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Lst>
  <p:notesMasterIdLst>
    <p:notesMasterId r:id="rId41"/>
  </p:notesMasterIdLst>
  <p:handoutMasterIdLst>
    <p:handoutMasterId r:id="rId42"/>
  </p:handoutMasterIdLst>
  <p:sldIdLst>
    <p:sldId id="256" r:id="rId2"/>
    <p:sldId id="258" r:id="rId3"/>
    <p:sldId id="344" r:id="rId4"/>
    <p:sldId id="265" r:id="rId5"/>
    <p:sldId id="342" r:id="rId6"/>
    <p:sldId id="269" r:id="rId7"/>
    <p:sldId id="308" r:id="rId8"/>
    <p:sldId id="270" r:id="rId9"/>
    <p:sldId id="257" r:id="rId10"/>
    <p:sldId id="271" r:id="rId11"/>
    <p:sldId id="272" r:id="rId12"/>
    <p:sldId id="273" r:id="rId13"/>
    <p:sldId id="275" r:id="rId14"/>
    <p:sldId id="336" r:id="rId15"/>
    <p:sldId id="327" r:id="rId16"/>
    <p:sldId id="328" r:id="rId17"/>
    <p:sldId id="330" r:id="rId18"/>
    <p:sldId id="343" r:id="rId19"/>
    <p:sldId id="332" r:id="rId20"/>
    <p:sldId id="325" r:id="rId21"/>
    <p:sldId id="284" r:id="rId22"/>
    <p:sldId id="295" r:id="rId23"/>
    <p:sldId id="296" r:id="rId24"/>
    <p:sldId id="287" r:id="rId25"/>
    <p:sldId id="297" r:id="rId26"/>
    <p:sldId id="288" r:id="rId27"/>
    <p:sldId id="289" r:id="rId28"/>
    <p:sldId id="312" r:id="rId29"/>
    <p:sldId id="291" r:id="rId30"/>
    <p:sldId id="333" r:id="rId31"/>
    <p:sldId id="334" r:id="rId32"/>
    <p:sldId id="335" r:id="rId33"/>
    <p:sldId id="292" r:id="rId34"/>
    <p:sldId id="337" r:id="rId35"/>
    <p:sldId id="338" r:id="rId36"/>
    <p:sldId id="321" r:id="rId37"/>
    <p:sldId id="340" r:id="rId38"/>
    <p:sldId id="341" r:id="rId39"/>
    <p:sldId id="262" r:id="rId40"/>
  </p:sldIdLst>
  <p:sldSz cx="9144000" cy="6858000" type="screen4x3"/>
  <p:notesSz cx="6881813" cy="9296400"/>
  <p:embeddedFontLst>
    <p:embeddedFont>
      <p:font typeface="Myriad Web Pro" charset="0"/>
      <p:regular r:id="rId43"/>
      <p:bold r:id="rId44"/>
      <p:italic r:id="rId45"/>
    </p:embeddedFont>
    <p:embeddedFont>
      <p:font typeface="Calibri" pitchFamily="34" charset="0"/>
      <p:regular r:id="rId46"/>
      <p:bold r:id="rId47"/>
      <p:italic r:id="rId48"/>
      <p:boldItalic r:id="rId4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C. Sones" initials="" lastIdx="6" clrIdx="0"/>
  <p:cmAuthor id="1" name="Paul Charp" initials="pac4- " lastIdx="12" clrIdx="1"/>
  <p:cmAuthor id="2" name="Eom2" initials="E"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0000"/>
    <a:srgbClr val="2D68A9"/>
    <a:srgbClr val="25568B"/>
    <a:srgbClr val="0058B0"/>
    <a:srgbClr val="0054A8"/>
    <a:srgbClr val="005CB8"/>
    <a:srgbClr val="0066CC"/>
    <a:srgbClr val="3366CC"/>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66061" autoAdjust="0"/>
  </p:normalViewPr>
  <p:slideViewPr>
    <p:cSldViewPr>
      <p:cViewPr varScale="1">
        <p:scale>
          <a:sx n="62" d="100"/>
          <a:sy n="62" d="100"/>
        </p:scale>
        <p:origin x="-90" y="-2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3550"/>
          </a:xfrm>
          <a:prstGeom prst="rect">
            <a:avLst/>
          </a:prstGeom>
        </p:spPr>
        <p:txBody>
          <a:bodyPr vert="horz" lIns="87444" tIns="43722" rIns="87444" bIns="43722" rtlCol="0"/>
          <a:lstStyle>
            <a:lvl1pPr algn="l" fontAlgn="auto">
              <a:spcBef>
                <a:spcPts val="0"/>
              </a:spcBef>
              <a:spcAft>
                <a:spcPts val="0"/>
              </a:spcAft>
              <a:defRPr sz="1100">
                <a:latin typeface="+mn-lt"/>
              </a:defRPr>
            </a:lvl1pPr>
          </a:lstStyle>
          <a:p>
            <a:pPr>
              <a:defRPr/>
            </a:pPr>
            <a:endParaRPr lang="en-US" dirty="0"/>
          </a:p>
        </p:txBody>
      </p:sp>
      <p:sp>
        <p:nvSpPr>
          <p:cNvPr id="3" name="Date Placeholder 2"/>
          <p:cNvSpPr>
            <a:spLocks noGrp="1"/>
          </p:cNvSpPr>
          <p:nvPr>
            <p:ph type="dt" sz="quarter" idx="1"/>
          </p:nvPr>
        </p:nvSpPr>
        <p:spPr>
          <a:xfrm>
            <a:off x="3897313" y="0"/>
            <a:ext cx="2982912" cy="463550"/>
          </a:xfrm>
          <a:prstGeom prst="rect">
            <a:avLst/>
          </a:prstGeom>
        </p:spPr>
        <p:txBody>
          <a:bodyPr vert="horz" lIns="87444" tIns="43722" rIns="87444" bIns="43722" rtlCol="0"/>
          <a:lstStyle>
            <a:lvl1pPr algn="r" fontAlgn="auto">
              <a:spcBef>
                <a:spcPts val="0"/>
              </a:spcBef>
              <a:spcAft>
                <a:spcPts val="0"/>
              </a:spcAft>
              <a:defRPr sz="1100">
                <a:latin typeface="+mn-lt"/>
              </a:defRPr>
            </a:lvl1pPr>
          </a:lstStyle>
          <a:p>
            <a:pPr>
              <a:defRPr/>
            </a:pPr>
            <a:fld id="{F7EA9FB1-276B-49E0-964A-FF12535B1962}" type="datetimeFigureOut">
              <a:rPr lang="en-US"/>
              <a:pPr>
                <a:defRPr/>
              </a:pPr>
              <a:t>12/16/2010</a:t>
            </a:fld>
            <a:endParaRPr lang="en-US" dirty="0"/>
          </a:p>
        </p:txBody>
      </p:sp>
      <p:sp>
        <p:nvSpPr>
          <p:cNvPr id="4" name="Footer Placeholder 3"/>
          <p:cNvSpPr>
            <a:spLocks noGrp="1"/>
          </p:cNvSpPr>
          <p:nvPr>
            <p:ph type="ftr" sz="quarter" idx="2"/>
          </p:nvPr>
        </p:nvSpPr>
        <p:spPr>
          <a:xfrm>
            <a:off x="0" y="8831263"/>
            <a:ext cx="2982913" cy="463550"/>
          </a:xfrm>
          <a:prstGeom prst="rect">
            <a:avLst/>
          </a:prstGeom>
        </p:spPr>
        <p:txBody>
          <a:bodyPr vert="horz" lIns="87444" tIns="43722" rIns="87444" bIns="43722" rtlCol="0" anchor="b"/>
          <a:lstStyle>
            <a:lvl1pPr algn="l" fontAlgn="auto">
              <a:spcBef>
                <a:spcPts val="0"/>
              </a:spcBef>
              <a:spcAft>
                <a:spcPts val="0"/>
              </a:spcAft>
              <a:defRPr sz="1100">
                <a:latin typeface="+mn-lt"/>
              </a:defRPr>
            </a:lvl1pPr>
          </a:lstStyle>
          <a:p>
            <a:pPr>
              <a:defRPr/>
            </a:pPr>
            <a:endParaRPr lang="en-US" dirty="0"/>
          </a:p>
        </p:txBody>
      </p:sp>
      <p:sp>
        <p:nvSpPr>
          <p:cNvPr id="5" name="Slide Number Placeholder 4"/>
          <p:cNvSpPr>
            <a:spLocks noGrp="1"/>
          </p:cNvSpPr>
          <p:nvPr>
            <p:ph type="sldNum" sz="quarter" idx="3"/>
          </p:nvPr>
        </p:nvSpPr>
        <p:spPr>
          <a:xfrm>
            <a:off x="3897313" y="8831263"/>
            <a:ext cx="2982912" cy="463550"/>
          </a:xfrm>
          <a:prstGeom prst="rect">
            <a:avLst/>
          </a:prstGeom>
        </p:spPr>
        <p:txBody>
          <a:bodyPr vert="horz" lIns="87444" tIns="43722" rIns="87444" bIns="43722" rtlCol="0" anchor="b"/>
          <a:lstStyle>
            <a:lvl1pPr algn="r" fontAlgn="auto">
              <a:spcBef>
                <a:spcPts val="0"/>
              </a:spcBef>
              <a:spcAft>
                <a:spcPts val="0"/>
              </a:spcAft>
              <a:defRPr sz="1100">
                <a:latin typeface="+mn-lt"/>
              </a:defRPr>
            </a:lvl1pPr>
          </a:lstStyle>
          <a:p>
            <a:pPr>
              <a:defRPr/>
            </a:pPr>
            <a:fld id="{92BF34F2-BE01-49F5-BB79-8B0871B70B0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3550"/>
          </a:xfrm>
          <a:prstGeom prst="rect">
            <a:avLst/>
          </a:prstGeom>
        </p:spPr>
        <p:txBody>
          <a:bodyPr vert="horz" lIns="87444" tIns="43722" rIns="87444" bIns="43722" rtlCol="0"/>
          <a:lstStyle>
            <a:lvl1pPr algn="l" fontAlgn="auto">
              <a:spcBef>
                <a:spcPts val="0"/>
              </a:spcBef>
              <a:spcAft>
                <a:spcPts val="0"/>
              </a:spcAft>
              <a:defRPr sz="1100">
                <a:latin typeface="+mn-lt"/>
              </a:defRPr>
            </a:lvl1pPr>
          </a:lstStyle>
          <a:p>
            <a:pPr>
              <a:defRPr/>
            </a:pPr>
            <a:endParaRPr lang="en-US" dirty="0"/>
          </a:p>
        </p:txBody>
      </p:sp>
      <p:sp>
        <p:nvSpPr>
          <p:cNvPr id="3" name="Date Placeholder 2"/>
          <p:cNvSpPr>
            <a:spLocks noGrp="1"/>
          </p:cNvSpPr>
          <p:nvPr>
            <p:ph type="dt" idx="1"/>
          </p:nvPr>
        </p:nvSpPr>
        <p:spPr>
          <a:xfrm>
            <a:off x="3897313" y="0"/>
            <a:ext cx="2982912" cy="463550"/>
          </a:xfrm>
          <a:prstGeom prst="rect">
            <a:avLst/>
          </a:prstGeom>
        </p:spPr>
        <p:txBody>
          <a:bodyPr vert="horz" lIns="87444" tIns="43722" rIns="87444" bIns="43722" rtlCol="0"/>
          <a:lstStyle>
            <a:lvl1pPr algn="r" fontAlgn="auto">
              <a:spcBef>
                <a:spcPts val="0"/>
              </a:spcBef>
              <a:spcAft>
                <a:spcPts val="0"/>
              </a:spcAft>
              <a:defRPr sz="1100">
                <a:latin typeface="+mn-lt"/>
              </a:defRPr>
            </a:lvl1pPr>
          </a:lstStyle>
          <a:p>
            <a:pPr>
              <a:defRPr/>
            </a:pPr>
            <a:fld id="{C961BE3B-6203-4E6F-9465-CDE91CF21F0F}" type="datetimeFigureOut">
              <a:rPr lang="en-US"/>
              <a:pPr>
                <a:defRPr/>
              </a:pPr>
              <a:t>12/16/2010</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87444" tIns="43722" rIns="87444" bIns="43722" rtlCol="0" anchor="ctr"/>
          <a:lstStyle/>
          <a:p>
            <a:pPr lvl="0"/>
            <a:endParaRPr lang="en-US" noProof="0" dirty="0"/>
          </a:p>
        </p:txBody>
      </p:sp>
      <p:sp>
        <p:nvSpPr>
          <p:cNvPr id="5" name="Notes Placeholder 4"/>
          <p:cNvSpPr>
            <a:spLocks noGrp="1"/>
          </p:cNvSpPr>
          <p:nvPr>
            <p:ph type="body" sz="quarter" idx="3"/>
          </p:nvPr>
        </p:nvSpPr>
        <p:spPr>
          <a:xfrm>
            <a:off x="688975" y="4416425"/>
            <a:ext cx="5503863" cy="4181475"/>
          </a:xfrm>
          <a:prstGeom prst="rect">
            <a:avLst/>
          </a:prstGeom>
        </p:spPr>
        <p:txBody>
          <a:bodyPr vert="horz" lIns="87444" tIns="43722" rIns="87444" bIns="4372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2982913" cy="463550"/>
          </a:xfrm>
          <a:prstGeom prst="rect">
            <a:avLst/>
          </a:prstGeom>
        </p:spPr>
        <p:txBody>
          <a:bodyPr vert="horz" lIns="87444" tIns="43722" rIns="87444" bIns="43722" rtlCol="0" anchor="b"/>
          <a:lstStyle>
            <a:lvl1pPr algn="l" fontAlgn="auto">
              <a:spcBef>
                <a:spcPts val="0"/>
              </a:spcBef>
              <a:spcAft>
                <a:spcPts val="0"/>
              </a:spcAft>
              <a:defRPr sz="1100">
                <a:latin typeface="+mn-lt"/>
              </a:defRPr>
            </a:lvl1pPr>
          </a:lstStyle>
          <a:p>
            <a:pPr>
              <a:defRPr/>
            </a:pPr>
            <a:endParaRPr lang="en-US" dirty="0"/>
          </a:p>
        </p:txBody>
      </p:sp>
      <p:sp>
        <p:nvSpPr>
          <p:cNvPr id="7" name="Slide Number Placeholder 6"/>
          <p:cNvSpPr>
            <a:spLocks noGrp="1"/>
          </p:cNvSpPr>
          <p:nvPr>
            <p:ph type="sldNum" sz="quarter" idx="5"/>
          </p:nvPr>
        </p:nvSpPr>
        <p:spPr>
          <a:xfrm>
            <a:off x="3897313" y="8831263"/>
            <a:ext cx="2982912" cy="463550"/>
          </a:xfrm>
          <a:prstGeom prst="rect">
            <a:avLst/>
          </a:prstGeom>
        </p:spPr>
        <p:txBody>
          <a:bodyPr vert="horz" lIns="87444" tIns="43722" rIns="87444" bIns="43722" rtlCol="0" anchor="b"/>
          <a:lstStyle>
            <a:lvl1pPr algn="r" fontAlgn="auto">
              <a:spcBef>
                <a:spcPts val="0"/>
              </a:spcBef>
              <a:spcAft>
                <a:spcPts val="0"/>
              </a:spcAft>
              <a:defRPr sz="1100">
                <a:latin typeface="+mn-lt"/>
              </a:defRPr>
            </a:lvl1pPr>
          </a:lstStyle>
          <a:p>
            <a:pPr>
              <a:defRPr/>
            </a:pPr>
            <a:fld id="{001B0866-8122-473F-A94E-2102EF2CF1E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Carbon_dioxide"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en.wikipedia.org/wiki/Soot" TargetMode="External"/><Relationship Id="rId4" Type="http://schemas.openxmlformats.org/officeDocument/2006/relationships/hyperlink" Target="http://en.wikipedia.org/wiki/Carbon_monoxid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23DD019-B99A-472B-B5A3-5D069BF36B1B}" type="slidenum">
              <a:rPr lang="en-US" smtClean="0"/>
              <a:pPr>
                <a:defRPr/>
              </a:pPr>
              <a:t>5</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Now we’re going to discuss how contaminated air, water, soil, or food could enter the body---the</a:t>
            </a:r>
            <a:r>
              <a:rPr lang="en-US" baseline="0" dirty="0" smtClean="0"/>
              <a:t> pathways of exposure.</a:t>
            </a: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DC33CD-1E85-4087-BFCD-065C597FEC28}" type="slidenum">
              <a:rPr lang="en-US"/>
              <a:pPr fontAlgn="base">
                <a:spcBef>
                  <a:spcPct val="0"/>
                </a:spcBef>
                <a:spcAft>
                  <a:spcPct val="0"/>
                </a:spcAft>
                <a:defRPr/>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Touching, breathing, eating, and drinking harmful substances, including chemicals, are the ways those</a:t>
            </a:r>
            <a:r>
              <a:rPr lang="en-US" baseline="0" dirty="0" smtClean="0"/>
              <a:t> substances </a:t>
            </a:r>
            <a:r>
              <a:rPr lang="en-US" dirty="0" smtClean="0"/>
              <a:t>could enter your body. We call these routes of exposure pathways.</a:t>
            </a:r>
          </a:p>
        </p:txBody>
      </p:sp>
      <p:sp>
        <p:nvSpPr>
          <p:cNvPr id="4" name="Slide Number Placeholder 3"/>
          <p:cNvSpPr>
            <a:spLocks noGrp="1"/>
          </p:cNvSpPr>
          <p:nvPr>
            <p:ph type="sldNum" sz="quarter" idx="5"/>
          </p:nvPr>
        </p:nvSpPr>
        <p:spPr/>
        <p:txBody>
          <a:bodyPr/>
          <a:lstStyle/>
          <a:p>
            <a:pPr>
              <a:defRPr/>
            </a:pPr>
            <a:fld id="{37DF02C5-5C99-44C8-A029-5AEE7AAF1ABE}" type="slidenum">
              <a:rPr lang="en-US" smtClean="0"/>
              <a:pPr>
                <a:defRPr/>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Touching:</a:t>
            </a:r>
            <a:r>
              <a:rPr lang="en-US" dirty="0" smtClean="0"/>
              <a:t> Touching includes</a:t>
            </a:r>
            <a:r>
              <a:rPr lang="en-US" baseline="0" dirty="0" smtClean="0"/>
              <a:t> </a:t>
            </a:r>
            <a:r>
              <a:rPr lang="en-US" b="1" dirty="0" smtClean="0"/>
              <a:t>contact with the skin: </a:t>
            </a:r>
            <a:r>
              <a:rPr lang="en-US" dirty="0" smtClean="0"/>
              <a:t>Chemicals can enter your bloodstream through the pores, small cracks, or cuts in your skin.  Other chemicals may irritate or burn your skin, exposing it to infection.</a:t>
            </a:r>
          </a:p>
          <a:p>
            <a:pPr eaLnBrk="1" hangingPunct="1">
              <a:spcBef>
                <a:spcPct val="0"/>
              </a:spcBef>
            </a:pPr>
            <a:r>
              <a:rPr lang="en-US" b="1" dirty="0" smtClean="0"/>
              <a:t>Contact with the eyes:</a:t>
            </a:r>
            <a:r>
              <a:rPr lang="en-US" dirty="0" smtClean="0"/>
              <a:t> Some chemicals may burn or irritate your eyes. They</a:t>
            </a:r>
            <a:r>
              <a:rPr lang="en-US" baseline="0" dirty="0" smtClean="0"/>
              <a:t> </a:t>
            </a:r>
            <a:r>
              <a:rPr lang="en-US" dirty="0" smtClean="0"/>
              <a:t>may enter your body through the eye.</a:t>
            </a:r>
          </a:p>
          <a:p>
            <a:pPr eaLnBrk="1" hangingPunct="1">
              <a:spcBef>
                <a:spcPct val="0"/>
              </a:spcBef>
            </a:pPr>
            <a:r>
              <a:rPr lang="en-US" dirty="0" smtClean="0"/>
              <a:t/>
            </a:r>
            <a:br>
              <a:rPr lang="en-US" dirty="0" smtClean="0"/>
            </a:br>
            <a:endParaRPr lang="en-US" dirty="0"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571FEA-54B9-4C23-947A-E38716AE2A54}" type="slidenum">
              <a:rPr lang="en-US"/>
              <a:pPr fontAlgn="base">
                <a:spcBef>
                  <a:spcPct val="0"/>
                </a:spcBef>
                <a:spcAft>
                  <a:spcPct val="0"/>
                </a:spcAft>
                <a:defRPr/>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Breathing (or Inhalation):</a:t>
            </a:r>
            <a:r>
              <a:rPr lang="en-US" dirty="0" smtClean="0"/>
              <a:t> Chemicals are found as gases, vapors, aerosols, and fibers that you breathe in with air.  When chemicals reach the lungs, they can affect the lungs directly or travel to other parts of the body through the blood stream.  </a:t>
            </a:r>
          </a:p>
          <a:p>
            <a:pPr eaLnBrk="1" hangingPunct="1">
              <a:spcBef>
                <a:spcPct val="0"/>
              </a:spcBef>
            </a:pPr>
            <a:endParaRPr lang="en-US" dirty="0" smtClean="0"/>
          </a:p>
          <a:p>
            <a:pPr eaLnBrk="1" hangingPunct="1">
              <a:spcBef>
                <a:spcPct val="0"/>
              </a:spcBef>
            </a:pPr>
            <a:endParaRPr lang="en-US" dirty="0"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336660-4E48-4D58-8436-D81C7B623F08}" type="slidenum">
              <a:rPr lang="en-US"/>
              <a:pPr fontAlgn="base">
                <a:spcBef>
                  <a:spcPct val="0"/>
                </a:spcBef>
                <a:spcAft>
                  <a:spcPct val="0"/>
                </a:spcAft>
                <a:defRPr/>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Eating and Drinking (Ingestion):</a:t>
            </a:r>
            <a:r>
              <a:rPr lang="en-US" dirty="0" smtClean="0"/>
              <a:t> Food or drinks may have chemicals on or in them.</a:t>
            </a:r>
            <a:r>
              <a:rPr lang="en-US" baseline="0" dirty="0" smtClean="0"/>
              <a:t> When you ingest the food or drinks, </a:t>
            </a:r>
            <a:r>
              <a:rPr lang="en-US" dirty="0" smtClean="0"/>
              <a:t>the</a:t>
            </a:r>
            <a:r>
              <a:rPr lang="en-US" baseline="0" dirty="0" smtClean="0"/>
              <a:t> chemicals</a:t>
            </a:r>
            <a:r>
              <a:rPr lang="en-US" dirty="0" smtClean="0"/>
              <a:t> can enter your body.  These chemicals are absorbed, or taken in, by the digestive system.</a:t>
            </a:r>
          </a:p>
          <a:p>
            <a:pPr eaLnBrk="1" hangingPunct="1">
              <a:spcBef>
                <a:spcPct val="0"/>
              </a:spcBef>
            </a:pPr>
            <a:endParaRPr lang="en-US" dirty="0"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01B37D-6C85-4F30-9511-64610660A565}" type="slidenum">
              <a:rPr lang="en-US"/>
              <a:pPr fontAlgn="base">
                <a:spcBef>
                  <a:spcPct val="0"/>
                </a:spcBef>
                <a:spcAft>
                  <a:spcPct val="0"/>
                </a:spcAft>
                <a:defRPr/>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Some people cannot tolerate chemical exposure as well as others.</a:t>
            </a:r>
            <a:r>
              <a:rPr lang="en-US" baseline="0" dirty="0" smtClean="0"/>
              <a:t> W</a:t>
            </a:r>
            <a:r>
              <a:rPr lang="en-US" dirty="0" smtClean="0"/>
              <a:t>e call these groups of people </a:t>
            </a:r>
            <a:r>
              <a:rPr lang="en-US" i="1" dirty="0" smtClean="0"/>
              <a:t>sensitive populations</a:t>
            </a:r>
            <a:r>
              <a:rPr lang="en-US" dirty="0" smtClean="0"/>
              <a:t>.  They can include pregnant and nursing women, children, and older adults. People whose immune systems are weak are also a sensitive population. Such</a:t>
            </a:r>
            <a:r>
              <a:rPr lang="en-US" baseline="0" dirty="0" smtClean="0"/>
              <a:t> people </a:t>
            </a:r>
            <a:r>
              <a:rPr lang="en-US" dirty="0" smtClean="0"/>
              <a:t>should speak to their doctors about special precautions to take in dealing with toxic substances in the environment.</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5020D6-F3AE-4E97-B8E7-63B2D0166F3B}" type="slidenum">
              <a:rPr lang="en-US"/>
              <a:pPr fontAlgn="base">
                <a:spcBef>
                  <a:spcPct val="0"/>
                </a:spcBef>
                <a:spcAft>
                  <a:spcPct val="0"/>
                </a:spcAft>
                <a:defRPr/>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p>
          <a:p>
            <a:pPr eaLnBrk="1" hangingPunct="1">
              <a:spcBef>
                <a:spcPct val="0"/>
              </a:spcBef>
            </a:pPr>
            <a:r>
              <a:rPr lang="en-US" b="1" i="1" dirty="0" smtClean="0"/>
              <a:t>Children</a:t>
            </a:r>
            <a:r>
              <a:rPr lang="en-US" dirty="0" smtClean="0"/>
              <a:t> are more sensitive than adults to chemical exposure. This is true because</a:t>
            </a:r>
          </a:p>
          <a:p>
            <a:pPr eaLnBrk="1" hangingPunct="1">
              <a:spcBef>
                <a:spcPct val="0"/>
              </a:spcBef>
            </a:pPr>
            <a:r>
              <a:rPr lang="en-US" dirty="0" smtClean="0"/>
              <a:t>children are likelier to breathe dust and some vapors because</a:t>
            </a:r>
            <a:r>
              <a:rPr lang="en-US" baseline="0" dirty="0" smtClean="0"/>
              <a:t> </a:t>
            </a:r>
            <a:r>
              <a:rPr lang="en-US" dirty="0" smtClean="0"/>
              <a:t>they are closer to the ground. </a:t>
            </a:r>
          </a:p>
          <a:p>
            <a:pPr eaLnBrk="1" hangingPunct="1">
              <a:spcBef>
                <a:spcPct val="0"/>
              </a:spcBef>
            </a:pPr>
            <a:r>
              <a:rPr lang="en-US" dirty="0" smtClean="0"/>
              <a:t>They are also likelier to put their hands in their mouths. Sometimes, they may eat dirt.  </a:t>
            </a:r>
          </a:p>
          <a:p>
            <a:pPr eaLnBrk="1" hangingPunct="1">
              <a:spcBef>
                <a:spcPct val="0"/>
              </a:spcBef>
            </a:pPr>
            <a:r>
              <a:rPr lang="en-US" dirty="0" smtClean="0"/>
              <a:t>Because infants and toddlers have a limited diet, they may have more exposure to contaminants that are only in certain foods.</a:t>
            </a:r>
          </a:p>
          <a:p>
            <a:pPr eaLnBrk="1" hangingPunct="1">
              <a:spcBef>
                <a:spcPct val="0"/>
              </a:spcBef>
            </a:pPr>
            <a:r>
              <a:rPr lang="en-US" dirty="0" smtClean="0"/>
              <a:t>Children are also vulnerable to chemicals that may pass during</a:t>
            </a:r>
            <a:r>
              <a:rPr lang="en-US" baseline="0" dirty="0" smtClean="0"/>
              <a:t> </a:t>
            </a:r>
            <a:r>
              <a:rPr lang="en-US" dirty="0" smtClean="0"/>
              <a:t>breast-feeding. And</a:t>
            </a:r>
          </a:p>
          <a:p>
            <a:pPr eaLnBrk="1" hangingPunct="1">
              <a:spcBef>
                <a:spcPct val="0"/>
              </a:spcBef>
            </a:pPr>
            <a:r>
              <a:rPr lang="en-US" dirty="0" smtClean="0"/>
              <a:t>during the teenage years, the body is creating new tissue, particularly in the reproductive system. These tissues are especially sensitive to exposure to chemical substances. </a:t>
            </a:r>
          </a:p>
          <a:p>
            <a:pPr eaLnBrk="1" hangingPunct="1">
              <a:spcBef>
                <a:spcPct val="0"/>
              </a:spcBef>
            </a:pPr>
            <a:endParaRPr lang="en-US" dirty="0"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3B96BF-80E8-46E6-8EE1-B0CDB1BB4A38}" type="slidenum">
              <a:rPr lang="en-US"/>
              <a:pPr fontAlgn="base">
                <a:spcBef>
                  <a:spcPct val="0"/>
                </a:spcBef>
                <a:spcAft>
                  <a:spcPct val="0"/>
                </a:spcAft>
                <a:defRPr/>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b="1" u="sng" dirty="0" smtClean="0"/>
              <a:t>Ways Parents Can Protect Their Children</a:t>
            </a:r>
            <a:r>
              <a:rPr lang="en-US" dirty="0" smtClean="0"/>
              <a:t> Teach your children to wash their hands often.  Hand-washing is one of the most important things you and your children can do.</a:t>
            </a:r>
          </a:p>
          <a:p>
            <a:pPr eaLnBrk="1" hangingPunct="1">
              <a:spcBef>
                <a:spcPct val="0"/>
              </a:spcBef>
            </a:pPr>
            <a:r>
              <a:rPr lang="en-US" dirty="0" smtClean="0"/>
              <a:t>How to wash your hands:</a:t>
            </a:r>
          </a:p>
          <a:p>
            <a:pPr eaLnBrk="1" hangingPunct="1">
              <a:spcBef>
                <a:spcPct val="0"/>
              </a:spcBef>
            </a:pPr>
            <a:r>
              <a:rPr lang="en-US" dirty="0" smtClean="0"/>
              <a:t>Wet your hands with warm water. </a:t>
            </a:r>
          </a:p>
          <a:p>
            <a:pPr eaLnBrk="1" hangingPunct="1">
              <a:spcBef>
                <a:spcPct val="0"/>
              </a:spcBef>
            </a:pPr>
            <a:r>
              <a:rPr lang="en-US" dirty="0" smtClean="0"/>
              <a:t>Apply a generous amount of soap. </a:t>
            </a:r>
          </a:p>
          <a:p>
            <a:pPr eaLnBrk="1" hangingPunct="1">
              <a:spcBef>
                <a:spcPct val="0"/>
              </a:spcBef>
            </a:pPr>
            <a:r>
              <a:rPr lang="en-US" dirty="0" smtClean="0"/>
              <a:t>Rub your hands together for 20 seconds. </a:t>
            </a:r>
          </a:p>
          <a:p>
            <a:pPr eaLnBrk="1" hangingPunct="1">
              <a:spcBef>
                <a:spcPct val="0"/>
              </a:spcBef>
            </a:pPr>
            <a:r>
              <a:rPr lang="en-US" dirty="0" smtClean="0"/>
              <a:t>Rinse your hands. </a:t>
            </a:r>
          </a:p>
          <a:p>
            <a:pPr eaLnBrk="1" hangingPunct="1">
              <a:spcBef>
                <a:spcPct val="0"/>
              </a:spcBef>
            </a:pPr>
            <a:r>
              <a:rPr lang="en-US" dirty="0" smtClean="0"/>
              <a:t>Dry your hands with a paper towel. </a:t>
            </a:r>
          </a:p>
          <a:p>
            <a:pPr eaLnBrk="1" hangingPunct="1">
              <a:spcBef>
                <a:spcPct val="0"/>
              </a:spcBef>
            </a:pPr>
            <a:r>
              <a:rPr lang="en-US" dirty="0" smtClean="0"/>
              <a:t>Use the paper towel to turn off the faucet and open the door. </a:t>
            </a:r>
          </a:p>
          <a:p>
            <a:pPr eaLnBrk="1" hangingPunct="1">
              <a:spcBef>
                <a:spcPct val="0"/>
              </a:spcBef>
            </a:pPr>
            <a:r>
              <a:rPr lang="en-US" dirty="0" smtClean="0"/>
              <a:t> </a:t>
            </a:r>
          </a:p>
          <a:p>
            <a:pPr eaLnBrk="1" hangingPunct="1">
              <a:spcBef>
                <a:spcPct val="0"/>
              </a:spcBef>
            </a:pPr>
            <a:r>
              <a:rPr lang="en-US" dirty="0" smtClean="0"/>
              <a:t>Wash toys, bottles, and pacifiers often.  Besides their hands, children often put these things into their mouths.</a:t>
            </a:r>
          </a:p>
          <a:p>
            <a:pPr eaLnBrk="1" hangingPunct="1">
              <a:spcBef>
                <a:spcPct val="0"/>
              </a:spcBef>
            </a:pPr>
            <a:r>
              <a:rPr lang="en-US" dirty="0" smtClean="0"/>
              <a:t>If you need to use pesticides and other potentially harmful chemicals, keep children, toys, and pets away when using them.  </a:t>
            </a:r>
          </a:p>
          <a:p>
            <a:pPr eaLnBrk="1" hangingPunct="1">
              <a:spcBef>
                <a:spcPct val="0"/>
              </a:spcBef>
            </a:pPr>
            <a:r>
              <a:rPr lang="en-US" dirty="0" smtClean="0"/>
              <a:t>Store and use pesticides, cleaning products, and other chemicals where children can’t reach them. </a:t>
            </a:r>
          </a:p>
          <a:p>
            <a:pPr eaLnBrk="1" hangingPunct="1">
              <a:spcBef>
                <a:spcPct val="0"/>
              </a:spcBef>
            </a:pPr>
            <a:r>
              <a:rPr lang="en-US" dirty="0" smtClean="0"/>
              <a:t>Know where your children play.</a:t>
            </a:r>
          </a:p>
          <a:p>
            <a:pPr eaLnBrk="1" hangingPunct="1">
              <a:spcBef>
                <a:spcPct val="0"/>
              </a:spcBef>
            </a:pPr>
            <a:r>
              <a:rPr lang="en-US" dirty="0" smtClean="0"/>
              <a:t>Children may play in mud, splash in creeks, crawl on the floor, and roll in dirt that might contain contaminants.  </a:t>
            </a:r>
          </a:p>
          <a:p>
            <a:pPr eaLnBrk="1" hangingPunct="1">
              <a:spcBef>
                <a:spcPct val="0"/>
              </a:spcBef>
            </a:pPr>
            <a:r>
              <a:rPr lang="en-US" dirty="0" smtClean="0"/>
              <a:t>Be aware of areas that may have physical or chemical hazards. </a:t>
            </a:r>
          </a:p>
          <a:p>
            <a:pPr eaLnBrk="1" hangingPunct="1">
              <a:spcBef>
                <a:spcPct val="0"/>
              </a:spcBef>
            </a:pPr>
            <a:endParaRPr lang="en-US" dirty="0"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E6558C-7869-4470-BAFC-142513D35FD1}" type="slidenum">
              <a:rPr lang="en-US"/>
              <a:pPr fontAlgn="base">
                <a:spcBef>
                  <a:spcPct val="0"/>
                </a:spcBef>
                <a:spcAft>
                  <a:spcPct val="0"/>
                </a:spcAft>
                <a:defRPr/>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Pregnant and nursing women</a:t>
            </a:r>
            <a:r>
              <a:rPr lang="en-US" b="1" dirty="0" smtClean="0"/>
              <a:t> </a:t>
            </a:r>
            <a:r>
              <a:rPr lang="en-US" dirty="0" smtClean="0"/>
              <a:t>are especially sensitive to chemicals because</a:t>
            </a:r>
          </a:p>
          <a:p>
            <a:pPr eaLnBrk="1" hangingPunct="1">
              <a:spcBef>
                <a:spcPct val="0"/>
              </a:spcBef>
            </a:pPr>
            <a:r>
              <a:rPr lang="en-US" dirty="0" smtClean="0"/>
              <a:t>during pregnancy, a woman’s immune system has to work harder to protect both the mother and the developing baby. </a:t>
            </a:r>
          </a:p>
          <a:p>
            <a:pPr eaLnBrk="1" hangingPunct="1">
              <a:spcBef>
                <a:spcPct val="0"/>
              </a:spcBef>
            </a:pPr>
            <a:r>
              <a:rPr lang="en-US" dirty="0" smtClean="0"/>
              <a:t>Exposure of the mother to harmful chemicals can affect the health of the unborn baby.  Anything the mother eats, drinks, or absorbs into her body while pregnant may affect her baby’s development and growth.</a:t>
            </a:r>
          </a:p>
          <a:p>
            <a:pPr eaLnBrk="1" hangingPunct="1">
              <a:spcBef>
                <a:spcPct val="0"/>
              </a:spcBef>
            </a:pPr>
            <a:r>
              <a:rPr lang="en-US" dirty="0" smtClean="0"/>
              <a:t>If breastfeeding, a mother can pass harmful substances to her baby through her breast milk.</a:t>
            </a:r>
          </a:p>
          <a:p>
            <a:pPr eaLnBrk="1" hangingPunct="1">
              <a:spcBef>
                <a:spcPct val="0"/>
              </a:spcBef>
            </a:pPr>
            <a:endParaRPr lang="en-US" dirty="0"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B46B52-4368-4FC1-B2DC-040713934F50}" type="slidenum">
              <a:rPr lang="en-US"/>
              <a:pPr fontAlgn="base">
                <a:spcBef>
                  <a:spcPct val="0"/>
                </a:spcBef>
                <a:spcAft>
                  <a:spcPct val="0"/>
                </a:spcAft>
                <a:defRPr/>
              </a:pPr>
              <a:t>24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spcBef>
                <a:spcPct val="0"/>
              </a:spcBef>
            </a:pPr>
            <a:r>
              <a:rPr lang="en-US" sz="1000" b="1" u="sng" dirty="0" smtClean="0"/>
              <a:t>Ways Pregnant Women Can Reduce Their Exposure </a:t>
            </a:r>
            <a:endParaRPr lang="en-US" sz="1000" dirty="0" smtClean="0"/>
          </a:p>
          <a:p>
            <a:pPr eaLnBrk="1" hangingPunct="1">
              <a:lnSpc>
                <a:spcPct val="80000"/>
              </a:lnSpc>
              <a:spcBef>
                <a:spcPct val="0"/>
              </a:spcBef>
            </a:pPr>
            <a:r>
              <a:rPr lang="en-US" sz="1000" b="1" i="1" dirty="0" smtClean="0"/>
              <a:t>Be aware of what you eat</a:t>
            </a:r>
            <a:endParaRPr lang="en-US" sz="1000" dirty="0" smtClean="0"/>
          </a:p>
          <a:p>
            <a:pPr eaLnBrk="1" hangingPunct="1">
              <a:lnSpc>
                <a:spcPct val="80000"/>
              </a:lnSpc>
              <a:spcBef>
                <a:spcPct val="0"/>
              </a:spcBef>
            </a:pPr>
            <a:r>
              <a:rPr lang="en-US" sz="1000" dirty="0" smtClean="0"/>
              <a:t>Fish and shellfish are an important part of a healthy diet.  Eat up to two servings a week of different kinds of fish and shellfish that are lower in mercury.  Fish and shellfish that are lower in mercury include shrimp, trout, tilapia, catfish, crab, calamari (squid), and wild Alaska salmon.  When eating locally caught fish, know the local fish advisories for your area and follow those recommendations.</a:t>
            </a:r>
          </a:p>
          <a:p>
            <a:pPr eaLnBrk="1" hangingPunct="1">
              <a:lnSpc>
                <a:spcPct val="80000"/>
              </a:lnSpc>
              <a:spcBef>
                <a:spcPct val="0"/>
              </a:spcBef>
            </a:pPr>
            <a:r>
              <a:rPr lang="en-US" sz="1000" dirty="0" smtClean="0"/>
              <a:t>Wash fruits and vegetables before you eat them; they can have pesticides and other contaminants on their surface. </a:t>
            </a:r>
          </a:p>
          <a:p>
            <a:pPr eaLnBrk="1" hangingPunct="1">
              <a:lnSpc>
                <a:spcPct val="80000"/>
              </a:lnSpc>
              <a:spcBef>
                <a:spcPct val="0"/>
              </a:spcBef>
            </a:pPr>
            <a:r>
              <a:rPr lang="en-US" sz="1000" b="1" i="1" dirty="0" smtClean="0"/>
              <a:t>Wear gloves  and face</a:t>
            </a:r>
            <a:r>
              <a:rPr lang="en-US" sz="1000" b="1" i="1" baseline="0" dirty="0" smtClean="0"/>
              <a:t> mask </a:t>
            </a:r>
            <a:r>
              <a:rPr lang="en-US" sz="1000" b="1" i="1" dirty="0" smtClean="0"/>
              <a:t>when gardening</a:t>
            </a:r>
            <a:endParaRPr lang="en-US" sz="1000" dirty="0" smtClean="0"/>
          </a:p>
          <a:p>
            <a:pPr eaLnBrk="1" hangingPunct="1">
              <a:lnSpc>
                <a:spcPct val="80000"/>
              </a:lnSpc>
              <a:spcBef>
                <a:spcPct val="0"/>
              </a:spcBef>
            </a:pPr>
            <a:r>
              <a:rPr lang="en-US" sz="1000" dirty="0" smtClean="0"/>
              <a:t>When you wear gloves, you avoid contact with pesticides, herbicides, and fertilizers.  </a:t>
            </a:r>
          </a:p>
          <a:p>
            <a:pPr eaLnBrk="1" hangingPunct="1">
              <a:lnSpc>
                <a:spcPct val="80000"/>
              </a:lnSpc>
              <a:spcBef>
                <a:spcPct val="0"/>
              </a:spcBef>
            </a:pPr>
            <a:r>
              <a:rPr lang="en-US" sz="1000" dirty="0" smtClean="0"/>
              <a:t>When you are finished gardening, wash your hands with warm water and soap.  Washing will help prevent the transfer of any chemicals on your hands to other surfaces in your home or to the food you may eat.</a:t>
            </a:r>
          </a:p>
          <a:p>
            <a:pPr eaLnBrk="1" hangingPunct="1">
              <a:lnSpc>
                <a:spcPct val="80000"/>
              </a:lnSpc>
              <a:spcBef>
                <a:spcPct val="0"/>
              </a:spcBef>
            </a:pPr>
            <a:r>
              <a:rPr lang="en-US" sz="1000" dirty="0" smtClean="0"/>
              <a:t>The face mask</a:t>
            </a:r>
            <a:r>
              <a:rPr lang="en-US" sz="1000" baseline="0" dirty="0" smtClean="0"/>
              <a:t> will help reduce your exposure to contaminants stirred up by the gardening</a:t>
            </a:r>
            <a:endParaRPr lang="en-US" sz="1000" dirty="0" smtClean="0"/>
          </a:p>
          <a:p>
            <a:pPr eaLnBrk="1" hangingPunct="1">
              <a:lnSpc>
                <a:spcPct val="80000"/>
              </a:lnSpc>
              <a:spcBef>
                <a:spcPct val="0"/>
              </a:spcBef>
            </a:pPr>
            <a:r>
              <a:rPr lang="en-US" sz="1000" b="1" i="1" dirty="0" smtClean="0"/>
              <a:t>Be aware of your environment</a:t>
            </a:r>
            <a:endParaRPr lang="en-US" sz="1000" dirty="0" smtClean="0"/>
          </a:p>
          <a:p>
            <a:pPr eaLnBrk="1" hangingPunct="1">
              <a:lnSpc>
                <a:spcPct val="80000"/>
              </a:lnSpc>
              <a:spcBef>
                <a:spcPct val="0"/>
              </a:spcBef>
            </a:pPr>
            <a:r>
              <a:rPr lang="en-US" sz="1000" dirty="0" smtClean="0"/>
              <a:t>Avoid areas where the soil, water, or air is known to be contaminated or polluted.</a:t>
            </a:r>
          </a:p>
          <a:p>
            <a:pPr eaLnBrk="1" hangingPunct="1">
              <a:lnSpc>
                <a:spcPct val="80000"/>
              </a:lnSpc>
              <a:spcBef>
                <a:spcPct val="0"/>
              </a:spcBef>
            </a:pPr>
            <a:r>
              <a:rPr lang="en-US" sz="1000" b="1" i="1" dirty="0" smtClean="0"/>
              <a:t>Avoid painting</a:t>
            </a:r>
            <a:endParaRPr lang="en-US" sz="1000" dirty="0" smtClean="0"/>
          </a:p>
          <a:p>
            <a:pPr eaLnBrk="1" hangingPunct="1">
              <a:lnSpc>
                <a:spcPct val="80000"/>
              </a:lnSpc>
              <a:spcBef>
                <a:spcPct val="0"/>
              </a:spcBef>
            </a:pPr>
            <a:r>
              <a:rPr lang="en-US" sz="1000" dirty="0" smtClean="0"/>
              <a:t>Have someone else paint the nursery.  If you do it yourself, limit the amount of time you spend on the project each day. </a:t>
            </a:r>
          </a:p>
          <a:p>
            <a:pPr lvl="1" eaLnBrk="1" hangingPunct="1">
              <a:lnSpc>
                <a:spcPct val="80000"/>
              </a:lnSpc>
              <a:spcBef>
                <a:spcPct val="0"/>
              </a:spcBef>
            </a:pPr>
            <a:r>
              <a:rPr lang="en-US" sz="1000" dirty="0" smtClean="0"/>
              <a:t>Buy no-volatile organic compound (VOC) paint.  Even low concentrations of VOCs can be harmful. </a:t>
            </a:r>
          </a:p>
          <a:p>
            <a:pPr lvl="1" eaLnBrk="1" hangingPunct="1">
              <a:lnSpc>
                <a:spcPct val="80000"/>
              </a:lnSpc>
              <a:spcBef>
                <a:spcPct val="0"/>
              </a:spcBef>
            </a:pPr>
            <a:r>
              <a:rPr lang="en-US" sz="1000" dirty="0" smtClean="0"/>
              <a:t>Keep the windows open to reduce exposure and avoid inhaling fumes.</a:t>
            </a:r>
          </a:p>
          <a:p>
            <a:pPr lvl="1" eaLnBrk="1" hangingPunct="1">
              <a:lnSpc>
                <a:spcPct val="80000"/>
              </a:lnSpc>
              <a:spcBef>
                <a:spcPct val="0"/>
              </a:spcBef>
            </a:pPr>
            <a:r>
              <a:rPr lang="en-US" sz="1000" dirty="0" smtClean="0"/>
              <a:t>Wear protective clothing to avoid getting paint on your skin.  Paint contains many chemicals, and they can be absorbed through the skin.  </a:t>
            </a:r>
          </a:p>
          <a:p>
            <a:pPr eaLnBrk="1" hangingPunct="1">
              <a:lnSpc>
                <a:spcPct val="80000"/>
              </a:lnSpc>
              <a:spcBef>
                <a:spcPct val="0"/>
              </a:spcBef>
            </a:pPr>
            <a:r>
              <a:rPr lang="en-US" sz="1000" b="1" i="1" dirty="0" smtClean="0"/>
              <a:t>Avoid using pesticides</a:t>
            </a:r>
            <a:endParaRPr lang="en-US" sz="1000" dirty="0" smtClean="0"/>
          </a:p>
          <a:p>
            <a:pPr eaLnBrk="1" hangingPunct="1">
              <a:lnSpc>
                <a:spcPct val="80000"/>
              </a:lnSpc>
              <a:spcBef>
                <a:spcPct val="0"/>
              </a:spcBef>
            </a:pPr>
            <a:r>
              <a:rPr lang="en-US" sz="1000" dirty="0" smtClean="0"/>
              <a:t>If you have to apply bug repellant, spray it on your clothing,</a:t>
            </a:r>
            <a:r>
              <a:rPr lang="en-US" sz="1000" baseline="0" dirty="0" smtClean="0"/>
              <a:t> </a:t>
            </a:r>
            <a:r>
              <a:rPr lang="en-US" sz="1000" dirty="0" smtClean="0"/>
              <a:t>rather than on your skin. </a:t>
            </a:r>
          </a:p>
          <a:p>
            <a:pPr eaLnBrk="1" hangingPunct="1">
              <a:lnSpc>
                <a:spcPct val="80000"/>
              </a:lnSpc>
              <a:spcBef>
                <a:spcPct val="0"/>
              </a:spcBef>
            </a:pPr>
            <a:r>
              <a:rPr lang="en-US" sz="1000" dirty="0" smtClean="0"/>
              <a:t>If you have to use a pesticide in your home,</a:t>
            </a:r>
          </a:p>
          <a:p>
            <a:pPr lvl="1" eaLnBrk="1" hangingPunct="1">
              <a:lnSpc>
                <a:spcPct val="80000"/>
              </a:lnSpc>
              <a:spcBef>
                <a:spcPct val="0"/>
              </a:spcBef>
            </a:pPr>
            <a:r>
              <a:rPr lang="en-US" sz="1000" dirty="0" smtClean="0"/>
              <a:t>have someone else apply it;</a:t>
            </a:r>
          </a:p>
          <a:p>
            <a:pPr lvl="1" eaLnBrk="1" hangingPunct="1">
              <a:lnSpc>
                <a:spcPct val="80000"/>
              </a:lnSpc>
              <a:spcBef>
                <a:spcPct val="0"/>
              </a:spcBef>
            </a:pPr>
            <a:r>
              <a:rPr lang="en-US" sz="1000" dirty="0" smtClean="0"/>
              <a:t>open the windows and allow the house to ventilate with fresh air;  </a:t>
            </a:r>
          </a:p>
          <a:p>
            <a:pPr lvl="1" eaLnBrk="1" hangingPunct="1">
              <a:lnSpc>
                <a:spcPct val="80000"/>
              </a:lnSpc>
              <a:spcBef>
                <a:spcPct val="0"/>
              </a:spcBef>
            </a:pPr>
            <a:r>
              <a:rPr lang="en-US" sz="1000" dirty="0" smtClean="0"/>
              <a:t>leave, and wait for a few hours to return to allow the air to clear and the pesticide to weaken. </a:t>
            </a:r>
          </a:p>
          <a:p>
            <a:pPr lvl="1" eaLnBrk="1" hangingPunct="1">
              <a:lnSpc>
                <a:spcPct val="80000"/>
              </a:lnSpc>
              <a:spcBef>
                <a:spcPct val="0"/>
              </a:spcBef>
            </a:pPr>
            <a:r>
              <a:rPr lang="en-US" sz="1000" dirty="0" smtClean="0"/>
              <a:t>Remove any food or food preparation items before the pesticide is applied; and  </a:t>
            </a:r>
          </a:p>
          <a:p>
            <a:pPr lvl="1" eaLnBrk="1" hangingPunct="1">
              <a:lnSpc>
                <a:spcPct val="80000"/>
              </a:lnSpc>
              <a:spcBef>
                <a:spcPct val="0"/>
              </a:spcBef>
            </a:pPr>
            <a:r>
              <a:rPr lang="en-US" sz="1000" dirty="0" smtClean="0"/>
              <a:t>after the pesticide is used, wash the food-prep areas in your kitchen before working on them.  Washing removes the chemicals from the surface area you use to prepare food.</a:t>
            </a:r>
          </a:p>
          <a:p>
            <a:pPr eaLnBrk="1" hangingPunct="1">
              <a:lnSpc>
                <a:spcPct val="80000"/>
              </a:lnSpc>
              <a:spcBef>
                <a:spcPct val="0"/>
              </a:spcBef>
            </a:pPr>
            <a:endParaRPr lang="en-US" sz="1000" dirty="0"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8DD8C6-6F05-4BB2-ABDB-CFEB537BD4F8}" type="slidenum">
              <a:rPr lang="en-US"/>
              <a:pPr fontAlgn="base">
                <a:spcBef>
                  <a:spcPct val="0"/>
                </a:spcBef>
                <a:spcAft>
                  <a:spcPct val="0"/>
                </a:spcAft>
                <a:defRPr/>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should also note that if there is</a:t>
            </a:r>
            <a:r>
              <a:rPr lang="en-US" baseline="0" dirty="0" smtClean="0"/>
              <a:t> radioactive contamination, just being near the contamination could put you at risk of exposure.</a:t>
            </a:r>
            <a:endParaRPr lang="en-US" dirty="0"/>
          </a:p>
        </p:txBody>
      </p:sp>
      <p:sp>
        <p:nvSpPr>
          <p:cNvPr id="4" name="Slide Number Placeholder 3"/>
          <p:cNvSpPr>
            <a:spLocks noGrp="1"/>
          </p:cNvSpPr>
          <p:nvPr>
            <p:ph type="sldNum" sz="quarter" idx="10"/>
          </p:nvPr>
        </p:nvSpPr>
        <p:spPr/>
        <p:txBody>
          <a:bodyPr/>
          <a:lstStyle/>
          <a:p>
            <a:pPr>
              <a:defRPr/>
            </a:pPr>
            <a:fld id="{001B0866-8122-473F-A94E-2102EF2CF1E4}" type="slidenum">
              <a:rPr lang="en-US" smtClean="0"/>
              <a:pPr>
                <a:defRPr/>
              </a:pPr>
              <a:t>6</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Older adults</a:t>
            </a:r>
            <a:r>
              <a:rPr lang="en-US" b="1" dirty="0" smtClean="0"/>
              <a:t> </a:t>
            </a:r>
            <a:r>
              <a:rPr lang="en-US" dirty="0" smtClean="0"/>
              <a:t>may be sensitive to chemical exposure because </a:t>
            </a:r>
          </a:p>
          <a:p>
            <a:pPr eaLnBrk="1" hangingPunct="1">
              <a:spcBef>
                <a:spcPct val="0"/>
              </a:spcBef>
            </a:pPr>
            <a:r>
              <a:rPr lang="en-US" dirty="0" smtClean="0"/>
              <a:t>their immune systems are often weaker;</a:t>
            </a:r>
          </a:p>
          <a:p>
            <a:pPr eaLnBrk="1" hangingPunct="1">
              <a:spcBef>
                <a:spcPct val="0"/>
              </a:spcBef>
            </a:pPr>
            <a:r>
              <a:rPr lang="en-US" dirty="0" smtClean="0"/>
              <a:t>they tend to have more sensitive lungs, making fighting off health effects from breathing contaminants harder.</a:t>
            </a:r>
          </a:p>
          <a:p>
            <a:pPr eaLnBrk="1" hangingPunct="1">
              <a:spcBef>
                <a:spcPct val="0"/>
              </a:spcBef>
            </a:pPr>
            <a:r>
              <a:rPr lang="en-US" dirty="0" smtClean="0"/>
              <a:t>They may socialize less and therefore be less aware of environmental emergencies. </a:t>
            </a:r>
          </a:p>
          <a:p>
            <a:pPr eaLnBrk="1" hangingPunct="1">
              <a:spcBef>
                <a:spcPct val="0"/>
              </a:spcBef>
            </a:pPr>
            <a:r>
              <a:rPr lang="en-US" dirty="0" smtClean="0"/>
              <a:t>They may have trouble moving to a safer place if a spill or a chemical release happens. And   </a:t>
            </a:r>
          </a:p>
          <a:p>
            <a:pPr eaLnBrk="1" hangingPunct="1">
              <a:spcBef>
                <a:spcPct val="0"/>
              </a:spcBef>
            </a:pPr>
            <a:r>
              <a:rPr lang="en-US" dirty="0" smtClean="0"/>
              <a:t>they may suffer from poor nutrition, due to lack of appetite or less interest in cooking, and</a:t>
            </a:r>
            <a:r>
              <a:rPr lang="en-US" baseline="0" dirty="0" smtClean="0"/>
              <a:t> the poor nutrition </a:t>
            </a:r>
            <a:r>
              <a:rPr lang="en-US" dirty="0" smtClean="0"/>
              <a:t>can affect</a:t>
            </a:r>
            <a:r>
              <a:rPr lang="en-US" baseline="0" dirty="0" smtClean="0"/>
              <a:t> </a:t>
            </a:r>
            <a:r>
              <a:rPr lang="en-US" dirty="0" smtClean="0"/>
              <a:t>the immune system.</a:t>
            </a:r>
          </a:p>
          <a:p>
            <a:pPr eaLnBrk="1" hangingPunct="1">
              <a:spcBef>
                <a:spcPct val="0"/>
              </a:spcBef>
            </a:pPr>
            <a:endParaRPr lang="en-US" dirty="0"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64C6E5-64F2-4111-99FC-14FD80E00F16}" type="slidenum">
              <a:rPr lang="en-US"/>
              <a:pPr fontAlgn="base">
                <a:spcBef>
                  <a:spcPct val="0"/>
                </a:spcBef>
                <a:spcAft>
                  <a:spcPct val="0"/>
                </a:spcAft>
                <a:defRPr/>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t>Ways Older Adults or Their Caregivers Can Reduce Exposure to Chemicals</a:t>
            </a:r>
            <a:endParaRPr lang="en-US" dirty="0" smtClean="0"/>
          </a:p>
          <a:p>
            <a:pPr eaLnBrk="1" hangingPunct="1">
              <a:spcBef>
                <a:spcPct val="0"/>
              </a:spcBef>
            </a:pPr>
            <a:r>
              <a:rPr lang="en-US" dirty="0" smtClean="0"/>
              <a:t>Create clear, large-print labels.  Put them on all chemical products, such as bleach, cleaning agents, or disinfectants stored in the home. </a:t>
            </a:r>
          </a:p>
          <a:p>
            <a:pPr eaLnBrk="1" hangingPunct="1">
              <a:spcBef>
                <a:spcPct val="0"/>
              </a:spcBef>
            </a:pPr>
            <a:r>
              <a:rPr lang="en-US" dirty="0" smtClean="0"/>
              <a:t> </a:t>
            </a:r>
          </a:p>
          <a:p>
            <a:pPr eaLnBrk="1" hangingPunct="1">
              <a:spcBef>
                <a:spcPct val="0"/>
              </a:spcBef>
            </a:pPr>
            <a:r>
              <a:rPr lang="en-US" dirty="0" smtClean="0"/>
              <a:t>Do not store any chemical products in containers that were used to store food, and do not store food in containers that once held chemicals.  </a:t>
            </a:r>
          </a:p>
          <a:p>
            <a:pPr eaLnBrk="1" hangingPunct="1">
              <a:spcBef>
                <a:spcPct val="0"/>
              </a:spcBef>
            </a:pPr>
            <a:r>
              <a:rPr lang="en-US" dirty="0" smtClean="0"/>
              <a:t> </a:t>
            </a:r>
          </a:p>
          <a:p>
            <a:pPr eaLnBrk="1" hangingPunct="1">
              <a:spcBef>
                <a:spcPct val="0"/>
              </a:spcBef>
            </a:pPr>
            <a:r>
              <a:rPr lang="en-US" dirty="0" smtClean="0"/>
              <a:t>Remain aware of any environmental concerns in your neighborhood.</a:t>
            </a:r>
          </a:p>
          <a:p>
            <a:pPr eaLnBrk="1" hangingPunct="1">
              <a:spcBef>
                <a:spcPct val="0"/>
              </a:spcBef>
            </a:pPr>
            <a:r>
              <a:rPr lang="en-US" dirty="0" smtClean="0"/>
              <a:t> </a:t>
            </a:r>
          </a:p>
          <a:p>
            <a:pPr eaLnBrk="1" hangingPunct="1">
              <a:spcBef>
                <a:spcPct val="0"/>
              </a:spcBef>
            </a:pPr>
            <a:r>
              <a:rPr lang="en-US" dirty="0" smtClean="0"/>
              <a:t>If you live near an industry known to have chemical spills or releases, be sure people know how to contact you if/when a spill or release happens.  Form a telephone tree.</a:t>
            </a:r>
          </a:p>
          <a:p>
            <a:pPr eaLnBrk="1" hangingPunct="1">
              <a:spcBef>
                <a:spcPct val="0"/>
              </a:spcBef>
            </a:pPr>
            <a:endParaRPr lang="en-US" dirty="0"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A1A7AB-59B9-40E8-AE47-B2B5090C4162}" type="slidenum">
              <a:rPr lang="en-US"/>
              <a:pPr fontAlgn="base">
                <a:spcBef>
                  <a:spcPct val="0"/>
                </a:spcBef>
                <a:spcAft>
                  <a:spcPct val="0"/>
                </a:spcAft>
                <a:defRPr/>
              </a:pPr>
              <a:t>27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b="1" dirty="0" smtClean="0"/>
              <a:t>Be Aware of Possible Dangers Around the House</a:t>
            </a:r>
            <a:endParaRPr lang="en-US" i="1" dirty="0" smtClean="0"/>
          </a:p>
          <a:p>
            <a:pPr eaLnBrk="1" fontAlgn="auto" hangingPunct="1">
              <a:spcBef>
                <a:spcPts val="0"/>
              </a:spcBef>
              <a:spcAft>
                <a:spcPts val="0"/>
              </a:spcAft>
              <a:defRPr/>
            </a:pPr>
            <a:r>
              <a:rPr lang="en-US" dirty="0" smtClean="0"/>
              <a:t>If your house was built </a:t>
            </a:r>
            <a:r>
              <a:rPr lang="en-US" i="1" dirty="0" smtClean="0"/>
              <a:t>before</a:t>
            </a:r>
            <a:r>
              <a:rPr lang="en-US" dirty="0" smtClean="0"/>
              <a:t> 1980, it may have been built with materials that contain asbestos, mercury, or lead.  Asbestos could be found in insulation, wiring, and roof or siding shingles.  Mercury is frequently found in old thermostats and old light switches.  Lead is sometimes found in old plumbing and paint.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If you are remodeling your home, do so safely.  Find out if you have asbestos, mercury, or lead in your home before you start.  Many counties require permits for remodeling.  The permitting office should offer help on how to safely remodel your home.  Your health department may test water or dust for lead.  An inspection may also tell you if your house has hazardous materials.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Removing hazardous materials requires special care and often special training and equipment.  Learn how to handle, remove, and dispose of these materials safely, or hire professionals.  Professionals have the right equipment, personal protective gear, and training to do the job safely.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For asbestos, hire a professional contractor who specializes in asbestos removal.</a:t>
            </a:r>
          </a:p>
          <a:p>
            <a:pPr eaLnBrk="1" fontAlgn="auto" hangingPunct="1">
              <a:spcBef>
                <a:spcPts val="0"/>
              </a:spcBef>
              <a:spcAft>
                <a:spcPts val="0"/>
              </a:spcAft>
              <a:defRPr/>
            </a:pPr>
            <a:r>
              <a:rPr lang="en-US" dirty="0" smtClean="0"/>
              <a:t>For mercury thermostats, hire a heating, ventilation, and air conditioning (HVAC) specialist.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Quick tip: Whether at work, home, or play, avoiding </a:t>
            </a:r>
            <a:r>
              <a:rPr lang="en-US" b="1" dirty="0" smtClean="0"/>
              <a:t>cigarette smoke</a:t>
            </a:r>
            <a:r>
              <a:rPr lang="en-US" dirty="0" smtClean="0"/>
              <a:t> is an easy way to reduce your exposure to harmful chemicals.</a:t>
            </a:r>
          </a:p>
          <a:p>
            <a:pPr eaLnBrk="1" fontAlgn="auto" hangingPunct="1">
              <a:spcBef>
                <a:spcPts val="0"/>
              </a:spcBef>
              <a:spcAft>
                <a:spcPts val="0"/>
              </a:spcAft>
              <a:defRPr/>
            </a:pPr>
            <a:endParaRPr lang="en-US" dirty="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005BD7-B04C-4946-BA9E-31B48EADAB8A}" type="slidenum">
              <a:rPr lang="en-US"/>
              <a:pPr fontAlgn="base">
                <a:spcBef>
                  <a:spcPct val="0"/>
                </a:spcBef>
                <a:spcAft>
                  <a:spcPct val="0"/>
                </a:spcAft>
                <a:defRPr/>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Using Cleaning Products Safely</a:t>
            </a:r>
            <a:endParaRPr lang="en-US" dirty="0" smtClean="0"/>
          </a:p>
          <a:p>
            <a:pPr eaLnBrk="1" hangingPunct="1">
              <a:spcBef>
                <a:spcPct val="0"/>
              </a:spcBef>
            </a:pPr>
            <a:r>
              <a:rPr lang="en-US" dirty="0" smtClean="0"/>
              <a:t>Many cleaning products give off fumes that you don’t want to breathe in.  Some can burn or irritate your skin and eyes.  Most are poisonous if swallowed.  To protect you and your family from harm,</a:t>
            </a:r>
          </a:p>
          <a:p>
            <a:pPr eaLnBrk="1" hangingPunct="1">
              <a:spcBef>
                <a:spcPct val="0"/>
              </a:spcBef>
            </a:pPr>
            <a:r>
              <a:rPr lang="en-US" dirty="0" smtClean="0"/>
              <a:t>make sure the room you are cleaning is well ventilated with a fan or an open window.</a:t>
            </a:r>
          </a:p>
          <a:p>
            <a:pPr eaLnBrk="1" hangingPunct="1">
              <a:spcBef>
                <a:spcPct val="0"/>
              </a:spcBef>
            </a:pPr>
            <a:r>
              <a:rPr lang="en-US" dirty="0" smtClean="0"/>
              <a:t>Store your cleaning products in a safe place where your children cannot reach them.</a:t>
            </a:r>
          </a:p>
          <a:p>
            <a:pPr eaLnBrk="1" hangingPunct="1">
              <a:spcBef>
                <a:spcPct val="0"/>
              </a:spcBef>
            </a:pPr>
            <a:r>
              <a:rPr lang="en-US" dirty="0" smtClean="0"/>
              <a:t>Keep cleaning products in their original containers. </a:t>
            </a:r>
          </a:p>
          <a:p>
            <a:pPr eaLnBrk="1" hangingPunct="1">
              <a:spcBef>
                <a:spcPct val="0"/>
              </a:spcBef>
            </a:pPr>
            <a:r>
              <a:rPr lang="en-US" dirty="0" smtClean="0"/>
              <a:t>Do not mix cleaning products with each other</a:t>
            </a:r>
          </a:p>
          <a:p>
            <a:pPr eaLnBrk="1" hangingPunct="1">
              <a:spcBef>
                <a:spcPct val="0"/>
              </a:spcBef>
            </a:pPr>
            <a:r>
              <a:rPr lang="en-US" dirty="0" smtClean="0"/>
              <a:t>Follow the directions on the containers, and</a:t>
            </a:r>
          </a:p>
          <a:p>
            <a:pPr eaLnBrk="1" hangingPunct="1">
              <a:spcBef>
                <a:spcPct val="0"/>
              </a:spcBef>
            </a:pPr>
            <a:r>
              <a:rPr lang="en-US" dirty="0" smtClean="0"/>
              <a:t>if a cleaner is hazardous, make sure it is clearly marked.</a:t>
            </a:r>
          </a:p>
          <a:p>
            <a:pPr eaLnBrk="1" hangingPunct="1">
              <a:spcBef>
                <a:spcPct val="0"/>
              </a:spcBef>
            </a:pPr>
            <a:r>
              <a:rPr lang="en-US" dirty="0" smtClean="0"/>
              <a:t>To reduce your exposure, use natural cleaning products, such as vinegar (removes mildew and grease), lemon juice (stain remover, glass cleaner, and deodorizer), baking soda mixed with water (all-purpose cleaner), and olive oil (furniture polish).</a:t>
            </a:r>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DCA3D8-717A-459D-A357-355D0E5A1F67}" type="slidenum">
              <a:rPr lang="en-US"/>
              <a:pPr fontAlgn="base">
                <a:spcBef>
                  <a:spcPct val="0"/>
                </a:spcBef>
                <a:spcAft>
                  <a:spcPct val="0"/>
                </a:spcAft>
                <a:defRPr/>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 </a:t>
            </a:r>
            <a:endParaRPr lang="en-US" i="1" dirty="0" smtClean="0"/>
          </a:p>
          <a:p>
            <a:pPr eaLnBrk="1" hangingPunct="1">
              <a:spcBef>
                <a:spcPct val="0"/>
              </a:spcBef>
            </a:pPr>
            <a:r>
              <a:rPr lang="en-US" b="1" dirty="0" smtClean="0"/>
              <a:t>Heating Your Home</a:t>
            </a:r>
            <a:endParaRPr lang="en-US" i="1" dirty="0" smtClean="0"/>
          </a:p>
          <a:p>
            <a:pPr eaLnBrk="1" hangingPunct="1">
              <a:spcBef>
                <a:spcPct val="0"/>
              </a:spcBef>
            </a:pPr>
            <a:r>
              <a:rPr lang="en-US" dirty="0" smtClean="0"/>
              <a:t>If you use space heaters or wood burners in your home, you should be aware of these safety concerns.</a:t>
            </a:r>
          </a:p>
          <a:p>
            <a:pPr eaLnBrk="1" hangingPunct="1">
              <a:spcBef>
                <a:spcPct val="0"/>
              </a:spcBef>
            </a:pPr>
            <a:r>
              <a:rPr lang="en-US" i="1" dirty="0" smtClean="0"/>
              <a:t>Kerosene Heaters</a:t>
            </a:r>
            <a:endParaRPr lang="en-US" dirty="0" smtClean="0"/>
          </a:p>
          <a:p>
            <a:pPr eaLnBrk="1" hangingPunct="1">
              <a:spcBef>
                <a:spcPct val="0"/>
              </a:spcBef>
            </a:pPr>
            <a:r>
              <a:rPr lang="en-US" dirty="0" smtClean="0"/>
              <a:t>If you use a kerosene heater, ensure that your home has lots of circulating air, especially if your home is modern and well insulated.  If your kerosene heater is poorly maintained or not adjusted properly, it can release pollutants into your home.  Some of these pollutants are:</a:t>
            </a:r>
          </a:p>
          <a:p>
            <a:pPr eaLnBrk="1" hangingPunct="1">
              <a:spcBef>
                <a:spcPct val="0"/>
              </a:spcBef>
            </a:pPr>
            <a:r>
              <a:rPr lang="en-US" u="sng" dirty="0" smtClean="0">
                <a:hlinkClick r:id="rId3" tooltip="Carbon dioxide"/>
              </a:rPr>
              <a:t>carbon dioxide</a:t>
            </a:r>
            <a:r>
              <a:rPr lang="en-US" dirty="0" smtClean="0"/>
              <a:t>, </a:t>
            </a:r>
          </a:p>
          <a:p>
            <a:pPr eaLnBrk="1" hangingPunct="1">
              <a:spcBef>
                <a:spcPct val="0"/>
              </a:spcBef>
            </a:pPr>
            <a:r>
              <a:rPr lang="en-US" u="sng" dirty="0" smtClean="0">
                <a:hlinkClick r:id="rId4" tooltip="Carbon monoxide"/>
              </a:rPr>
              <a:t>carbon monoxide</a:t>
            </a:r>
            <a:r>
              <a:rPr lang="en-US" dirty="0" smtClean="0"/>
              <a:t>, and</a:t>
            </a:r>
          </a:p>
          <a:p>
            <a:pPr eaLnBrk="1" hangingPunct="1">
              <a:spcBef>
                <a:spcPct val="0"/>
              </a:spcBef>
            </a:pPr>
            <a:r>
              <a:rPr lang="en-US" u="sng" dirty="0" smtClean="0">
                <a:hlinkClick r:id="rId5" tooltip="Soot"/>
              </a:rPr>
              <a:t>soot</a:t>
            </a:r>
            <a:r>
              <a:rPr lang="en-US" dirty="0" smtClean="0"/>
              <a:t>.</a:t>
            </a:r>
          </a:p>
          <a:p>
            <a:pPr eaLnBrk="1" hangingPunct="1">
              <a:spcBef>
                <a:spcPct val="0"/>
              </a:spcBef>
            </a:pPr>
            <a:r>
              <a:rPr lang="en-US" dirty="0" smtClean="0"/>
              <a:t>Protect your family by taking the following steps:</a:t>
            </a:r>
          </a:p>
          <a:p>
            <a:pPr eaLnBrk="1" hangingPunct="1">
              <a:spcBef>
                <a:spcPct val="0"/>
              </a:spcBef>
            </a:pPr>
            <a:r>
              <a:rPr lang="en-US" dirty="0" smtClean="0"/>
              <a:t>Follow the instructions for your kerosene heater carefully.  Use only water-clear 1-K grade kerosene. </a:t>
            </a:r>
          </a:p>
          <a:p>
            <a:pPr eaLnBrk="1" hangingPunct="1">
              <a:spcBef>
                <a:spcPct val="0"/>
              </a:spcBef>
            </a:pPr>
            <a:r>
              <a:rPr lang="en-US" dirty="0" smtClean="0"/>
              <a:t>Leave a window cracked open and open the doors between rooms. </a:t>
            </a:r>
          </a:p>
          <a:p>
            <a:pPr eaLnBrk="1" hangingPunct="1">
              <a:spcBef>
                <a:spcPct val="0"/>
              </a:spcBef>
            </a:pPr>
            <a:r>
              <a:rPr lang="en-US" dirty="0" smtClean="0"/>
              <a:t>Place heaters at least 16 inches from the walls, curtains, and furniture.  Hot surfaces on the heater pose a fire and burn risk.</a:t>
            </a:r>
          </a:p>
          <a:p>
            <a:pPr eaLnBrk="1" hangingPunct="1">
              <a:spcBef>
                <a:spcPct val="0"/>
              </a:spcBef>
            </a:pPr>
            <a:r>
              <a:rPr lang="en-US" dirty="0" smtClean="0"/>
              <a:t>Never refuel indoors.</a:t>
            </a:r>
          </a:p>
          <a:p>
            <a:pPr eaLnBrk="1" hangingPunct="1">
              <a:spcBef>
                <a:spcPct val="0"/>
              </a:spcBef>
            </a:pPr>
            <a:r>
              <a:rPr lang="en-US" i="1" dirty="0" smtClean="0"/>
              <a:t>Wood-burning Fireplaces</a:t>
            </a:r>
            <a:endParaRPr lang="en-US" dirty="0" smtClean="0"/>
          </a:p>
          <a:p>
            <a:pPr eaLnBrk="1" hangingPunct="1">
              <a:spcBef>
                <a:spcPct val="0"/>
              </a:spcBef>
            </a:pPr>
            <a:r>
              <a:rPr lang="en-US" dirty="0" smtClean="0"/>
              <a:t>If you use a wood-burning fireplace,</a:t>
            </a:r>
          </a:p>
          <a:p>
            <a:pPr eaLnBrk="1" hangingPunct="1">
              <a:spcBef>
                <a:spcPct val="0"/>
              </a:spcBef>
            </a:pPr>
            <a:r>
              <a:rPr lang="en-US" dirty="0" smtClean="0"/>
              <a:t>have your chimney checked for problems and cleaned regularly.</a:t>
            </a:r>
          </a:p>
          <a:p>
            <a:pPr eaLnBrk="1" hangingPunct="1">
              <a:spcBef>
                <a:spcPct val="0"/>
              </a:spcBef>
            </a:pPr>
            <a:r>
              <a:rPr lang="en-US" dirty="0" smtClean="0"/>
              <a:t>Do </a:t>
            </a:r>
            <a:r>
              <a:rPr lang="en-US" i="1" dirty="0" smtClean="0"/>
              <a:t>not</a:t>
            </a:r>
            <a:r>
              <a:rPr lang="en-US" dirty="0" smtClean="0"/>
              <a:t> burn treated lumber in your fireplace.  This lumber can release toxic smoke when it burns.</a:t>
            </a:r>
          </a:p>
          <a:p>
            <a:pPr eaLnBrk="1" hangingPunct="1">
              <a:spcBef>
                <a:spcPct val="0"/>
              </a:spcBef>
            </a:pPr>
            <a:r>
              <a:rPr lang="en-US" i="1" dirty="0" smtClean="0"/>
              <a:t>Other Heating Concerns</a:t>
            </a:r>
            <a:endParaRPr lang="en-US" dirty="0" smtClean="0"/>
          </a:p>
          <a:p>
            <a:pPr eaLnBrk="1" hangingPunct="1">
              <a:spcBef>
                <a:spcPct val="0"/>
              </a:spcBef>
            </a:pPr>
            <a:r>
              <a:rPr lang="en-US" dirty="0" smtClean="0"/>
              <a:t>Never use gas ovens or burners to heat your home; never use barbecues or grills in the house, carport, or garage. </a:t>
            </a:r>
          </a:p>
          <a:p>
            <a:pPr eaLnBrk="1" hangingPunct="1">
              <a:spcBef>
                <a:spcPct val="0"/>
              </a:spcBef>
            </a:pPr>
            <a:r>
              <a:rPr lang="en-US" dirty="0" smtClean="0"/>
              <a:t> </a:t>
            </a:r>
          </a:p>
          <a:p>
            <a:pPr eaLnBrk="1" hangingPunct="1">
              <a:spcBef>
                <a:spcPct val="0"/>
              </a:spcBef>
            </a:pPr>
            <a:r>
              <a:rPr lang="en-US" dirty="0" smtClean="0"/>
              <a:t>Install carbon monoxide detectors inside your home.  Carbon monoxide is an odorless, colorless, and toxic gas.  Gas from kerosene heaters or worn boilers and furnaces may cause high levels of carbon monoxide inside your home.  Exposure to carbon monoxide can lead to health problems or death.  </a:t>
            </a:r>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C5D256-03EE-4DF8-A92D-6CD49E811FBC}" type="slidenum">
              <a:rPr lang="en-US"/>
              <a:pPr fontAlgn="base">
                <a:spcBef>
                  <a:spcPct val="0"/>
                </a:spcBef>
                <a:spcAft>
                  <a:spcPct val="0"/>
                </a:spcAft>
                <a:defRPr/>
              </a:pPr>
              <a:t>31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Working in the Garage</a:t>
            </a:r>
            <a:endParaRPr lang="en-US" dirty="0" smtClean="0"/>
          </a:p>
          <a:p>
            <a:pPr eaLnBrk="1" hangingPunct="1">
              <a:spcBef>
                <a:spcPct val="0"/>
              </a:spcBef>
            </a:pPr>
            <a:r>
              <a:rPr lang="en-US" dirty="0" smtClean="0"/>
              <a:t> </a:t>
            </a:r>
          </a:p>
          <a:p>
            <a:pPr eaLnBrk="1" hangingPunct="1">
              <a:spcBef>
                <a:spcPct val="0"/>
              </a:spcBef>
            </a:pPr>
            <a:r>
              <a:rPr lang="en-US" dirty="0" smtClean="0"/>
              <a:t>If you work on cars, lawn mowers, snow blowers, or other types of small engines, you should find an auto shop or a waste disposal location that will help you discard old oil.</a:t>
            </a:r>
          </a:p>
          <a:p>
            <a:pPr eaLnBrk="1" hangingPunct="1">
              <a:spcBef>
                <a:spcPct val="0"/>
              </a:spcBef>
            </a:pPr>
            <a:r>
              <a:rPr lang="en-US" dirty="0" smtClean="0"/>
              <a:t> </a:t>
            </a:r>
          </a:p>
          <a:p>
            <a:pPr eaLnBrk="1" hangingPunct="1">
              <a:spcBef>
                <a:spcPct val="0"/>
              </a:spcBef>
            </a:pPr>
            <a:r>
              <a:rPr lang="en-US" dirty="0" smtClean="0"/>
              <a:t>Use kerosene, gas, and paint thinners with care.  Keep these liquids in well</a:t>
            </a:r>
            <a:r>
              <a:rPr lang="en-US" baseline="0" dirty="0" smtClean="0"/>
              <a:t> </a:t>
            </a:r>
            <a:r>
              <a:rPr lang="en-US" dirty="0" smtClean="0"/>
              <a:t>marked (preferably original) or DOT-approved containers and follow directions.</a:t>
            </a:r>
          </a:p>
          <a:p>
            <a:pPr eaLnBrk="1" hangingPunct="1">
              <a:spcBef>
                <a:spcPct val="0"/>
              </a:spcBef>
            </a:pPr>
            <a:r>
              <a:rPr lang="en-US" dirty="0" smtClean="0"/>
              <a:t> </a:t>
            </a:r>
          </a:p>
          <a:p>
            <a:pPr eaLnBrk="1" hangingPunct="1">
              <a:spcBef>
                <a:spcPct val="0"/>
              </a:spcBef>
            </a:pPr>
            <a:r>
              <a:rPr lang="en-US" dirty="0" smtClean="0"/>
              <a:t>Store chemicals out of reach of children.</a:t>
            </a:r>
          </a:p>
          <a:p>
            <a:pPr eaLnBrk="1" hangingPunct="1">
              <a:spcBef>
                <a:spcPct val="0"/>
              </a:spcBef>
            </a:pPr>
            <a:r>
              <a:rPr lang="en-US" dirty="0" smtClean="0"/>
              <a:t> </a:t>
            </a:r>
          </a:p>
          <a:p>
            <a:pPr eaLnBrk="1" hangingPunct="1">
              <a:spcBef>
                <a:spcPct val="0"/>
              </a:spcBef>
            </a:pPr>
            <a:r>
              <a:rPr lang="en-US" dirty="0" smtClean="0"/>
              <a:t>When working with chemicals, wear protective equipment such as a </a:t>
            </a:r>
            <a:r>
              <a:rPr lang="en-US" dirty="0" err="1" smtClean="0"/>
              <a:t>a</a:t>
            </a:r>
            <a:r>
              <a:rPr lang="en-US" dirty="0" smtClean="0"/>
              <a:t> mask, gloves, or other appropriate clothing such as goggles and long pants. </a:t>
            </a:r>
          </a:p>
          <a:p>
            <a:pPr eaLnBrk="1" hangingPunct="1">
              <a:spcBef>
                <a:spcPct val="0"/>
              </a:spcBef>
            </a:pPr>
            <a:r>
              <a:rPr lang="en-US" dirty="0" smtClean="0"/>
              <a:t> </a:t>
            </a:r>
          </a:p>
          <a:p>
            <a:pPr eaLnBrk="1" hangingPunct="1">
              <a:spcBef>
                <a:spcPct val="0"/>
              </a:spcBef>
            </a:pPr>
            <a:r>
              <a:rPr lang="en-US" dirty="0" smtClean="0"/>
              <a:t>Do not idle your car in a closed garage or a garage attached to your house.  Keep the garage doors open for a couple of minutes after you park your car.  This step will help clear out the fumes (carbon monoxide) before you open the door to your house. </a:t>
            </a:r>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A1D091-8EE6-45AE-8D26-10141770765E}" type="slidenum">
              <a:rPr lang="en-US"/>
              <a:pPr fontAlgn="base">
                <a:spcBef>
                  <a:spcPct val="0"/>
                </a:spcBef>
                <a:spcAft>
                  <a:spcPct val="0"/>
                </a:spcAft>
                <a:defRPr/>
              </a:pPr>
              <a:t>32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Working in the Garden and Yard</a:t>
            </a:r>
            <a:r>
              <a:rPr lang="en-US" dirty="0" smtClean="0"/>
              <a:t> </a:t>
            </a:r>
          </a:p>
          <a:p>
            <a:pPr eaLnBrk="1" hangingPunct="1">
              <a:spcBef>
                <a:spcPct val="0"/>
              </a:spcBef>
            </a:pPr>
            <a:r>
              <a:rPr lang="en-US" dirty="0" smtClean="0"/>
              <a:t>If you live in an area that has contaminated soil and you want to garden, a </a:t>
            </a:r>
            <a:r>
              <a:rPr lang="en-US" i="1" dirty="0" smtClean="0"/>
              <a:t>raised-bed garden</a:t>
            </a:r>
            <a:r>
              <a:rPr lang="en-US" dirty="0" smtClean="0"/>
              <a:t> is one way to garden and avoid exposing you and your family to chemicals.  In raised-bed gardening, you build boxes on top of the ground.  These boxes separate your gardening soil from the contaminated soil.  Use bagged soil or soil from a contaminant-free area to ensure your safety.</a:t>
            </a:r>
          </a:p>
          <a:p>
            <a:pPr eaLnBrk="1" hangingPunct="1">
              <a:spcBef>
                <a:spcPct val="0"/>
              </a:spcBef>
            </a:pPr>
            <a:r>
              <a:rPr lang="en-US" dirty="0" smtClean="0"/>
              <a:t>Gardening can involve the use of herbicides, pesticides, and fertilizers.  Below are some ways to help protect your health if you use these chemicals:  </a:t>
            </a:r>
          </a:p>
          <a:p>
            <a:pPr eaLnBrk="1" hangingPunct="1">
              <a:spcBef>
                <a:spcPct val="0"/>
              </a:spcBef>
            </a:pPr>
            <a:r>
              <a:rPr lang="en-US" dirty="0" smtClean="0"/>
              <a:t>Have your soil tested before you fertilize. Soil</a:t>
            </a:r>
            <a:r>
              <a:rPr lang="en-US" baseline="0" dirty="0" smtClean="0"/>
              <a:t> testing</a:t>
            </a:r>
            <a:r>
              <a:rPr lang="en-US" dirty="0" smtClean="0"/>
              <a:t> is offered for free from many Cooperative Extension Service offices.</a:t>
            </a:r>
          </a:p>
          <a:p>
            <a:pPr eaLnBrk="1" hangingPunct="1">
              <a:spcBef>
                <a:spcPct val="0"/>
              </a:spcBef>
            </a:pPr>
            <a:r>
              <a:rPr lang="en-US" dirty="0" smtClean="0"/>
              <a:t>Calculate the correct amount of fertilizer, and do not apply right before or after heavy rainfall.</a:t>
            </a:r>
          </a:p>
          <a:p>
            <a:pPr eaLnBrk="1" hangingPunct="1">
              <a:spcBef>
                <a:spcPct val="0"/>
              </a:spcBef>
            </a:pPr>
            <a:r>
              <a:rPr lang="en-US" dirty="0" smtClean="0"/>
              <a:t>Dampen the soil with water before you garden.  This step will limit the amount of dust you inhale. </a:t>
            </a:r>
          </a:p>
          <a:p>
            <a:pPr eaLnBrk="1" hangingPunct="1">
              <a:spcBef>
                <a:spcPct val="0"/>
              </a:spcBef>
            </a:pPr>
            <a:r>
              <a:rPr lang="en-US" dirty="0" smtClean="0"/>
              <a:t>Take your shoes off at the door to avoid tracking soil into your home.</a:t>
            </a:r>
          </a:p>
          <a:p>
            <a:pPr eaLnBrk="1" hangingPunct="1">
              <a:spcBef>
                <a:spcPct val="0"/>
              </a:spcBef>
            </a:pPr>
            <a:r>
              <a:rPr lang="en-US" dirty="0" smtClean="0"/>
              <a:t>Wash your hands after gardening. </a:t>
            </a:r>
          </a:p>
          <a:p>
            <a:pPr eaLnBrk="1" hangingPunct="1">
              <a:spcBef>
                <a:spcPct val="0"/>
              </a:spcBef>
            </a:pPr>
            <a:r>
              <a:rPr lang="en-US" dirty="0" smtClean="0"/>
              <a:t>Wash fruits, vegetables, and herbs before you eat them.</a:t>
            </a:r>
          </a:p>
          <a:p>
            <a:pPr eaLnBrk="1" hangingPunct="1">
              <a:spcBef>
                <a:spcPct val="0"/>
              </a:spcBef>
            </a:pPr>
            <a:endParaRPr lang="en-US" dirty="0"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2ADE58-5816-42BE-95B0-F2421BDC7F7B}" type="slidenum">
              <a:rPr lang="en-US"/>
              <a:pPr fontAlgn="base">
                <a:spcBef>
                  <a:spcPct val="0"/>
                </a:spcBef>
                <a:spcAft>
                  <a:spcPct val="0"/>
                </a:spcAft>
                <a:defRPr/>
              </a:pPr>
              <a:t>33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At Work</a:t>
            </a:r>
            <a:endParaRPr lang="en-US" dirty="0" smtClean="0"/>
          </a:p>
          <a:p>
            <a:pPr eaLnBrk="1" hangingPunct="1">
              <a:spcBef>
                <a:spcPct val="0"/>
              </a:spcBef>
            </a:pPr>
            <a:r>
              <a:rPr lang="en-US" dirty="0" smtClean="0"/>
              <a:t>Many jobs might expose employees to hazardous materials, causing various health effects.  Examples of workplace exposure can be found in factories, chemical plants, manufacturing, and automotive shops. </a:t>
            </a:r>
          </a:p>
          <a:p>
            <a:pPr eaLnBrk="1" hangingPunct="1">
              <a:spcBef>
                <a:spcPct val="0"/>
              </a:spcBef>
            </a:pPr>
            <a:r>
              <a:rPr lang="en-US" dirty="0" smtClean="0"/>
              <a:t>If you come into contact with hazardous chemicals and materials at work, here are things you can do to reduce your exposure:</a:t>
            </a:r>
          </a:p>
          <a:p>
            <a:pPr eaLnBrk="1" hangingPunct="1">
              <a:spcBef>
                <a:spcPct val="0"/>
              </a:spcBef>
            </a:pPr>
            <a:r>
              <a:rPr lang="en-US" dirty="0" smtClean="0"/>
              <a:t>Read and follow instructions provided by your employer.</a:t>
            </a:r>
          </a:p>
          <a:p>
            <a:pPr eaLnBrk="1" hangingPunct="1">
              <a:spcBef>
                <a:spcPct val="0"/>
              </a:spcBef>
            </a:pPr>
            <a:r>
              <a:rPr lang="en-US" dirty="0" smtClean="0"/>
              <a:t>If you come into contact with dust, fibers, chemical fumes, radiation, or biologic agents on your job, ask for and wear all required personal protective equipment (such as gloves, masks, coveralls, and respirators). </a:t>
            </a:r>
          </a:p>
          <a:p>
            <a:pPr eaLnBrk="1" hangingPunct="1">
              <a:spcBef>
                <a:spcPct val="0"/>
              </a:spcBef>
            </a:pPr>
            <a:r>
              <a:rPr lang="en-US" dirty="0" smtClean="0"/>
              <a:t>Shower and/or change clothes before leaving work.  Otherwise, you can carry contaminants home from work on your clothing.  </a:t>
            </a:r>
          </a:p>
          <a:p>
            <a:pPr eaLnBrk="1" hangingPunct="1">
              <a:spcBef>
                <a:spcPct val="0"/>
              </a:spcBef>
            </a:pPr>
            <a:r>
              <a:rPr lang="en-US" dirty="0" smtClean="0"/>
              <a:t>If your clothing is contaminated, wash your work clothes separately from the rest of your family’s clothing. </a:t>
            </a:r>
          </a:p>
          <a:p>
            <a:pPr eaLnBrk="1" hangingPunct="1">
              <a:spcBef>
                <a:spcPct val="0"/>
              </a:spcBef>
            </a:pPr>
            <a:endParaRPr lang="en-US" dirty="0" smtClean="0"/>
          </a:p>
          <a:p>
            <a:pPr eaLnBrk="1" hangingPunct="1">
              <a:spcBef>
                <a:spcPct val="0"/>
              </a:spcBef>
            </a:pPr>
            <a:endParaRPr lang="en-US" dirty="0"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760B33-7653-48A0-ADBC-8EE01FB51AE0}" type="slidenum">
              <a:rPr lang="en-US"/>
              <a:pPr fontAlgn="base">
                <a:spcBef>
                  <a:spcPct val="0"/>
                </a:spcBef>
                <a:spcAft>
                  <a:spcPct val="0"/>
                </a:spcAft>
                <a:defRPr/>
              </a:pPr>
              <a:t>34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At Play</a:t>
            </a:r>
            <a:endParaRPr lang="en-US" dirty="0" smtClean="0"/>
          </a:p>
          <a:p>
            <a:pPr eaLnBrk="1" hangingPunct="1">
              <a:spcBef>
                <a:spcPct val="0"/>
              </a:spcBef>
            </a:pPr>
            <a:r>
              <a:rPr lang="en-US" dirty="0" smtClean="0"/>
              <a:t>Many hobbies involve using chemicals.  For example, woodworking and painting use solvents, thinners, and finishes.  Pottery can use a mix of chemicals to create glazes, and some stained glass materials can contain lead.</a:t>
            </a:r>
          </a:p>
          <a:p>
            <a:pPr eaLnBrk="1" hangingPunct="1">
              <a:spcBef>
                <a:spcPct val="0"/>
              </a:spcBef>
            </a:pPr>
            <a:r>
              <a:rPr lang="en-US" dirty="0" smtClean="0"/>
              <a:t>If your hobby involves the use of chemicals, you can reduce your chances of exposure in several ways:</a:t>
            </a:r>
          </a:p>
          <a:p>
            <a:pPr eaLnBrk="1" hangingPunct="1">
              <a:spcBef>
                <a:spcPct val="0"/>
              </a:spcBef>
            </a:pPr>
            <a:r>
              <a:rPr lang="en-US" dirty="0" smtClean="0"/>
              <a:t>Read the instructions for how to use the chemical properly. </a:t>
            </a:r>
          </a:p>
          <a:p>
            <a:pPr eaLnBrk="1" hangingPunct="1">
              <a:spcBef>
                <a:spcPct val="0"/>
              </a:spcBef>
            </a:pPr>
            <a:r>
              <a:rPr lang="en-US" dirty="0" smtClean="0"/>
              <a:t>Keep the work area well ventilated. </a:t>
            </a:r>
          </a:p>
          <a:p>
            <a:pPr eaLnBrk="1" hangingPunct="1">
              <a:spcBef>
                <a:spcPct val="0"/>
              </a:spcBef>
            </a:pPr>
            <a:r>
              <a:rPr lang="en-US" dirty="0" smtClean="0"/>
              <a:t>Wear gloves, masks, or other protective devices to reduce contact with the chemicals. </a:t>
            </a:r>
          </a:p>
          <a:p>
            <a:pPr eaLnBrk="1" hangingPunct="1">
              <a:spcBef>
                <a:spcPct val="0"/>
              </a:spcBef>
            </a:pPr>
            <a:r>
              <a:rPr lang="en-US" dirty="0" smtClean="0"/>
              <a:t>Make sure you wash your hands with soap and warm water after using chemicals.  </a:t>
            </a:r>
          </a:p>
          <a:p>
            <a:pPr eaLnBrk="1" hangingPunct="1">
              <a:spcBef>
                <a:spcPct val="0"/>
              </a:spcBef>
            </a:pPr>
            <a:r>
              <a:rPr lang="en-US" dirty="0" smtClean="0"/>
              <a:t>Investigate alternatives.  If you like to do woodworking or refinishing, look into using the nontoxic wood strippers found in most hardware stores. </a:t>
            </a:r>
          </a:p>
          <a:p>
            <a:pPr eaLnBrk="1" hangingPunct="1">
              <a:spcBef>
                <a:spcPct val="0"/>
              </a:spcBef>
            </a:pPr>
            <a:endParaRPr lang="en-US" dirty="0" smtClean="0"/>
          </a:p>
          <a:p>
            <a:pPr eaLnBrk="1" hangingPunct="1">
              <a:spcBef>
                <a:spcPct val="0"/>
              </a:spcBef>
            </a:pPr>
            <a:endParaRPr lang="en-US" dirty="0"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BBDFFE-03F5-424F-8359-DC73E8D75612}" type="slidenum">
              <a:rPr lang="en-US"/>
              <a:pPr fontAlgn="base">
                <a:spcBef>
                  <a:spcPct val="0"/>
                </a:spcBef>
                <a:spcAft>
                  <a:spcPct val="0"/>
                </a:spcAft>
                <a:defRPr/>
              </a:pPr>
              <a:t>35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1B0866-8122-473F-A94E-2102EF2CF1E4}" type="slidenum">
              <a:rPr lang="en-US" smtClean="0"/>
              <a:pPr>
                <a:defRPr/>
              </a:pPr>
              <a:t>39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Many things must take place for a person</a:t>
            </a:r>
            <a:r>
              <a:rPr lang="en-US" baseline="0" dirty="0" smtClean="0"/>
              <a:t> </a:t>
            </a:r>
            <a:r>
              <a:rPr lang="en-US" dirty="0" smtClean="0"/>
              <a:t>to be exposed to a contaminant.</a:t>
            </a:r>
          </a:p>
          <a:p>
            <a:pPr eaLnBrk="1" hangingPunct="1">
              <a:spcBef>
                <a:spcPct val="0"/>
              </a:spcBef>
            </a:pPr>
            <a:endParaRPr lang="en-US" dirty="0" smtClean="0"/>
          </a:p>
          <a:p>
            <a:pPr eaLnBrk="1" hangingPunct="1">
              <a:spcBef>
                <a:spcPct val="0"/>
              </a:spcBef>
            </a:pPr>
            <a:r>
              <a:rPr lang="en-US" dirty="0" smtClean="0"/>
              <a:t>When each (be</a:t>
            </a:r>
            <a:r>
              <a:rPr lang="en-US" baseline="0" dirty="0" smtClean="0"/>
              <a:t> sure to state that they ALL have to be present)</a:t>
            </a:r>
            <a:r>
              <a:rPr lang="en-US" dirty="0" smtClean="0"/>
              <a:t> of these steps occurs, we sometimes refer to the</a:t>
            </a:r>
            <a:r>
              <a:rPr lang="en-US" baseline="0" dirty="0" smtClean="0"/>
              <a:t> step</a:t>
            </a:r>
            <a:r>
              <a:rPr lang="en-US" dirty="0" smtClean="0"/>
              <a:t> as a “completed pathway”</a:t>
            </a:r>
          </a:p>
          <a:p>
            <a:pPr eaLnBrk="1" hangingPunct="1">
              <a:spcBef>
                <a:spcPct val="0"/>
              </a:spcBef>
            </a:pP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7F88E1-B595-4395-A39C-19A1D190D8C0}" type="slidenum">
              <a:rPr lang="en-US"/>
              <a:pPr fontAlgn="base">
                <a:spcBef>
                  <a:spcPct val="0"/>
                </a:spcBef>
                <a:spcAft>
                  <a:spcPct val="0"/>
                </a:spcAft>
                <a:defRPr/>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4ABF0B56-AA7F-4A3F-A1A6-1BC2550667B1}" type="slidenum">
              <a:rPr lang="en-US" smtClean="0"/>
              <a:pPr>
                <a:defRPr/>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Contaminants can pollute air, water, soil, or food. We sometimes call these “environmental media”. </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4C25530-E57B-45C3-BFA6-3EF2027BA5CE}" type="slidenum">
              <a:rPr lang="en-US" smtClean="0"/>
              <a:pPr>
                <a:defRPr/>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Air: </a:t>
            </a:r>
            <a:r>
              <a:rPr lang="en-US" dirty="0" smtClean="0"/>
              <a:t>Most air pollutants come from man-made sources such as factories, power plants, cars, and trucks.  Some air pollutants come from natural sources, such as forest fires and volcanoes.  Air pollution may bother your airways, causing breathing problems.  Air pollution can also bother your eyes and skin.</a:t>
            </a:r>
          </a:p>
          <a:p>
            <a:pPr eaLnBrk="1" hangingPunct="1">
              <a:spcBef>
                <a:spcPct val="0"/>
              </a:spcBef>
            </a:pPr>
            <a:endParaRPr lang="en-US"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D47606-3174-4B2C-963D-9D7682D3C934}" type="slidenum">
              <a:rPr lang="en-US"/>
              <a:pPr fontAlgn="base">
                <a:spcBef>
                  <a:spcPct val="0"/>
                </a:spcBef>
                <a:spcAft>
                  <a:spcPct val="0"/>
                </a:spcAft>
                <a:defRPr/>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Chemicals found in acids, pesticides, industrial wastes, or animal by-products can get into the ground and surface water.  Chemicals enter the water when rain or water washes them into rivers, lakes, streams, or the ground.  Contaminated water can harm humans, animals, and aquatic plants.</a:t>
            </a:r>
          </a:p>
          <a:p>
            <a:pPr eaLnBrk="1" hangingPunct="1">
              <a:spcBef>
                <a:spcPct val="0"/>
              </a:spcBef>
            </a:pPr>
            <a:endParaRPr lang="en-US" dirty="0"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E1B92A-1646-471A-B1AE-3DA437974ADD}" type="slidenum">
              <a:rPr lang="en-US"/>
              <a:pPr fontAlgn="base">
                <a:spcBef>
                  <a:spcPct val="0"/>
                </a:spcBef>
                <a:spcAft>
                  <a:spcPct val="0"/>
                </a:spcAft>
                <a:defRPr/>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Chemicals such</a:t>
            </a:r>
            <a:r>
              <a:rPr lang="en-US" baseline="0" dirty="0" smtClean="0"/>
              <a:t> as</a:t>
            </a:r>
            <a:r>
              <a:rPr lang="en-US" dirty="0" smtClean="0"/>
              <a:t> pesticides can pollute the soil.  Industrial wastes can also be mixed into clean soil—a practice called </a:t>
            </a:r>
            <a:r>
              <a:rPr lang="en-US" i="1" dirty="0" smtClean="0"/>
              <a:t>land-farming</a:t>
            </a:r>
            <a:r>
              <a:rPr lang="en-US" dirty="0" smtClean="0"/>
              <a:t>—resulting in contaminated soil.  Polluted soil can affect the food you grow and eat and the water you drink.  Polluted soil can also spread through the air as dust particles.  When it rains, these dust particles may settle back into the soil or on the food we eat. </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E7AEE7-A546-41E9-B18E-A27F1B2761B2}" type="slidenum">
              <a:rPr lang="en-US"/>
              <a:pPr fontAlgn="base">
                <a:spcBef>
                  <a:spcPct val="0"/>
                </a:spcBef>
                <a:spcAft>
                  <a:spcPct val="0"/>
                </a:spcAft>
                <a:defRPr/>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Humans can become exposed to chemicals if they eat plants or animals that have come into contact with chemicals or chemical pollutants. Plants and animals can become exposed in their natural habitat or sometimes contamination can occur through the preparation, delivery, or manufacturing of food.</a:t>
            </a:r>
          </a:p>
          <a:p>
            <a:pPr eaLnBrk="1" hangingPunct="1">
              <a:spcBef>
                <a:spcPct val="0"/>
              </a:spcBef>
            </a:pPr>
            <a:endParaRPr lang="en-US" dirty="0" smtClean="0"/>
          </a:p>
          <a:p>
            <a:pPr eaLnBrk="1" hangingPunct="1">
              <a:spcBef>
                <a:spcPct val="0"/>
              </a:spcBef>
            </a:pPr>
            <a:endParaRPr lang="en-US" dirty="0"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CE23DA-1A64-4AE9-B99B-222F4ED959FA}" type="slidenum">
              <a:rPr lang="en-US"/>
              <a:pPr fontAlgn="base">
                <a:spcBef>
                  <a:spcPct val="0"/>
                </a:spcBef>
                <a:spcAft>
                  <a:spcPct val="0"/>
                </a:spcAft>
                <a:defRPr/>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7"/>
          <p:cNvSpPr/>
          <p:nvPr userDrawn="1"/>
        </p:nvSpPr>
        <p:spPr>
          <a:xfrm>
            <a:off x="1371600" y="4343400"/>
            <a:ext cx="6858000" cy="292100"/>
          </a:xfrm>
          <a:prstGeom prst="rect">
            <a:avLst/>
          </a:prstGeom>
        </p:spPr>
        <p:txBody>
          <a:bodyPr>
            <a:spAutoFit/>
          </a:bodyPr>
          <a:lstStyle/>
          <a:p>
            <a:pPr fontAlgn="auto">
              <a:spcBef>
                <a:spcPts val="0"/>
              </a:spcBef>
              <a:spcAft>
                <a:spcPts val="0"/>
              </a:spcAft>
              <a:defRPr/>
            </a:pPr>
            <a:r>
              <a:rPr lang="en-US" sz="1300" b="1" dirty="0">
                <a:solidFill>
                  <a:schemeClr val="bg2"/>
                </a:solidFill>
                <a:latin typeface="+mn-lt"/>
              </a:rPr>
              <a:t>For more information please contact Agency for Toxic Substances and Disease Registry</a:t>
            </a:r>
          </a:p>
        </p:txBody>
      </p:sp>
      <p:sp>
        <p:nvSpPr>
          <p:cNvPr id="7" name="Rectangle 8"/>
          <p:cNvSpPr/>
          <p:nvPr userDrawn="1"/>
        </p:nvSpPr>
        <p:spPr>
          <a:xfrm>
            <a:off x="1371600" y="4705350"/>
            <a:ext cx="5943600" cy="647700"/>
          </a:xfrm>
          <a:prstGeom prst="rect">
            <a:avLst/>
          </a:prstGeom>
        </p:spPr>
        <p:txBody>
          <a:bodyPr>
            <a:spAutoFit/>
          </a:bodyPr>
          <a:lstStyle/>
          <a:p>
            <a:pPr fontAlgn="auto">
              <a:spcBef>
                <a:spcPts val="0"/>
              </a:spcBef>
              <a:spcAft>
                <a:spcPts val="0"/>
              </a:spcAft>
              <a:defRPr/>
            </a:pPr>
            <a:r>
              <a:rPr lang="en-US" sz="1200" dirty="0">
                <a:solidFill>
                  <a:schemeClr val="bg2"/>
                </a:solidFill>
                <a:latin typeface="+mn-lt"/>
              </a:rPr>
              <a:t>4770 Buford Hwy. NE, Chamblee, GA 30341 </a:t>
            </a:r>
          </a:p>
          <a:p>
            <a:pPr fontAlgn="auto">
              <a:spcBef>
                <a:spcPts val="0"/>
              </a:spcBef>
              <a:spcAft>
                <a:spcPts val="0"/>
              </a:spcAft>
              <a:defRPr/>
            </a:pPr>
            <a:r>
              <a:rPr lang="en-US" sz="1200" dirty="0">
                <a:solidFill>
                  <a:schemeClr val="bg2"/>
                </a:solidFill>
                <a:latin typeface="+mn-lt"/>
              </a:rPr>
              <a:t>Telephone: 1-800-CDC-INFO (232-4636)/TTY: 1-888-232-6348</a:t>
            </a:r>
          </a:p>
          <a:p>
            <a:pPr fontAlgn="auto">
              <a:spcBef>
                <a:spcPts val="0"/>
              </a:spcBef>
              <a:spcAft>
                <a:spcPts val="0"/>
              </a:spcAft>
              <a:defRPr/>
            </a:pPr>
            <a:r>
              <a:rPr lang="en-US" sz="1200" dirty="0">
                <a:solidFill>
                  <a:schemeClr val="bg2"/>
                </a:solidFill>
                <a:latin typeface="+mn-lt"/>
              </a:rPr>
              <a:t>E-mail: cdcinfo@cdc.gov 	Web: www.atsdr.cdc.gov</a:t>
            </a:r>
          </a:p>
        </p:txBody>
      </p:sp>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58" r:id="rId2"/>
    <p:sldLayoutId id="2147483663" r:id="rId3"/>
    <p:sldLayoutId id="2147483664" r:id="rId4"/>
    <p:sldLayoutId id="2147483665" r:id="rId5"/>
    <p:sldLayoutId id="2147483659" r:id="rId6"/>
    <p:sldLayoutId id="2147483660" r:id="rId7"/>
    <p:sldLayoutId id="2147483661" r:id="rId8"/>
    <p:sldLayoutId id="2147483666" r:id="rId9"/>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a:defRPr>
      </a:lvl2pPr>
      <a:lvl3pPr algn="ctr" rtl="0" eaLnBrk="0" fontAlgn="base" hangingPunct="0">
        <a:spcBef>
          <a:spcPct val="0"/>
        </a:spcBef>
        <a:spcAft>
          <a:spcPct val="0"/>
        </a:spcAft>
        <a:defRPr sz="4400">
          <a:solidFill>
            <a:schemeClr val="tx1"/>
          </a:solidFill>
          <a:latin typeface="Myriad Web Pro"/>
        </a:defRPr>
      </a:lvl3pPr>
      <a:lvl4pPr algn="ctr" rtl="0" eaLnBrk="0" fontAlgn="base" hangingPunct="0">
        <a:spcBef>
          <a:spcPct val="0"/>
        </a:spcBef>
        <a:spcAft>
          <a:spcPct val="0"/>
        </a:spcAft>
        <a:defRPr sz="4400">
          <a:solidFill>
            <a:schemeClr val="tx1"/>
          </a:solidFill>
          <a:latin typeface="Myriad Web Pro"/>
        </a:defRPr>
      </a:lvl4pPr>
      <a:lvl5pPr algn="ctr" rtl="0" eaLnBrk="0" fontAlgn="base" hangingPunct="0">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ubtitle 1"/>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Presenter’s Name</a:t>
            </a:r>
          </a:p>
        </p:txBody>
      </p:sp>
      <p:sp>
        <p:nvSpPr>
          <p:cNvPr id="13314" name="Text Placeholder 2"/>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Presenter’s Title</a:t>
            </a:r>
          </a:p>
          <a:p>
            <a:pPr eaLnBrk="1" hangingPunct="1"/>
            <a:endParaRPr lang="en-US" dirty="0" smtClean="0"/>
          </a:p>
          <a:p>
            <a:pPr eaLnBrk="1" hangingPunct="1"/>
            <a:r>
              <a:rPr lang="en-US" dirty="0" smtClean="0"/>
              <a:t>Title of Event</a:t>
            </a:r>
          </a:p>
          <a:p>
            <a:pPr eaLnBrk="1" hangingPunct="1"/>
            <a:r>
              <a:rPr lang="en-US" dirty="0" smtClean="0"/>
              <a:t>Date of Event</a:t>
            </a:r>
          </a:p>
        </p:txBody>
      </p:sp>
      <p:sp>
        <p:nvSpPr>
          <p:cNvPr id="13315" name="Title 3"/>
          <p:cNvSpPr>
            <a:spLocks noGrp="1"/>
          </p:cNvSpPr>
          <p:nvPr>
            <p:ph type="title"/>
          </p:nvPr>
        </p:nvSpPr>
        <p:spPr bwMode="auto">
          <a:xfrm>
            <a:off x="457200" y="1752600"/>
            <a:ext cx="8229600"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Environmental Health:</a:t>
            </a:r>
          </a:p>
        </p:txBody>
      </p:sp>
      <p:sp>
        <p:nvSpPr>
          <p:cNvPr id="13316" name="Text Placeholder 6"/>
          <p:cNvSpPr>
            <a:spLocks noGrp="1"/>
          </p:cNvSpPr>
          <p:nvPr>
            <p:ph type="body" sz="quarter" idx="12"/>
          </p:nvPr>
        </p:nvSpPr>
        <p:spPr bwMode="auto">
          <a:xfrm>
            <a:off x="2286000" y="6473825"/>
            <a:ext cx="5105400" cy="22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Division of Health Assessment and Consultation</a:t>
            </a:r>
          </a:p>
        </p:txBody>
      </p:sp>
      <p:sp>
        <p:nvSpPr>
          <p:cNvPr id="13317" name="Text Placeholder 7"/>
          <p:cNvSpPr>
            <a:spLocks noGrp="1"/>
          </p:cNvSpPr>
          <p:nvPr>
            <p:ph type="body" sz="quarter" idx="11"/>
          </p:nvPr>
        </p:nvSpPr>
        <p:spPr bwMode="auto">
          <a:xfrm>
            <a:off x="2286000" y="6281738"/>
            <a:ext cx="5105400" cy="182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Agency for Toxic Substances and Disease Registry</a:t>
            </a:r>
          </a:p>
        </p:txBody>
      </p:sp>
      <p:sp>
        <p:nvSpPr>
          <p:cNvPr id="7" name="Title 3"/>
          <p:cNvSpPr txBox="1">
            <a:spLocks/>
          </p:cNvSpPr>
          <p:nvPr/>
        </p:nvSpPr>
        <p:spPr bwMode="auto">
          <a:xfrm>
            <a:off x="457200" y="2286000"/>
            <a:ext cx="822960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ts val="3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Preventing Exposure to Hazardous Substances</a:t>
            </a:r>
            <a:br>
              <a:rPr kumimoji="0" lang="en-US" sz="2800" b="1" i="0" u="none" strike="noStrike" kern="1200" cap="none" spc="0" normalizeH="0" baseline="0" noProof="0" dirty="0" smtClean="0">
                <a:ln>
                  <a:noFill/>
                </a:ln>
                <a:solidFill>
                  <a:schemeClr val="tx1"/>
                </a:solidFill>
                <a:effectLst/>
                <a:uLnTx/>
                <a:uFillTx/>
                <a:latin typeface="+mj-lt"/>
                <a:ea typeface="+mj-ea"/>
                <a:cs typeface="+mj-cs"/>
              </a:rPr>
            </a:b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1"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Where is Contamination in the Environment?</a:t>
            </a:r>
          </a:p>
        </p:txBody>
      </p:sp>
      <p:pic>
        <p:nvPicPr>
          <p:cNvPr id="24578" name="Picture 4" descr="Model of media "/>
          <p:cNvPicPr>
            <a:picLocks noChangeAspect="1"/>
          </p:cNvPicPr>
          <p:nvPr/>
        </p:nvPicPr>
        <p:blipFill>
          <a:blip r:embed="rId3" cstate="print"/>
          <a:srcRect l="11584" t="6667" r="8292" b="13333"/>
          <a:stretch>
            <a:fillRect/>
          </a:stretch>
        </p:blipFill>
        <p:spPr bwMode="auto">
          <a:xfrm>
            <a:off x="2051050" y="1371600"/>
            <a:ext cx="4959350" cy="4892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274638"/>
            <a:ext cx="8229600" cy="563562"/>
          </a:xfrm>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Air</a:t>
            </a:r>
          </a:p>
        </p:txBody>
      </p:sp>
      <p:sp>
        <p:nvSpPr>
          <p:cNvPr id="26626" name="Rectangle 3"/>
          <p:cNvSpPr>
            <a:spLocks noGrp="1" noChangeArrowheads="1"/>
          </p:cNvSpPr>
          <p:nvPr>
            <p:ph type="body" idx="1"/>
          </p:nvPr>
        </p:nvSpPr>
        <p:spPr bwMode="auto">
          <a:xfrm>
            <a:off x="457200" y="1600201"/>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solidFill>
                  <a:srgbClr val="000000"/>
                </a:solidFill>
              </a:rPr>
              <a:t>Most air pollutants come from </a:t>
            </a:r>
          </a:p>
          <a:p>
            <a:pPr eaLnBrk="1" hangingPunct="1">
              <a:spcBef>
                <a:spcPct val="0"/>
              </a:spcBef>
              <a:buFont typeface="Wingdings" pitchFamily="2" charset="2"/>
              <a:buNone/>
            </a:pPr>
            <a:r>
              <a:rPr lang="en-US" dirty="0" smtClean="0">
                <a:solidFill>
                  <a:srgbClr val="000000"/>
                </a:solidFill>
              </a:rPr>
              <a:t>	man-made sources</a:t>
            </a:r>
          </a:p>
        </p:txBody>
      </p:sp>
      <p:pic>
        <p:nvPicPr>
          <p:cNvPr id="2050" name="Picture 2" descr="\\cdc\project\NCHM_DCS_GS_Teams\Team2\Projects\Kiernan_Clair\10_219688-A_Bates_ATSDR_ppt\71056172.jpg"/>
          <p:cNvPicPr>
            <a:picLocks noChangeAspect="1" noChangeArrowheads="1"/>
          </p:cNvPicPr>
          <p:nvPr/>
        </p:nvPicPr>
        <p:blipFill>
          <a:blip r:embed="rId3" cstate="print"/>
          <a:srcRect/>
          <a:stretch>
            <a:fillRect/>
          </a:stretch>
        </p:blipFill>
        <p:spPr bwMode="auto">
          <a:xfrm>
            <a:off x="3075812" y="1295400"/>
            <a:ext cx="2992376" cy="1981200"/>
          </a:xfrm>
          <a:prstGeom prst="rect">
            <a:avLst/>
          </a:prstGeom>
          <a:noFill/>
        </p:spPr>
      </p:pic>
      <p:sp>
        <p:nvSpPr>
          <p:cNvPr id="5" name="Rectangle 3"/>
          <p:cNvSpPr>
            <a:spLocks noGrp="1" noChangeArrowheads="1"/>
          </p:cNvSpPr>
          <p:nvPr>
            <p:ph type="body" idx="1"/>
          </p:nvPr>
        </p:nvSpPr>
        <p:spPr bwMode="auto">
          <a:xfrm>
            <a:off x="457200" y="2133600"/>
            <a:ext cx="8229600" cy="1524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buFont typeface="Wingdings" pitchFamily="2" charset="2"/>
              <a:buNone/>
            </a:pPr>
            <a:endParaRPr lang="en-US" dirty="0" smtClean="0">
              <a:solidFill>
                <a:srgbClr val="000000"/>
              </a:solidFill>
            </a:endParaRPr>
          </a:p>
          <a:p>
            <a:pPr eaLnBrk="1" hangingPunct="1">
              <a:spcBef>
                <a:spcPct val="0"/>
              </a:spcBef>
            </a:pPr>
            <a:r>
              <a:rPr lang="en-US" dirty="0" smtClean="0">
                <a:solidFill>
                  <a:srgbClr val="000000"/>
                </a:solidFill>
              </a:rPr>
              <a:t>Some air pollutants also come </a:t>
            </a:r>
          </a:p>
          <a:p>
            <a:pPr eaLnBrk="1" hangingPunct="1">
              <a:spcBef>
                <a:spcPct val="0"/>
              </a:spcBef>
              <a:buFont typeface="Wingdings" pitchFamily="2" charset="2"/>
              <a:buNone/>
            </a:pPr>
            <a:r>
              <a:rPr lang="en-US" dirty="0" smtClean="0">
                <a:solidFill>
                  <a:srgbClr val="000000"/>
                </a:solidFill>
              </a:rPr>
              <a:t>	from natural sources, such as forest </a:t>
            </a:r>
          </a:p>
          <a:p>
            <a:pPr eaLnBrk="1" hangingPunct="1">
              <a:spcBef>
                <a:spcPct val="0"/>
              </a:spcBef>
              <a:buFont typeface="Wingdings" pitchFamily="2" charset="2"/>
              <a:buNone/>
            </a:pPr>
            <a:r>
              <a:rPr lang="en-US" dirty="0" smtClean="0">
                <a:solidFill>
                  <a:srgbClr val="000000"/>
                </a:solidFill>
              </a:rPr>
              <a:t>	fires and volcanoes.</a:t>
            </a:r>
          </a:p>
        </p:txBody>
      </p:sp>
      <p:sp>
        <p:nvSpPr>
          <p:cNvPr id="6" name="Rectangle 3"/>
          <p:cNvSpPr>
            <a:spLocks noGrp="1" noChangeArrowheads="1"/>
          </p:cNvSpPr>
          <p:nvPr>
            <p:ph type="body" idx="1"/>
          </p:nvPr>
        </p:nvSpPr>
        <p:spPr bwMode="auto">
          <a:xfrm>
            <a:off x="457200" y="3810000"/>
            <a:ext cx="82296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solidFill>
                  <a:srgbClr val="000000"/>
                </a:solidFill>
              </a:rPr>
              <a:t>Air pollution may cause breathing problems</a:t>
            </a:r>
          </a:p>
          <a:p>
            <a:pPr eaLnBrk="1" hangingPunct="1">
              <a:spcBef>
                <a:spcPct val="0"/>
              </a:spcBef>
              <a:buFontTx/>
              <a:buNone/>
            </a:pPr>
            <a:endParaRPr lang="en-US" dirty="0" smtClean="0">
              <a:solidFill>
                <a:srgbClr val="000000"/>
              </a:solidFill>
            </a:endParaRPr>
          </a:p>
        </p:txBody>
      </p:sp>
      <p:sp>
        <p:nvSpPr>
          <p:cNvPr id="7" name="Rectangle 3"/>
          <p:cNvSpPr>
            <a:spLocks noGrp="1" noChangeArrowheads="1"/>
          </p:cNvSpPr>
          <p:nvPr>
            <p:ph type="body" idx="1"/>
          </p:nvPr>
        </p:nvSpPr>
        <p:spPr bwMode="auto">
          <a:xfrm>
            <a:off x="457200" y="4495800"/>
            <a:ext cx="82296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solidFill>
                  <a:srgbClr val="000000"/>
                </a:solidFill>
              </a:rPr>
              <a:t>Air pollution can also bother your eyes and skin</a:t>
            </a:r>
          </a:p>
          <a:p>
            <a:pPr eaLnBrk="1" hangingPunct="1">
              <a:spcBef>
                <a:spcPct val="0"/>
              </a:spcBef>
            </a:pPr>
            <a:endParaRPr lang="en-US" dirty="0" smtClean="0">
              <a:solidFill>
                <a:srgbClr val="000000"/>
              </a:solidFill>
            </a:endParaRPr>
          </a:p>
          <a:p>
            <a:pPr eaLnBrk="1" hangingPunct="1">
              <a:spcBef>
                <a:spcPct val="0"/>
              </a:spcBef>
              <a:buFontTx/>
              <a:buNone/>
            </a:pPr>
            <a:endParaRPr lang="en-US" dirty="0"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par>
                          <p:cTn id="11" fill="hold">
                            <p:stCondLst>
                              <p:cond delay="0"/>
                            </p:stCondLst>
                            <p:childTnLst>
                              <p:par>
                                <p:cTn id="12" presetID="63" presetClass="path" presetSubtype="0" accel="50000" decel="50000" fill="hold" nodeType="afterEffect">
                                  <p:stCondLst>
                                    <p:cond delay="0"/>
                                  </p:stCondLst>
                                  <p:childTnLst>
                                    <p:animMotion origin="layout" path="M -0.00833 -4.97687E-6 L 0.275 -4.97687E-6 " pathEditMode="relative" rAng="0" ptsTypes="AA">
                                      <p:cBhvr>
                                        <p:cTn id="13" dur="500" fill="hold"/>
                                        <p:tgtEl>
                                          <p:spTgt spid="2050"/>
                                        </p:tgtEl>
                                        <p:attrNameLst>
                                          <p:attrName>ppt_x</p:attrName>
                                          <p:attrName>ppt_y</p:attrName>
                                        </p:attrNameLst>
                                      </p:cBhvr>
                                      <p:rCtr x="142" y="0"/>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626">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nimBg="1"/>
      <p:bldP spid="26626" grpId="0" uiExpand="1" build="p"/>
      <p:bldP spid="5" grpId="0" uiExpand="1" build="p"/>
      <p:bldP spid="6" grpId="0" uiExpand="1" build="p"/>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bwMode="auto">
          <a:xfrm>
            <a:off x="457200" y="274638"/>
            <a:ext cx="8229600" cy="639762"/>
          </a:xfrm>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Water</a:t>
            </a:r>
          </a:p>
        </p:txBody>
      </p:sp>
      <p:sp>
        <p:nvSpPr>
          <p:cNvPr id="28674" name="Rectangle 3"/>
          <p:cNvSpPr>
            <a:spLocks noGrp="1" noChangeArrowheads="1"/>
          </p:cNvSpPr>
          <p:nvPr>
            <p:ph type="body" idx="1"/>
          </p:nvPr>
        </p:nvSpPr>
        <p:spPr bwMode="auto">
          <a:xfrm>
            <a:off x="457200" y="1371601"/>
            <a:ext cx="8305800" cy="761999"/>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solidFill>
                  <a:srgbClr val="000000"/>
                </a:solidFill>
              </a:rPr>
              <a:t>Harmful substances enter the water when rain or water washes them into rivers, lakes, streams, or the ground</a:t>
            </a:r>
          </a:p>
        </p:txBody>
      </p:sp>
      <p:pic>
        <p:nvPicPr>
          <p:cNvPr id="3074" name="Picture 2" descr="\\cdc\project\NCHM_DCS_GS_Teams\Team2\Projects\Kiernan_Clair\10_219688-A_Bates_ATSDR_ppt\87512434.jpg"/>
          <p:cNvPicPr>
            <a:picLocks noChangeAspect="1" noChangeArrowheads="1"/>
          </p:cNvPicPr>
          <p:nvPr/>
        </p:nvPicPr>
        <p:blipFill>
          <a:blip r:embed="rId3" cstate="print"/>
          <a:srcRect/>
          <a:stretch>
            <a:fillRect/>
          </a:stretch>
        </p:blipFill>
        <p:spPr bwMode="auto">
          <a:xfrm>
            <a:off x="2727795" y="1676400"/>
            <a:ext cx="3688411" cy="2463800"/>
          </a:xfrm>
          <a:prstGeom prst="rect">
            <a:avLst/>
          </a:prstGeom>
          <a:noFill/>
        </p:spPr>
      </p:pic>
      <p:sp>
        <p:nvSpPr>
          <p:cNvPr id="5" name="Rectangle 3"/>
          <p:cNvSpPr>
            <a:spLocks noGrp="1" noChangeArrowheads="1"/>
          </p:cNvSpPr>
          <p:nvPr>
            <p:ph type="body" idx="1"/>
          </p:nvPr>
        </p:nvSpPr>
        <p:spPr bwMode="auto">
          <a:xfrm>
            <a:off x="457200" y="2332037"/>
            <a:ext cx="8305800" cy="411163"/>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lnSpc>
                <a:spcPct val="90000"/>
              </a:lnSpc>
              <a:buSzTx/>
            </a:pPr>
            <a:r>
              <a:rPr lang="en-US" dirty="0" smtClean="0">
                <a:solidFill>
                  <a:srgbClr val="000000"/>
                </a:solidFill>
              </a:rPr>
              <a:t>Harmful substances can also be “dumped” into rivers, lakes ,or streams</a:t>
            </a:r>
            <a:endParaRPr lang="en-US" sz="2400" dirty="0" smtClean="0">
              <a:solidFill>
                <a:srgbClr val="000000"/>
              </a:solidFill>
            </a:endParaRPr>
          </a:p>
        </p:txBody>
      </p:sp>
      <p:sp>
        <p:nvSpPr>
          <p:cNvPr id="6" name="Rectangle 3"/>
          <p:cNvSpPr>
            <a:spLocks noGrp="1" noChangeArrowheads="1"/>
          </p:cNvSpPr>
          <p:nvPr>
            <p:ph type="body" idx="1"/>
          </p:nvPr>
        </p:nvSpPr>
        <p:spPr bwMode="auto">
          <a:xfrm>
            <a:off x="457200" y="2362200"/>
            <a:ext cx="8305800" cy="457200"/>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lnSpc>
                <a:spcPct val="90000"/>
              </a:lnSpc>
              <a:buSzTx/>
            </a:pPr>
            <a:endParaRPr lang="en-US" dirty="0" smtClean="0">
              <a:solidFill>
                <a:srgbClr val="000000"/>
              </a:solidFill>
            </a:endParaRPr>
          </a:p>
          <a:p>
            <a:pPr eaLnBrk="1" hangingPunct="1">
              <a:lnSpc>
                <a:spcPct val="90000"/>
              </a:lnSpc>
            </a:pPr>
            <a:endParaRPr lang="en-US" dirty="0" smtClean="0">
              <a:solidFill>
                <a:srgbClr val="000000"/>
              </a:solidFill>
            </a:endParaRPr>
          </a:p>
          <a:p>
            <a:pPr eaLnBrk="1" hangingPunct="1">
              <a:lnSpc>
                <a:spcPct val="90000"/>
              </a:lnSpc>
            </a:pPr>
            <a:r>
              <a:rPr lang="en-US" dirty="0" smtClean="0">
                <a:solidFill>
                  <a:srgbClr val="000000"/>
                </a:solidFill>
              </a:rPr>
              <a:t>When contaminants enter sources of groundwater and surface water, they can affect</a:t>
            </a:r>
          </a:p>
        </p:txBody>
      </p:sp>
      <p:sp>
        <p:nvSpPr>
          <p:cNvPr id="8" name="Rectangle 3"/>
          <p:cNvSpPr>
            <a:spLocks noGrp="1" noChangeArrowheads="1"/>
          </p:cNvSpPr>
          <p:nvPr>
            <p:ph type="body" idx="1"/>
          </p:nvPr>
        </p:nvSpPr>
        <p:spPr bwMode="auto">
          <a:xfrm>
            <a:off x="457200" y="4419601"/>
            <a:ext cx="8305800" cy="380999"/>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lnSpc>
                <a:spcPct val="90000"/>
              </a:lnSpc>
              <a:buSzTx/>
            </a:pPr>
            <a:r>
              <a:rPr lang="en-US" sz="2400" dirty="0" smtClean="0">
                <a:solidFill>
                  <a:srgbClr val="000000"/>
                </a:solidFill>
              </a:rPr>
              <a:t>Part of the food chain</a:t>
            </a:r>
          </a:p>
        </p:txBody>
      </p:sp>
      <p:sp>
        <p:nvSpPr>
          <p:cNvPr id="9" name="Rectangle 3"/>
          <p:cNvSpPr>
            <a:spLocks noGrp="1" noChangeArrowheads="1"/>
          </p:cNvSpPr>
          <p:nvPr>
            <p:ph type="body" idx="1"/>
          </p:nvPr>
        </p:nvSpPr>
        <p:spPr bwMode="auto">
          <a:xfrm>
            <a:off x="457200" y="3962400"/>
            <a:ext cx="8305800" cy="457200"/>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lnSpc>
                <a:spcPct val="90000"/>
              </a:lnSpc>
              <a:buSzTx/>
            </a:pPr>
            <a:r>
              <a:rPr lang="en-US" sz="2400" dirty="0" smtClean="0">
                <a:solidFill>
                  <a:srgbClr val="000000"/>
                </a:solidFill>
              </a:rPr>
              <a:t>Drinking water</a:t>
            </a:r>
          </a:p>
        </p:txBody>
      </p:sp>
      <p:sp>
        <p:nvSpPr>
          <p:cNvPr id="12" name="Rectangle 3"/>
          <p:cNvSpPr>
            <a:spLocks noGrp="1" noChangeArrowheads="1"/>
          </p:cNvSpPr>
          <p:nvPr>
            <p:ph type="body" idx="1"/>
          </p:nvPr>
        </p:nvSpPr>
        <p:spPr bwMode="auto">
          <a:xfrm>
            <a:off x="457200" y="4876800"/>
            <a:ext cx="8305800" cy="533400"/>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lnSpc>
                <a:spcPct val="90000"/>
              </a:lnSpc>
              <a:buSzTx/>
            </a:pPr>
            <a:r>
              <a:rPr lang="en-US" sz="2400" dirty="0" smtClean="0">
                <a:solidFill>
                  <a:srgbClr val="000000"/>
                </a:solidFill>
              </a:rPr>
              <a:t>Human and aquatic life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par>
                          <p:cTn id="11" fill="hold">
                            <p:stCondLst>
                              <p:cond delay="0"/>
                            </p:stCondLst>
                            <p:childTnLst>
                              <p:par>
                                <p:cTn id="12" presetID="49" presetClass="path" presetSubtype="0" accel="50000" decel="50000" fill="hold" nodeType="afterEffect">
                                  <p:stCondLst>
                                    <p:cond delay="0"/>
                                  </p:stCondLst>
                                  <p:childTnLst>
                                    <p:animMotion origin="layout" path="M 0 -1.77613E-6 L 0.26667 0.32008 " pathEditMode="relative" rAng="0" ptsTypes="AA">
                                      <p:cBhvr>
                                        <p:cTn id="13" dur="500" fill="hold"/>
                                        <p:tgtEl>
                                          <p:spTgt spid="3074"/>
                                        </p:tgtEl>
                                        <p:attrNameLst>
                                          <p:attrName>ppt_x</p:attrName>
                                          <p:attrName>ppt_y</p:attrName>
                                        </p:attrNameLst>
                                      </p:cBhvr>
                                      <p:rCtr x="133" y="160"/>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nimBg="1"/>
      <p:bldP spid="28674" grpId="0" uiExpand="1" build="p"/>
      <p:bldP spid="5" grpId="0" uiExpand="1" build="p"/>
      <p:bldP spid="6" grpId="0" uiExpand="1" build="p"/>
      <p:bldP spid="8" grpId="0" uiExpand="1" build="p"/>
      <p:bldP spid="9" grpId="0" uiExpand="1" build="p"/>
      <p:bldP spid="1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Soil </a:t>
            </a:r>
          </a:p>
        </p:txBody>
      </p:sp>
      <p:sp>
        <p:nvSpPr>
          <p:cNvPr id="30722" name="Rectangle 3"/>
          <p:cNvSpPr>
            <a:spLocks noGrp="1" noChangeArrowheads="1"/>
          </p:cNvSpPr>
          <p:nvPr>
            <p:ph type="body" idx="1"/>
          </p:nvPr>
        </p:nvSpPr>
        <p:spPr bwMode="auto">
          <a:xfrm>
            <a:off x="457200" y="1600201"/>
            <a:ext cx="83058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Chemicals such as pesticides can pollute the soil </a:t>
            </a:r>
          </a:p>
        </p:txBody>
      </p:sp>
      <p:pic>
        <p:nvPicPr>
          <p:cNvPr id="4098" name="Picture 2" descr="\\cdc\project\NCHM_DCS_GS_Teams\Team2\Projects\Kiernan_Clair\10_219688-A_Bates_ATSDR_ppt\skd274411sdc.jpg"/>
          <p:cNvPicPr>
            <a:picLocks noChangeAspect="1" noChangeArrowheads="1"/>
          </p:cNvPicPr>
          <p:nvPr/>
        </p:nvPicPr>
        <p:blipFill>
          <a:blip r:embed="rId3" cstate="print"/>
          <a:srcRect/>
          <a:stretch>
            <a:fillRect/>
          </a:stretch>
        </p:blipFill>
        <p:spPr bwMode="auto">
          <a:xfrm>
            <a:off x="5562600" y="3200400"/>
            <a:ext cx="3124200" cy="3124200"/>
          </a:xfrm>
          <a:prstGeom prst="rect">
            <a:avLst/>
          </a:prstGeom>
          <a:noFill/>
        </p:spPr>
      </p:pic>
      <p:sp>
        <p:nvSpPr>
          <p:cNvPr id="5" name="Rectangle 3"/>
          <p:cNvSpPr>
            <a:spLocks noGrp="1" noChangeArrowheads="1"/>
          </p:cNvSpPr>
          <p:nvPr>
            <p:ph type="body" idx="1"/>
          </p:nvPr>
        </p:nvSpPr>
        <p:spPr bwMode="auto">
          <a:xfrm>
            <a:off x="457200" y="3886200"/>
            <a:ext cx="8305800" cy="106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Polluted soil can also spread </a:t>
            </a:r>
          </a:p>
          <a:p>
            <a:pPr eaLnBrk="1" hangingPunct="1">
              <a:buFont typeface="Wingdings" pitchFamily="2" charset="2"/>
              <a:buNone/>
            </a:pPr>
            <a:r>
              <a:rPr lang="en-US" dirty="0" smtClean="0">
                <a:solidFill>
                  <a:srgbClr val="000000"/>
                </a:solidFill>
              </a:rPr>
              <a:t>	through the air as dust particles. </a:t>
            </a:r>
          </a:p>
        </p:txBody>
      </p:sp>
      <p:sp>
        <p:nvSpPr>
          <p:cNvPr id="6" name="Rectangle 3"/>
          <p:cNvSpPr>
            <a:spLocks noGrp="1" noChangeArrowheads="1"/>
          </p:cNvSpPr>
          <p:nvPr>
            <p:ph type="body" idx="1"/>
          </p:nvPr>
        </p:nvSpPr>
        <p:spPr bwMode="auto">
          <a:xfrm>
            <a:off x="457200" y="2590800"/>
            <a:ext cx="83058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Polluted soil can affect the food you grow and eat and the water you drink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animBg="1"/>
      <p:bldP spid="30722" grpId="0" uiExpand="1" build="p"/>
      <p:bldP spid="5" grpId="0" uiExpand="1"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Food</a:t>
            </a:r>
            <a:endParaRPr lang="en-US" dirty="0" smtClean="0">
              <a:solidFill>
                <a:srgbClr val="FF0000"/>
              </a:solidFill>
            </a:endParaRPr>
          </a:p>
        </p:txBody>
      </p:sp>
      <p:sp>
        <p:nvSpPr>
          <p:cNvPr id="32770" name="Rectangle 3"/>
          <p:cNvSpPr>
            <a:spLocks noGrp="1" noChangeArrowheads="1"/>
          </p:cNvSpPr>
          <p:nvPr>
            <p:ph type="body" idx="1"/>
          </p:nvPr>
        </p:nvSpPr>
        <p:spPr bwMode="auto">
          <a:xfrm>
            <a:off x="3733800" y="1600201"/>
            <a:ext cx="49530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 typeface="Wingdings" pitchFamily="2" charset="2"/>
              <a:buNone/>
            </a:pPr>
            <a:r>
              <a:rPr lang="en-US" dirty="0" smtClean="0">
                <a:solidFill>
                  <a:srgbClr val="000000"/>
                </a:solidFill>
              </a:rPr>
              <a:t>Humans may become exposed to contaminants if </a:t>
            </a:r>
          </a:p>
          <a:p>
            <a:pPr eaLnBrk="1" hangingPunct="1">
              <a:lnSpc>
                <a:spcPct val="90000"/>
              </a:lnSpc>
              <a:buFontTx/>
              <a:buNone/>
            </a:pPr>
            <a:endParaRPr lang="en-US" dirty="0" smtClean="0">
              <a:solidFill>
                <a:srgbClr val="000000"/>
              </a:solidFill>
            </a:endParaRPr>
          </a:p>
          <a:p>
            <a:pPr eaLnBrk="1" hangingPunct="1">
              <a:lnSpc>
                <a:spcPct val="90000"/>
              </a:lnSpc>
              <a:buFontTx/>
              <a:buNone/>
            </a:pPr>
            <a:endParaRPr lang="en-US" dirty="0" smtClean="0">
              <a:solidFill>
                <a:srgbClr val="000000"/>
              </a:solidFill>
            </a:endParaRPr>
          </a:p>
        </p:txBody>
      </p:sp>
      <p:pic>
        <p:nvPicPr>
          <p:cNvPr id="32771" name="Picture 2" descr="PHIL Image 11321"/>
          <p:cNvPicPr>
            <a:picLocks noChangeAspect="1" noChangeArrowheads="1"/>
          </p:cNvPicPr>
          <p:nvPr/>
        </p:nvPicPr>
        <p:blipFill>
          <a:blip r:embed="rId3" cstate="print"/>
          <a:srcRect/>
          <a:stretch>
            <a:fillRect/>
          </a:stretch>
        </p:blipFill>
        <p:spPr bwMode="auto">
          <a:xfrm>
            <a:off x="304800" y="1600200"/>
            <a:ext cx="3124200" cy="4681538"/>
          </a:xfrm>
          <a:prstGeom prst="rect">
            <a:avLst/>
          </a:prstGeom>
          <a:noFill/>
          <a:ln w="9525">
            <a:noFill/>
            <a:miter lim="800000"/>
            <a:headEnd/>
            <a:tailEnd/>
          </a:ln>
        </p:spPr>
      </p:pic>
      <p:sp>
        <p:nvSpPr>
          <p:cNvPr id="5" name="Rectangle 3"/>
          <p:cNvSpPr>
            <a:spLocks noGrp="1" noChangeArrowheads="1"/>
          </p:cNvSpPr>
          <p:nvPr>
            <p:ph type="body" idx="1"/>
          </p:nvPr>
        </p:nvSpPr>
        <p:spPr bwMode="auto">
          <a:xfrm>
            <a:off x="3733800" y="2438401"/>
            <a:ext cx="4953000" cy="1371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solidFill>
                  <a:srgbClr val="000000"/>
                </a:solidFill>
              </a:rPr>
              <a:t>They eat food or drink beverages that have been exposed to chemicals or other contaminants</a:t>
            </a:r>
          </a:p>
        </p:txBody>
      </p:sp>
      <p:sp>
        <p:nvSpPr>
          <p:cNvPr id="6" name="Rectangle 3"/>
          <p:cNvSpPr>
            <a:spLocks noGrp="1" noChangeArrowheads="1"/>
          </p:cNvSpPr>
          <p:nvPr>
            <p:ph type="body" idx="1"/>
          </p:nvPr>
        </p:nvSpPr>
        <p:spPr bwMode="auto">
          <a:xfrm>
            <a:off x="3733800" y="4038600"/>
            <a:ext cx="49530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solidFill>
                  <a:srgbClr val="000000"/>
                </a:solidFill>
              </a:rPr>
              <a:t>Plants and animals become exposed in their natural habitat and humans eat them.</a:t>
            </a:r>
          </a:p>
          <a:p>
            <a:pPr lvl="1" eaLnBrk="1" hangingPunct="1">
              <a:lnSpc>
                <a:spcPct val="90000"/>
              </a:lnSpc>
              <a:buSzTx/>
              <a:buFont typeface="Wingdings" pitchFamily="2" charset="2"/>
              <a:buNone/>
            </a:pPr>
            <a:endParaRPr lang="en-US" dirty="0" smtClean="0">
              <a:solidFill>
                <a:srgbClr val="000000"/>
              </a:solidFill>
            </a:endParaRPr>
          </a:p>
          <a:p>
            <a:pPr eaLnBrk="1" hangingPunct="1">
              <a:lnSpc>
                <a:spcPct val="90000"/>
              </a:lnSpc>
              <a:buFontTx/>
              <a:buNone/>
            </a:pPr>
            <a:endParaRPr lang="en-US" dirty="0" smtClean="0">
              <a:solidFill>
                <a:srgbClr val="000000"/>
              </a:solidFill>
            </a:endParaRPr>
          </a:p>
          <a:p>
            <a:pPr eaLnBrk="1" hangingPunct="1">
              <a:lnSpc>
                <a:spcPct val="90000"/>
              </a:lnSpc>
              <a:buFontTx/>
              <a:buNone/>
            </a:pPr>
            <a:endParaRPr lang="en-US" dirty="0"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animBg="1"/>
      <p:bldP spid="32770" grpId="0" uiExpand="1" build="p"/>
      <p:bldP spid="5" grpId="0" uiExpand="1" build="p"/>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t>Pathways</a:t>
            </a:r>
            <a:endParaRPr lang="en-US" dirty="0"/>
          </a:p>
        </p:txBody>
      </p:sp>
      <p:sp>
        <p:nvSpPr>
          <p:cNvPr id="34818" name="Text Placeholder 5"/>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t>Touching, Breathing, Eating, Drinking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81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Model of exposure pathways"/>
          <p:cNvPicPr>
            <a:picLocks noChangeAspect="1"/>
          </p:cNvPicPr>
          <p:nvPr/>
        </p:nvPicPr>
        <p:blipFill>
          <a:blip r:embed="rId3" cstate="print"/>
          <a:srcRect t="8186"/>
          <a:stretch>
            <a:fillRect/>
          </a:stretch>
        </p:blipFill>
        <p:spPr bwMode="auto">
          <a:xfrm>
            <a:off x="2139950" y="1371600"/>
            <a:ext cx="4903788" cy="4899025"/>
          </a:xfrm>
          <a:prstGeom prst="rect">
            <a:avLst/>
          </a:prstGeom>
          <a:noFill/>
          <a:ln w="9525">
            <a:noFill/>
            <a:miter lim="800000"/>
            <a:headEnd/>
            <a:tailEnd/>
          </a:ln>
        </p:spPr>
      </p:pic>
      <p:sp>
        <p:nvSpPr>
          <p:cNvPr id="36866"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Exposure Pathways</a:t>
            </a:r>
          </a:p>
        </p:txBody>
      </p:sp>
      <p:sp>
        <p:nvSpPr>
          <p:cNvPr id="4" name="TextBox 3"/>
          <p:cNvSpPr txBox="1"/>
          <p:nvPr/>
        </p:nvSpPr>
        <p:spPr>
          <a:xfrm>
            <a:off x="3657600" y="3352800"/>
            <a:ext cx="1905000" cy="1304925"/>
          </a:xfrm>
          <a:prstGeom prst="rect">
            <a:avLst/>
          </a:prstGeom>
          <a:solidFill>
            <a:srgbClr val="0058B0"/>
          </a:solidFill>
        </p:spPr>
        <p:txBody>
          <a:bodyPr>
            <a:spAutoFit/>
          </a:bodyPr>
          <a:lstStyle/>
          <a:p>
            <a:pPr algn="ctr" fontAlgn="auto">
              <a:lnSpc>
                <a:spcPct val="150000"/>
              </a:lnSpc>
              <a:spcBef>
                <a:spcPts val="0"/>
              </a:spcBef>
              <a:spcAft>
                <a:spcPts val="0"/>
              </a:spcAft>
              <a:defRPr/>
            </a:pPr>
            <a:r>
              <a:rPr lang="en-US" b="1" dirty="0">
                <a:solidFill>
                  <a:schemeClr val="bg1"/>
                </a:solidFill>
                <a:effectLst>
                  <a:outerShdw blurRad="50800" dist="38100" dir="5400000" algn="t" rotWithShape="0">
                    <a:prstClr val="black">
                      <a:alpha val="40000"/>
                    </a:prstClr>
                  </a:outerShdw>
                </a:effectLst>
                <a:latin typeface="+mn-lt"/>
              </a:rPr>
              <a:t>Touching</a:t>
            </a:r>
          </a:p>
          <a:p>
            <a:pPr algn="ctr" fontAlgn="auto">
              <a:lnSpc>
                <a:spcPct val="150000"/>
              </a:lnSpc>
              <a:spcBef>
                <a:spcPts val="0"/>
              </a:spcBef>
              <a:spcAft>
                <a:spcPts val="0"/>
              </a:spcAft>
              <a:defRPr/>
            </a:pPr>
            <a:r>
              <a:rPr lang="en-US" b="1" dirty="0">
                <a:solidFill>
                  <a:schemeClr val="bg1"/>
                </a:solidFill>
                <a:effectLst>
                  <a:outerShdw blurRad="50800" dist="38100" dir="5400000" algn="t" rotWithShape="0">
                    <a:prstClr val="black">
                      <a:alpha val="40000"/>
                    </a:prstClr>
                  </a:outerShdw>
                </a:effectLst>
                <a:latin typeface="+mn-lt"/>
              </a:rPr>
              <a:t>Breathing</a:t>
            </a:r>
          </a:p>
          <a:p>
            <a:pPr algn="ctr" fontAlgn="auto">
              <a:lnSpc>
                <a:spcPct val="150000"/>
              </a:lnSpc>
              <a:spcBef>
                <a:spcPts val="0"/>
              </a:spcBef>
              <a:spcAft>
                <a:spcPts val="0"/>
              </a:spcAft>
              <a:defRPr/>
            </a:pPr>
            <a:r>
              <a:rPr lang="en-US" b="1" dirty="0">
                <a:solidFill>
                  <a:schemeClr val="bg1"/>
                </a:solidFill>
                <a:effectLst>
                  <a:outerShdw blurRad="50800" dist="38100" dir="5400000" algn="t" rotWithShape="0">
                    <a:prstClr val="black">
                      <a:alpha val="40000"/>
                    </a:prstClr>
                  </a:outerShdw>
                </a:effectLst>
                <a:latin typeface="+mn-lt"/>
              </a:rPr>
              <a:t>Eating/Drinking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Touching</a:t>
            </a:r>
            <a:endParaRPr lang="en-US" sz="1400" dirty="0" smtClean="0">
              <a:solidFill>
                <a:srgbClr val="FF0000"/>
              </a:solidFill>
            </a:endParaRPr>
          </a:p>
        </p:txBody>
      </p:sp>
      <p:sp>
        <p:nvSpPr>
          <p:cNvPr id="38914" name="Rectangle 3"/>
          <p:cNvSpPr>
            <a:spLocks noGrp="1" noChangeArrowheads="1"/>
          </p:cNvSpPr>
          <p:nvPr>
            <p:ph type="body" idx="1"/>
          </p:nvPr>
        </p:nvSpPr>
        <p:spPr bwMode="auto">
          <a:xfrm>
            <a:off x="457200" y="1600201"/>
            <a:ext cx="82296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dirty="0" smtClean="0">
                <a:solidFill>
                  <a:srgbClr val="000000"/>
                </a:solidFill>
              </a:rPr>
              <a:t>Contact with skin (dermal)</a:t>
            </a:r>
          </a:p>
        </p:txBody>
      </p:sp>
      <p:pic>
        <p:nvPicPr>
          <p:cNvPr id="38915" name="Picture 4" descr="PHIL Image 11407"/>
          <p:cNvPicPr>
            <a:picLocks noChangeAspect="1" noChangeArrowheads="1"/>
          </p:cNvPicPr>
          <p:nvPr/>
        </p:nvPicPr>
        <p:blipFill>
          <a:blip r:embed="rId3" cstate="print"/>
          <a:srcRect l="5714" t="8585" r="41714"/>
          <a:stretch>
            <a:fillRect/>
          </a:stretch>
        </p:blipFill>
        <p:spPr bwMode="auto">
          <a:xfrm>
            <a:off x="762000" y="3657600"/>
            <a:ext cx="2438400" cy="2822575"/>
          </a:xfrm>
          <a:prstGeom prst="rect">
            <a:avLst/>
          </a:prstGeom>
          <a:noFill/>
          <a:ln w="9525">
            <a:noFill/>
            <a:miter lim="800000"/>
            <a:headEnd/>
            <a:tailEnd/>
          </a:ln>
        </p:spPr>
      </p:pic>
      <p:sp>
        <p:nvSpPr>
          <p:cNvPr id="6" name="TextBox 5"/>
          <p:cNvSpPr txBox="1"/>
          <p:nvPr/>
        </p:nvSpPr>
        <p:spPr>
          <a:xfrm>
            <a:off x="4038600" y="3810000"/>
            <a:ext cx="4495800" cy="461665"/>
          </a:xfrm>
          <a:prstGeom prst="rect">
            <a:avLst/>
          </a:prstGeom>
          <a:noFill/>
        </p:spPr>
        <p:txBody>
          <a:bodyPr>
            <a:spAutoFit/>
          </a:bodyPr>
          <a:lstStyle/>
          <a:p>
            <a:pPr marL="342900" indent="-342900">
              <a:spcBef>
                <a:spcPct val="20000"/>
              </a:spcBef>
              <a:buClr>
                <a:srgbClr val="0039A6"/>
              </a:buClr>
              <a:buSzPct val="70000"/>
              <a:defRPr/>
            </a:pPr>
            <a:r>
              <a:rPr lang="en-US" sz="2400" b="1" dirty="0">
                <a:solidFill>
                  <a:srgbClr val="000000"/>
                </a:solidFill>
                <a:latin typeface="Myriad Web Pro"/>
              </a:rPr>
              <a:t>Contact with </a:t>
            </a:r>
            <a:r>
              <a:rPr lang="en-US" sz="2400" b="1" dirty="0" smtClean="0">
                <a:solidFill>
                  <a:srgbClr val="000000"/>
                </a:solidFill>
                <a:latin typeface="Myriad Web Pro"/>
              </a:rPr>
              <a:t>eyes</a:t>
            </a:r>
            <a:endParaRPr lang="en-US" sz="2400" b="1" dirty="0">
              <a:solidFill>
                <a:srgbClr val="000000"/>
              </a:solidFill>
              <a:latin typeface="Myriad Web Pro"/>
            </a:endParaRPr>
          </a:p>
        </p:txBody>
      </p:sp>
      <p:sp>
        <p:nvSpPr>
          <p:cNvPr id="7" name="Rectangle 3"/>
          <p:cNvSpPr>
            <a:spLocks noGrp="1" noChangeArrowheads="1"/>
          </p:cNvSpPr>
          <p:nvPr>
            <p:ph type="body" idx="1"/>
          </p:nvPr>
        </p:nvSpPr>
        <p:spPr bwMode="auto">
          <a:xfrm>
            <a:off x="457200" y="2027237"/>
            <a:ext cx="82296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Chemicals can enter your bloodstream through the pores, small cracks, or cuts in your skin</a:t>
            </a:r>
          </a:p>
          <a:p>
            <a:pPr eaLnBrk="1" hangingPunct="1">
              <a:buFont typeface="Wingdings" pitchFamily="2" charset="2"/>
              <a:buNone/>
            </a:pPr>
            <a:endParaRPr lang="en-US" dirty="0" smtClean="0">
              <a:solidFill>
                <a:srgbClr val="000000"/>
              </a:solidFill>
            </a:endParaRPr>
          </a:p>
        </p:txBody>
      </p:sp>
      <p:sp>
        <p:nvSpPr>
          <p:cNvPr id="8" name="Rectangle 3"/>
          <p:cNvSpPr>
            <a:spLocks noGrp="1" noChangeArrowheads="1"/>
          </p:cNvSpPr>
          <p:nvPr>
            <p:ph type="body" idx="1"/>
          </p:nvPr>
        </p:nvSpPr>
        <p:spPr bwMode="auto">
          <a:xfrm>
            <a:off x="457200" y="2789237"/>
            <a:ext cx="82296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Chemicals may irritate or burn your skin, exposing it to infection</a:t>
            </a:r>
          </a:p>
          <a:p>
            <a:pPr eaLnBrk="1" hangingPunct="1">
              <a:buFont typeface="Wingdings" pitchFamily="2" charset="2"/>
              <a:buNone/>
            </a:pPr>
            <a:endParaRPr lang="en-US" dirty="0" smtClean="0">
              <a:solidFill>
                <a:srgbClr val="000000"/>
              </a:solidFill>
            </a:endParaRPr>
          </a:p>
        </p:txBody>
      </p:sp>
      <p:sp>
        <p:nvSpPr>
          <p:cNvPr id="9" name="TextBox 8"/>
          <p:cNvSpPr txBox="1"/>
          <p:nvPr/>
        </p:nvSpPr>
        <p:spPr>
          <a:xfrm>
            <a:off x="4038600" y="4267200"/>
            <a:ext cx="4495800" cy="830997"/>
          </a:xfrm>
          <a:prstGeom prst="rect">
            <a:avLst/>
          </a:prstGeom>
          <a:noFill/>
        </p:spPr>
        <p:txBody>
          <a:bodyPr>
            <a:spAutoFit/>
          </a:bodyPr>
          <a:lstStyle/>
          <a:p>
            <a:pPr marL="342900" indent="-342900">
              <a:spcBef>
                <a:spcPct val="20000"/>
              </a:spcBef>
              <a:buClr>
                <a:srgbClr val="0039A6"/>
              </a:buClr>
              <a:buSzPct val="70000"/>
              <a:buFont typeface="Wingdings" pitchFamily="2" charset="2"/>
              <a:buChar char="q"/>
              <a:defRPr/>
            </a:pPr>
            <a:r>
              <a:rPr lang="en-US" sz="2400" b="1" dirty="0" smtClean="0">
                <a:solidFill>
                  <a:srgbClr val="000000"/>
                </a:solidFill>
                <a:latin typeface="Myriad Web Pro"/>
              </a:rPr>
              <a:t>Some </a:t>
            </a:r>
            <a:r>
              <a:rPr lang="en-US" sz="2400" b="1" dirty="0">
                <a:solidFill>
                  <a:srgbClr val="000000"/>
                </a:solidFill>
                <a:latin typeface="Myriad Web Pro"/>
              </a:rPr>
              <a:t>chemicals may burn or irritate your </a:t>
            </a:r>
            <a:r>
              <a:rPr lang="en-US" sz="2400" b="1" dirty="0" smtClean="0">
                <a:solidFill>
                  <a:srgbClr val="000000"/>
                </a:solidFill>
                <a:latin typeface="Myriad Web Pro"/>
              </a:rPr>
              <a:t>eyes</a:t>
            </a:r>
            <a:endParaRPr lang="en-US" sz="2400" b="1" dirty="0">
              <a:solidFill>
                <a:srgbClr val="000000"/>
              </a:solidFill>
              <a:latin typeface="Myriad Web Pro"/>
            </a:endParaRPr>
          </a:p>
        </p:txBody>
      </p:sp>
      <p:sp>
        <p:nvSpPr>
          <p:cNvPr id="10" name="TextBox 9"/>
          <p:cNvSpPr txBox="1"/>
          <p:nvPr/>
        </p:nvSpPr>
        <p:spPr>
          <a:xfrm>
            <a:off x="4038600" y="5073741"/>
            <a:ext cx="4495800" cy="1200329"/>
          </a:xfrm>
          <a:prstGeom prst="rect">
            <a:avLst/>
          </a:prstGeom>
          <a:noFill/>
        </p:spPr>
        <p:txBody>
          <a:bodyPr>
            <a:spAutoFit/>
          </a:bodyPr>
          <a:lstStyle/>
          <a:p>
            <a:pPr marL="342900" indent="-342900">
              <a:spcBef>
                <a:spcPct val="20000"/>
              </a:spcBef>
              <a:buClr>
                <a:srgbClr val="0039A6"/>
              </a:buClr>
              <a:buSzPct val="70000"/>
              <a:buFont typeface="Wingdings" pitchFamily="2" charset="2"/>
              <a:buChar char="q"/>
              <a:defRPr/>
            </a:pPr>
            <a:r>
              <a:rPr lang="en-US" sz="2400" b="1" dirty="0" smtClean="0">
                <a:solidFill>
                  <a:srgbClr val="000000"/>
                </a:solidFill>
                <a:latin typeface="Myriad Web Pro"/>
              </a:rPr>
              <a:t>Some </a:t>
            </a:r>
            <a:r>
              <a:rPr lang="en-US" sz="2400" b="1" dirty="0">
                <a:solidFill>
                  <a:srgbClr val="000000"/>
                </a:solidFill>
                <a:latin typeface="Myriad Web Pro"/>
              </a:rPr>
              <a:t>chemicals may enter your body through the eye</a:t>
            </a:r>
          </a:p>
          <a:p>
            <a:pPr>
              <a:defRPr/>
            </a:pPr>
            <a:endParaRPr lang="en-US" sz="2400" b="1" dirty="0">
              <a:solidFill>
                <a:srgbClr val="000000"/>
              </a:solidFill>
              <a:latin typeface="Myriad Web Pro"/>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9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animBg="1"/>
      <p:bldP spid="38914" grpId="0" uiExpand="1" build="p"/>
      <p:bldP spid="6" grpId="0"/>
      <p:bldP spid="7" grpId="0" uiExpand="1" build="p"/>
      <p:bldP spid="8" grpId="0" uiExpand="1" build="p"/>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Breathing (Inhalation)</a:t>
            </a:r>
          </a:p>
        </p:txBody>
      </p:sp>
      <p:sp>
        <p:nvSpPr>
          <p:cNvPr id="40962" name="Content Placeholder 2"/>
          <p:cNvSpPr>
            <a:spLocks noGrp="1"/>
          </p:cNvSpPr>
          <p:nvPr>
            <p:ph idx="1"/>
          </p:nvPr>
        </p:nvSpPr>
        <p:spPr bwMode="auto">
          <a:xfrm>
            <a:off x="457200" y="1600200"/>
            <a:ext cx="82296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dirty="0" smtClean="0">
                <a:solidFill>
                  <a:srgbClr val="000000"/>
                </a:solidFill>
              </a:rPr>
              <a:t>Contaminants that enter the lungs</a:t>
            </a:r>
          </a:p>
        </p:txBody>
      </p:sp>
      <p:sp>
        <p:nvSpPr>
          <p:cNvPr id="4" name="Content Placeholder 2"/>
          <p:cNvSpPr txBox="1">
            <a:spLocks/>
          </p:cNvSpPr>
          <p:nvPr/>
        </p:nvSpPr>
        <p:spPr bwMode="auto">
          <a:xfrm>
            <a:off x="444321" y="2057400"/>
            <a:ext cx="82296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can either have a direct effect on the cells of the lung</a:t>
            </a:r>
          </a:p>
        </p:txBody>
      </p:sp>
      <p:sp>
        <p:nvSpPr>
          <p:cNvPr id="5" name="Content Placeholder 2"/>
          <p:cNvSpPr txBox="1">
            <a:spLocks/>
          </p:cNvSpPr>
          <p:nvPr/>
        </p:nvSpPr>
        <p:spPr bwMode="auto">
          <a:xfrm>
            <a:off x="457200" y="2514600"/>
            <a:ext cx="8229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or can be absorbed into the bloodstream</a:t>
            </a:r>
          </a:p>
        </p:txBody>
      </p:sp>
      <p:sp>
        <p:nvSpPr>
          <p:cNvPr id="6" name="Content Placeholder 2"/>
          <p:cNvSpPr txBox="1">
            <a:spLocks/>
          </p:cNvSpPr>
          <p:nvPr/>
        </p:nvSpPr>
        <p:spPr bwMode="auto">
          <a:xfrm>
            <a:off x="457200" y="3276600"/>
            <a:ext cx="8229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Contaminants that enter the body by breathing include</a:t>
            </a:r>
            <a:endParaRPr kumimoji="0" lang="en-US" sz="2600" b="1"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7" name="Content Placeholder 2"/>
          <p:cNvSpPr txBox="1">
            <a:spLocks/>
          </p:cNvSpPr>
          <p:nvPr/>
        </p:nvSpPr>
        <p:spPr bwMode="auto">
          <a:xfrm>
            <a:off x="457200" y="3810000"/>
            <a:ext cx="8229600" cy="838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gases, vapors, aerosols, particles, and fibers (such as asbestos)</a:t>
            </a: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endParaRPr kumimoji="0" lang="en-US" sz="2600" b="1"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animBg="1"/>
      <p:bldP spid="40962" grpId="0" uiExpand="1" build="p"/>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Eating and Drinking (Ingestion)</a:t>
            </a:r>
            <a:endParaRPr lang="en-US" sz="1400" dirty="0" smtClean="0">
              <a:solidFill>
                <a:srgbClr val="FF0000"/>
              </a:solidFill>
            </a:endParaRPr>
          </a:p>
        </p:txBody>
      </p:sp>
      <p:sp>
        <p:nvSpPr>
          <p:cNvPr id="43010" name="Rectangle 3"/>
          <p:cNvSpPr>
            <a:spLocks noGrp="1" noChangeArrowheads="1"/>
          </p:cNvSpPr>
          <p:nvPr>
            <p:ph type="body" idx="1"/>
          </p:nvPr>
        </p:nvSpPr>
        <p:spPr bwMode="auto">
          <a:xfrm>
            <a:off x="457200" y="1600201"/>
            <a:ext cx="8382000" cy="1219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Food or drinks may have chemicals on or in them, and the chemicals can enter your body.  These chemicals are absorbed, or taken in, by the digestive system.</a:t>
            </a:r>
          </a:p>
        </p:txBody>
      </p:sp>
      <p:pic>
        <p:nvPicPr>
          <p:cNvPr id="5122" name="Picture 2" descr="\\cdc\project\NCHM_DCS_GS_Teams\Team2\Projects\Kiernan_Clair\10_219688-A_Bates_ATSDR_ppt\200199285-001.jpg"/>
          <p:cNvPicPr>
            <a:picLocks noChangeAspect="1" noChangeArrowheads="1"/>
          </p:cNvPicPr>
          <p:nvPr/>
        </p:nvPicPr>
        <p:blipFill>
          <a:blip r:embed="rId3" cstate="print"/>
          <a:srcRect/>
          <a:stretch>
            <a:fillRect/>
          </a:stretch>
        </p:blipFill>
        <p:spPr bwMode="auto">
          <a:xfrm>
            <a:off x="6553200" y="3080012"/>
            <a:ext cx="2235200" cy="3346187"/>
          </a:xfrm>
          <a:prstGeom prst="rect">
            <a:avLst/>
          </a:prstGeom>
          <a:noFill/>
        </p:spPr>
      </p:pic>
      <p:sp>
        <p:nvSpPr>
          <p:cNvPr id="5" name="Rectangle 3"/>
          <p:cNvSpPr>
            <a:spLocks noGrp="1" noChangeArrowheads="1"/>
          </p:cNvSpPr>
          <p:nvPr>
            <p:ph type="body" idx="1"/>
          </p:nvPr>
        </p:nvSpPr>
        <p:spPr bwMode="auto">
          <a:xfrm>
            <a:off x="457200" y="2743200"/>
            <a:ext cx="8382000"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Hazardous substances can be ingested if</a:t>
            </a:r>
          </a:p>
        </p:txBody>
      </p:sp>
      <p:sp>
        <p:nvSpPr>
          <p:cNvPr id="6" name="Rectangle 3"/>
          <p:cNvSpPr>
            <a:spLocks noGrp="1" noChangeArrowheads="1"/>
          </p:cNvSpPr>
          <p:nvPr>
            <p:ph type="body" idx="1"/>
          </p:nvPr>
        </p:nvSpPr>
        <p:spPr bwMode="auto">
          <a:xfrm>
            <a:off x="457200" y="3200400"/>
            <a:ext cx="8382000" cy="381000"/>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buSzTx/>
            </a:pPr>
            <a:r>
              <a:rPr lang="en-US" dirty="0" smtClean="0">
                <a:solidFill>
                  <a:srgbClr val="000000"/>
                </a:solidFill>
              </a:rPr>
              <a:t>They are on hands, clothing, or hair. </a:t>
            </a:r>
          </a:p>
        </p:txBody>
      </p:sp>
      <p:sp>
        <p:nvSpPr>
          <p:cNvPr id="7" name="Rectangle 3"/>
          <p:cNvSpPr>
            <a:spLocks noGrp="1" noChangeArrowheads="1"/>
          </p:cNvSpPr>
          <p:nvPr>
            <p:ph type="body" idx="1"/>
          </p:nvPr>
        </p:nvSpPr>
        <p:spPr bwMode="auto">
          <a:xfrm>
            <a:off x="457200" y="3555642"/>
            <a:ext cx="8382000" cy="330558"/>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buSzTx/>
            </a:pPr>
            <a:r>
              <a:rPr lang="en-US" dirty="0" smtClean="0">
                <a:solidFill>
                  <a:srgbClr val="000000"/>
                </a:solidFill>
              </a:rPr>
              <a:t>They are on food or in beverages.</a:t>
            </a:r>
          </a:p>
        </p:txBody>
      </p:sp>
      <p:sp>
        <p:nvSpPr>
          <p:cNvPr id="8" name="Rectangle 3"/>
          <p:cNvSpPr>
            <a:spLocks noGrp="1" noChangeArrowheads="1"/>
          </p:cNvSpPr>
          <p:nvPr>
            <p:ph type="body" idx="1"/>
          </p:nvPr>
        </p:nvSpPr>
        <p:spPr bwMode="auto">
          <a:xfrm>
            <a:off x="457200" y="3936642"/>
            <a:ext cx="8382000" cy="330558"/>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buSzTx/>
            </a:pPr>
            <a:r>
              <a:rPr lang="en-US" dirty="0" smtClean="0">
                <a:solidFill>
                  <a:srgbClr val="000000"/>
                </a:solidFill>
              </a:rPr>
              <a:t>Children eat or drink chemicals or soil (pica)</a:t>
            </a:r>
          </a:p>
        </p:txBody>
      </p:sp>
      <p:sp>
        <p:nvSpPr>
          <p:cNvPr id="9" name="Rectangle 3"/>
          <p:cNvSpPr>
            <a:spLocks noGrp="1" noChangeArrowheads="1"/>
          </p:cNvSpPr>
          <p:nvPr>
            <p:ph type="body" idx="1"/>
          </p:nvPr>
        </p:nvSpPr>
        <p:spPr bwMode="auto">
          <a:xfrm>
            <a:off x="457200" y="4280079"/>
            <a:ext cx="8382000" cy="368121"/>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buSzTx/>
            </a:pPr>
            <a:r>
              <a:rPr lang="en-US" dirty="0" smtClean="0">
                <a:solidFill>
                  <a:srgbClr val="000000"/>
                </a:solidFill>
              </a:rPr>
              <a:t>Children’s hands pick up hazardous dusts</a:t>
            </a:r>
          </a:p>
        </p:txBody>
      </p:sp>
      <p:sp>
        <p:nvSpPr>
          <p:cNvPr id="10" name="Rectangle 3"/>
          <p:cNvSpPr>
            <a:spLocks noGrp="1" noChangeArrowheads="1"/>
          </p:cNvSpPr>
          <p:nvPr>
            <p:ph type="body" idx="1"/>
          </p:nvPr>
        </p:nvSpPr>
        <p:spPr bwMode="auto">
          <a:xfrm>
            <a:off x="457200" y="4623517"/>
            <a:ext cx="8382000" cy="405684"/>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buSzTx/>
            </a:pPr>
            <a:r>
              <a:rPr lang="en-US" dirty="0" smtClean="0">
                <a:solidFill>
                  <a:srgbClr val="000000"/>
                </a:solidFill>
              </a:rPr>
              <a:t>You play  or walk in a contaminated area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00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1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animBg="1"/>
      <p:bldP spid="43010" grpId="0" uiExpand="1" build="p"/>
      <p:bldP spid="5" grpId="0" uiExpand="1" build="p"/>
      <p:bldP spid="6" grpId="0" uiExpand="1" build="p"/>
      <p:bldP spid="7" grpId="0" uiExpand="1" build="p"/>
      <p:bldP spid="8" grpId="0" uiExpand="1" build="p"/>
      <p:bldP spid="9" grpId="0" uiExpand="1" build="p"/>
      <p:bldP spid="1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 </a:t>
            </a:r>
          </a:p>
        </p:txBody>
      </p:sp>
      <p:sp>
        <p:nvSpPr>
          <p:cNvPr id="6" name="Rectangle 2"/>
          <p:cNvSpPr txBox="1">
            <a:spLocks noChangeArrowheads="1"/>
          </p:cNvSpPr>
          <p:nvPr/>
        </p:nvSpPr>
        <p:spPr>
          <a:xfrm>
            <a:off x="457200" y="274638"/>
            <a:ext cx="8229600" cy="1143000"/>
          </a:xfrm>
          <a:prstGeom prst="rect">
            <a:avLst/>
          </a:prstGeom>
        </p:spPr>
        <p:txBody>
          <a:bodyPr anchor="b"/>
          <a:lstStyle/>
          <a:p>
            <a:pPr algn="ctr" fontAlgn="auto">
              <a:lnSpc>
                <a:spcPts val="3000"/>
              </a:lnSpc>
              <a:spcAft>
                <a:spcPts val="0"/>
              </a:spcAft>
              <a:defRPr/>
            </a:pPr>
            <a:r>
              <a:rPr lang="en-US" sz="2800" b="1" dirty="0">
                <a:latin typeface="+mj-lt"/>
                <a:ea typeface="+mj-ea"/>
                <a:cs typeface="+mj-cs"/>
              </a:rPr>
              <a:t>What is environmental health?</a:t>
            </a:r>
          </a:p>
        </p:txBody>
      </p:sp>
      <p:sp>
        <p:nvSpPr>
          <p:cNvPr id="5" name="Rectangle 3"/>
          <p:cNvSpPr txBox="1">
            <a:spLocks noChangeArrowheads="1"/>
          </p:cNvSpPr>
          <p:nvPr/>
        </p:nvSpPr>
        <p:spPr bwMode="auto">
          <a:xfrm>
            <a:off x="457200" y="1776413"/>
            <a:ext cx="8229600" cy="1576387"/>
          </a:xfrm>
          <a:prstGeom prst="rect">
            <a:avLst/>
          </a:prstGeom>
          <a:noFill/>
          <a:ln w="9525">
            <a:noFill/>
            <a:miter lim="800000"/>
            <a:headEnd/>
            <a:tailEnd/>
          </a:ln>
        </p:spPr>
        <p:txBody>
          <a:bodyPr anchor="ctr"/>
          <a:lstStyle/>
          <a:p>
            <a:pPr marL="342900" indent="-342900">
              <a:spcBef>
                <a:spcPct val="20000"/>
              </a:spcBef>
              <a:buClr>
                <a:schemeClr val="tx1"/>
              </a:buClr>
              <a:buSzPct val="70000"/>
              <a:buFont typeface="Wingdings" pitchFamily="2" charset="2"/>
              <a:buChar char="q"/>
            </a:pPr>
            <a:r>
              <a:rPr lang="en-US" sz="3000" b="1" dirty="0" smtClean="0">
                <a:solidFill>
                  <a:srgbClr val="000000"/>
                </a:solidFill>
                <a:latin typeface="Myriad Web Pro"/>
              </a:rPr>
              <a:t>Environmental health focuses on the relationship between the environment and human health.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t>The Effect of contamination on Sensitive Populations</a:t>
            </a:r>
            <a:endParaRPr lang="en-US" dirty="0"/>
          </a:p>
        </p:txBody>
      </p:sp>
      <p:sp>
        <p:nvSpPr>
          <p:cNvPr id="45058" name="Text Placeholder 5"/>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solidFill>
                  <a:srgbClr val="000000"/>
                </a:solidFill>
              </a:rPr>
              <a:t>Children, Pregnant Women, and Older Adults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5058"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Do toxic substances affect everyone the same?</a:t>
            </a:r>
          </a:p>
        </p:txBody>
      </p:sp>
      <p:sp>
        <p:nvSpPr>
          <p:cNvPr id="46082" name="Content Placeholder 2"/>
          <p:cNvSpPr>
            <a:spLocks noGrp="1"/>
          </p:cNvSpPr>
          <p:nvPr>
            <p:ph idx="1"/>
          </p:nvPr>
        </p:nvSpPr>
        <p:spPr bwMode="auto">
          <a:xfrm>
            <a:off x="457200" y="1600201"/>
            <a:ext cx="8153400" cy="114299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Some populations are at a higher risk of the effects of toxic substances than others. These populations include</a:t>
            </a:r>
          </a:p>
        </p:txBody>
      </p:sp>
      <p:pic>
        <p:nvPicPr>
          <p:cNvPr id="6147" name="Picture 3" descr="\\cdc\project\NCHM_DCS_GS_Teams\Team2\Projects\Kiernan_Clair\10_219688-A_Bates_ATSDR_ppt\86492655_hires.jpg"/>
          <p:cNvPicPr>
            <a:picLocks noChangeAspect="1" noChangeArrowheads="1"/>
          </p:cNvPicPr>
          <p:nvPr/>
        </p:nvPicPr>
        <p:blipFill>
          <a:blip r:embed="rId3" cstate="print"/>
          <a:srcRect/>
          <a:stretch>
            <a:fillRect/>
          </a:stretch>
        </p:blipFill>
        <p:spPr bwMode="auto">
          <a:xfrm>
            <a:off x="3352800" y="2504254"/>
            <a:ext cx="5410200" cy="3607150"/>
          </a:xfrm>
          <a:prstGeom prst="rect">
            <a:avLst/>
          </a:prstGeom>
          <a:noFill/>
        </p:spPr>
      </p:pic>
      <p:sp>
        <p:nvSpPr>
          <p:cNvPr id="5" name="Content Placeholder 2"/>
          <p:cNvSpPr txBox="1">
            <a:spLocks/>
          </p:cNvSpPr>
          <p:nvPr/>
        </p:nvSpPr>
        <p:spPr bwMode="auto">
          <a:xfrm>
            <a:off x="457200" y="2743200"/>
            <a:ext cx="81534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Young children  </a:t>
            </a:r>
          </a:p>
        </p:txBody>
      </p:sp>
      <p:sp>
        <p:nvSpPr>
          <p:cNvPr id="6" name="Content Placeholder 2"/>
          <p:cNvSpPr txBox="1">
            <a:spLocks/>
          </p:cNvSpPr>
          <p:nvPr/>
        </p:nvSpPr>
        <p:spPr bwMode="auto">
          <a:xfrm>
            <a:off x="457200" y="3124200"/>
            <a:ext cx="81534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Older adults </a:t>
            </a:r>
          </a:p>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Pregnant women</a:t>
            </a:r>
          </a:p>
        </p:txBody>
      </p:sp>
      <p:sp>
        <p:nvSpPr>
          <p:cNvPr id="7" name="Content Placeholder 2"/>
          <p:cNvSpPr txBox="1">
            <a:spLocks/>
          </p:cNvSpPr>
          <p:nvPr/>
        </p:nvSpPr>
        <p:spPr bwMode="auto">
          <a:xfrm>
            <a:off x="457200" y="3479442"/>
            <a:ext cx="8153400" cy="33055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Pregnant women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08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14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animBg="1"/>
      <p:bldP spid="46082" grpId="0" uiExpand="1" build="p"/>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Children</a:t>
            </a:r>
          </a:p>
        </p:txBody>
      </p:sp>
      <p:sp>
        <p:nvSpPr>
          <p:cNvPr id="48130" name="Rectangle 5"/>
          <p:cNvSpPr>
            <a:spLocks noGrp="1" noChangeArrowheads="1"/>
          </p:cNvSpPr>
          <p:nvPr>
            <p:ph type="body" idx="1"/>
          </p:nvPr>
        </p:nvSpPr>
        <p:spPr bwMode="auto">
          <a:xfrm>
            <a:off x="457200" y="1600201"/>
            <a:ext cx="5638800" cy="38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solidFill>
                  <a:srgbClr val="000000"/>
                </a:solidFill>
              </a:rPr>
              <a:t>Children:</a:t>
            </a:r>
          </a:p>
        </p:txBody>
      </p:sp>
      <p:pic>
        <p:nvPicPr>
          <p:cNvPr id="48131" name="Picture 3" descr="PHIL Image 11377"/>
          <p:cNvPicPr>
            <a:picLocks noChangeAspect="1" noChangeArrowheads="1"/>
          </p:cNvPicPr>
          <p:nvPr/>
        </p:nvPicPr>
        <p:blipFill>
          <a:blip r:embed="rId3" cstate="print"/>
          <a:srcRect/>
          <a:stretch>
            <a:fillRect/>
          </a:stretch>
        </p:blipFill>
        <p:spPr bwMode="auto">
          <a:xfrm>
            <a:off x="2743200" y="3124200"/>
            <a:ext cx="3614738" cy="2438400"/>
          </a:xfrm>
          <a:prstGeom prst="rect">
            <a:avLst/>
          </a:prstGeom>
          <a:noFill/>
          <a:ln w="9525">
            <a:noFill/>
            <a:miter lim="800000"/>
            <a:headEnd/>
            <a:tailEnd/>
          </a:ln>
        </p:spPr>
      </p:pic>
      <p:sp>
        <p:nvSpPr>
          <p:cNvPr id="5" name="Rectangle 5"/>
          <p:cNvSpPr>
            <a:spLocks noGrp="1" noChangeArrowheads="1"/>
          </p:cNvSpPr>
          <p:nvPr>
            <p:ph type="body" idx="1"/>
          </p:nvPr>
        </p:nvSpPr>
        <p:spPr bwMode="auto">
          <a:xfrm>
            <a:off x="457200" y="1955443"/>
            <a:ext cx="5638800" cy="330557"/>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lnSpc>
                <a:spcPct val="90000"/>
              </a:lnSpc>
              <a:buSzTx/>
            </a:pPr>
            <a:r>
              <a:rPr lang="en-US" dirty="0" smtClean="0">
                <a:solidFill>
                  <a:srgbClr val="000000"/>
                </a:solidFill>
              </a:rPr>
              <a:t>Are closer to the ground</a:t>
            </a:r>
          </a:p>
        </p:txBody>
      </p:sp>
      <p:sp>
        <p:nvSpPr>
          <p:cNvPr id="6" name="Rectangle 5"/>
          <p:cNvSpPr>
            <a:spLocks noGrp="1" noChangeArrowheads="1"/>
          </p:cNvSpPr>
          <p:nvPr>
            <p:ph type="body" idx="1"/>
          </p:nvPr>
        </p:nvSpPr>
        <p:spPr bwMode="auto">
          <a:xfrm>
            <a:off x="457200" y="2286000"/>
            <a:ext cx="5638800" cy="685800"/>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lnSpc>
                <a:spcPct val="90000"/>
              </a:lnSpc>
              <a:buSzTx/>
            </a:pPr>
            <a:r>
              <a:rPr lang="en-US" dirty="0" smtClean="0">
                <a:solidFill>
                  <a:srgbClr val="000000"/>
                </a:solidFill>
              </a:rPr>
              <a:t>Are more likely to put their hands </a:t>
            </a:r>
          </a:p>
          <a:p>
            <a:pPr lvl="1" eaLnBrk="1" hangingPunct="1">
              <a:lnSpc>
                <a:spcPct val="90000"/>
              </a:lnSpc>
              <a:buSzTx/>
              <a:buFont typeface="Wingdings" pitchFamily="2" charset="2"/>
              <a:buNone/>
            </a:pPr>
            <a:r>
              <a:rPr lang="en-US" dirty="0" smtClean="0">
                <a:solidFill>
                  <a:srgbClr val="000000"/>
                </a:solidFill>
              </a:rPr>
              <a:t>	in their mouths</a:t>
            </a:r>
          </a:p>
        </p:txBody>
      </p:sp>
      <p:sp>
        <p:nvSpPr>
          <p:cNvPr id="7" name="Rectangle 5"/>
          <p:cNvSpPr>
            <a:spLocks noGrp="1" noChangeArrowheads="1"/>
          </p:cNvSpPr>
          <p:nvPr>
            <p:ph type="body" idx="1"/>
          </p:nvPr>
        </p:nvSpPr>
        <p:spPr bwMode="auto">
          <a:xfrm>
            <a:off x="457200" y="2971800"/>
            <a:ext cx="5638800" cy="304800"/>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lnSpc>
                <a:spcPct val="90000"/>
              </a:lnSpc>
              <a:buSzTx/>
            </a:pPr>
            <a:r>
              <a:rPr lang="en-US" dirty="0" smtClean="0">
                <a:solidFill>
                  <a:srgbClr val="000000"/>
                </a:solidFill>
              </a:rPr>
              <a:t>May eat dirt</a:t>
            </a:r>
          </a:p>
        </p:txBody>
      </p:sp>
      <p:sp>
        <p:nvSpPr>
          <p:cNvPr id="8" name="Rectangle 5"/>
          <p:cNvSpPr>
            <a:spLocks noGrp="1" noChangeArrowheads="1"/>
          </p:cNvSpPr>
          <p:nvPr>
            <p:ph type="body" idx="1"/>
          </p:nvPr>
        </p:nvSpPr>
        <p:spPr bwMode="auto">
          <a:xfrm>
            <a:off x="457200" y="3302358"/>
            <a:ext cx="5638800" cy="355242"/>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lnSpc>
                <a:spcPct val="90000"/>
              </a:lnSpc>
              <a:buSzTx/>
            </a:pPr>
            <a:r>
              <a:rPr lang="en-US" dirty="0" smtClean="0">
                <a:solidFill>
                  <a:srgbClr val="000000"/>
                </a:solidFill>
              </a:rPr>
              <a:t>Have a limited diet</a:t>
            </a:r>
          </a:p>
        </p:txBody>
      </p:sp>
      <p:sp>
        <p:nvSpPr>
          <p:cNvPr id="9" name="Rectangle 5"/>
          <p:cNvSpPr>
            <a:spLocks noGrp="1" noChangeArrowheads="1"/>
          </p:cNvSpPr>
          <p:nvPr>
            <p:ph type="body" idx="1"/>
          </p:nvPr>
        </p:nvSpPr>
        <p:spPr bwMode="auto">
          <a:xfrm>
            <a:off x="457200" y="4038600"/>
            <a:ext cx="56388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solidFill>
                  <a:srgbClr val="000000"/>
                </a:solidFill>
              </a:rPr>
              <a:t>Chemicals may be passed in breast milk</a:t>
            </a:r>
          </a:p>
        </p:txBody>
      </p:sp>
      <p:sp>
        <p:nvSpPr>
          <p:cNvPr id="10" name="Rectangle 5"/>
          <p:cNvSpPr>
            <a:spLocks noGrp="1" noChangeArrowheads="1"/>
          </p:cNvSpPr>
          <p:nvPr>
            <p:ph type="body" idx="1"/>
          </p:nvPr>
        </p:nvSpPr>
        <p:spPr bwMode="auto">
          <a:xfrm>
            <a:off x="457200" y="5168721"/>
            <a:ext cx="5638800" cy="1905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solidFill>
                  <a:srgbClr val="000000"/>
                </a:solidFill>
              </a:rPr>
              <a:t>Developing tissues of children are vulnerable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8131"/>
                                        </p:tgtEl>
                                        <p:attrNameLst>
                                          <p:attrName>style.visibility</p:attrName>
                                        </p:attrNameLst>
                                      </p:cBhvr>
                                      <p:to>
                                        <p:strVal val="visible"/>
                                      </p:to>
                                    </p:set>
                                  </p:childTnLst>
                                </p:cTn>
                              </p:par>
                              <p:par>
                                <p:cTn id="10" presetID="56" presetClass="path" presetSubtype="0" accel="50000" decel="50000" fill="hold" nodeType="withEffect">
                                  <p:stCondLst>
                                    <p:cond delay="0"/>
                                  </p:stCondLst>
                                  <p:childTnLst>
                                    <p:animMotion origin="layout" path="M 5.55556E-7 2.54394E-6 L 0.23576 -0.22202 " pathEditMode="relative" rAng="0" ptsTypes="AA">
                                      <p:cBhvr>
                                        <p:cTn id="11" dur="500" fill="hold"/>
                                        <p:tgtEl>
                                          <p:spTgt spid="48131"/>
                                        </p:tgtEl>
                                        <p:attrNameLst>
                                          <p:attrName>ppt_x</p:attrName>
                                          <p:attrName>ppt_y</p:attrName>
                                        </p:attrNameLst>
                                      </p:cBhvr>
                                      <p:rCtr x="118" y="-111"/>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animBg="1"/>
      <p:bldP spid="48130" grpId="0" uiExpand="1" build="p"/>
      <p:bldP spid="5" grpId="0" uiExpand="1" build="p"/>
      <p:bldP spid="6" grpId="0" uiExpand="1" build="p"/>
      <p:bldP spid="7" grpId="0" uiExpand="1" build="p"/>
      <p:bldP spid="8" grpId="0" uiExpand="1" build="p"/>
      <p:bldP spid="9" grpId="0" uiExpand="1" build="p"/>
      <p:bldP spid="1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
            </a:r>
            <a:br>
              <a:rPr lang="en-US" dirty="0" smtClean="0"/>
            </a:br>
            <a:r>
              <a:rPr lang="en-US" dirty="0" smtClean="0"/>
              <a:t>How to protect children from exposure</a:t>
            </a:r>
          </a:p>
        </p:txBody>
      </p:sp>
      <p:sp>
        <p:nvSpPr>
          <p:cNvPr id="6" name="Content Placeholder 2"/>
          <p:cNvSpPr>
            <a:spLocks noGrp="1"/>
          </p:cNvSpPr>
          <p:nvPr>
            <p:ph idx="1"/>
          </p:nvPr>
        </p:nvSpPr>
        <p:spPr>
          <a:xfrm>
            <a:off x="457200" y="1600201"/>
            <a:ext cx="8229600" cy="457200"/>
          </a:xfrm>
        </p:spPr>
        <p:txBody>
          <a:bodyPr/>
          <a:lstStyle/>
          <a:p>
            <a:pPr marL="342900" lvl="1" indent="-342900" eaLnBrk="1" fontAlgn="auto" hangingPunct="1">
              <a:spcAft>
                <a:spcPts val="0"/>
              </a:spcAft>
              <a:buSzPct val="70000"/>
              <a:buFont typeface="Wingdings" pitchFamily="2" charset="2"/>
              <a:buChar char="q"/>
              <a:defRPr/>
            </a:pPr>
            <a:r>
              <a:rPr lang="en-US" sz="2400" b="1" dirty="0" smtClean="0">
                <a:solidFill>
                  <a:srgbClr val="000000"/>
                </a:solidFill>
              </a:rPr>
              <a:t>Wash hands!</a:t>
            </a:r>
          </a:p>
          <a:p>
            <a:pPr marL="285750" lvl="1" eaLnBrk="1" fontAlgn="auto" hangingPunct="1">
              <a:spcAft>
                <a:spcPts val="0"/>
              </a:spcAft>
              <a:buFont typeface="Wingdings" pitchFamily="2" charset="2"/>
              <a:buChar char="q"/>
              <a:defRPr/>
            </a:pPr>
            <a:endParaRPr lang="en-US" sz="2400" b="1" dirty="0" smtClean="0">
              <a:solidFill>
                <a:srgbClr val="000000"/>
              </a:solidFill>
            </a:endParaRPr>
          </a:p>
          <a:p>
            <a:pPr lvl="1" eaLnBrk="1" fontAlgn="auto" hangingPunct="1">
              <a:spcAft>
                <a:spcPts val="0"/>
              </a:spcAft>
              <a:buFont typeface="Arial" pitchFamily="34" charset="0"/>
              <a:buChar char="•"/>
              <a:defRPr/>
            </a:pPr>
            <a:endParaRPr lang="en-US" sz="3200" dirty="0" smtClean="0">
              <a:solidFill>
                <a:srgbClr val="000000"/>
              </a:solidFill>
            </a:endParaRPr>
          </a:p>
          <a:p>
            <a:pPr lvl="1" eaLnBrk="1" fontAlgn="auto" hangingPunct="1">
              <a:spcAft>
                <a:spcPts val="0"/>
              </a:spcAft>
              <a:buFontTx/>
              <a:buNone/>
              <a:defRPr/>
            </a:pPr>
            <a:endParaRPr lang="en-US" sz="3200" dirty="0" smtClean="0">
              <a:solidFill>
                <a:srgbClr val="000000"/>
              </a:solidFill>
            </a:endParaRPr>
          </a:p>
        </p:txBody>
      </p:sp>
      <p:pic>
        <p:nvPicPr>
          <p:cNvPr id="50179" name="Picture 2" descr="PHIL Image 11281"/>
          <p:cNvPicPr>
            <a:picLocks noChangeAspect="1" noChangeArrowheads="1"/>
          </p:cNvPicPr>
          <p:nvPr/>
        </p:nvPicPr>
        <p:blipFill>
          <a:blip r:embed="rId3" cstate="print"/>
          <a:srcRect/>
          <a:stretch>
            <a:fillRect/>
          </a:stretch>
        </p:blipFill>
        <p:spPr bwMode="auto">
          <a:xfrm>
            <a:off x="4495800" y="3478213"/>
            <a:ext cx="4305300" cy="2865437"/>
          </a:xfrm>
          <a:prstGeom prst="rect">
            <a:avLst/>
          </a:prstGeom>
          <a:noFill/>
          <a:ln w="9525">
            <a:noFill/>
            <a:miter lim="800000"/>
            <a:headEnd/>
            <a:tailEnd/>
          </a:ln>
        </p:spPr>
      </p:pic>
      <p:sp>
        <p:nvSpPr>
          <p:cNvPr id="5" name="Content Placeholder 2"/>
          <p:cNvSpPr txBox="1">
            <a:spLocks/>
          </p:cNvSpPr>
          <p:nvPr/>
        </p:nvSpPr>
        <p:spPr>
          <a:xfrm>
            <a:off x="457200" y="2057401"/>
            <a:ext cx="8229600" cy="457199"/>
          </a:xfrm>
          <a:prstGeom prst="rect">
            <a:avLst/>
          </a:prstGeom>
        </p:spPr>
        <p:txBody>
          <a:bodyPr/>
          <a:lstStyle/>
          <a:p>
            <a:pPr marL="342900" marR="0" lvl="1" indent="-342900" algn="l" defTabSz="914400" rtl="0" eaLnBrk="1" fontAlgn="auto" latinLnBrk="0" hangingPunct="1">
              <a:lnSpc>
                <a:spcPct val="100000"/>
              </a:lnSpc>
              <a:spcBef>
                <a:spcPct val="20000"/>
              </a:spcBef>
              <a:spcAft>
                <a:spcPts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Wash toys, bottles, and pacifiers often</a:t>
            </a:r>
          </a:p>
          <a:p>
            <a:pPr marL="285750" marR="0" lvl="1" indent="-285750" algn="l" defTabSz="914400" rtl="0" eaLnBrk="1" fontAlgn="auto" latinLnBrk="0" hangingPunct="1">
              <a:lnSpc>
                <a:spcPct val="100000"/>
              </a:lnSpc>
              <a:spcBef>
                <a:spcPct val="20000"/>
              </a:spcBef>
              <a:spcAft>
                <a:spcPts val="0"/>
              </a:spcAft>
              <a:buClr>
                <a:schemeClr val="tx1"/>
              </a:buClr>
              <a:buSzPct val="100000"/>
              <a:tabLst/>
              <a:defRPr/>
            </a:pP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1"/>
              </a:buClr>
              <a:buSzPct val="100000"/>
              <a:buFont typeface="Arial"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1"/>
              </a:buClr>
              <a:buSzPct val="100000"/>
              <a:buFontTx/>
              <a:buNone/>
              <a:tabLst/>
              <a:defRPr/>
            </a:pPr>
            <a:endParaRPr kumimoji="0" lang="en-US" sz="3200" b="0"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7" name="Content Placeholder 2"/>
          <p:cNvSpPr txBox="1">
            <a:spLocks/>
          </p:cNvSpPr>
          <p:nvPr/>
        </p:nvSpPr>
        <p:spPr>
          <a:xfrm>
            <a:off x="457200" y="2489916"/>
            <a:ext cx="8229600" cy="405684"/>
          </a:xfrm>
          <a:prstGeom prst="rect">
            <a:avLst/>
          </a:prstGeom>
        </p:spPr>
        <p:txBody>
          <a:bodyPr/>
          <a:lstStyle/>
          <a:p>
            <a:pPr marL="342900" marR="0" lvl="1" indent="-342900" algn="l" defTabSz="914400" rtl="0" eaLnBrk="1" fontAlgn="auto" latinLnBrk="0" hangingPunct="1">
              <a:lnSpc>
                <a:spcPct val="100000"/>
              </a:lnSpc>
              <a:spcBef>
                <a:spcPct val="20000"/>
              </a:spcBef>
              <a:spcAft>
                <a:spcPts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Keep poisons locked up</a:t>
            </a:r>
            <a:endParaRPr kumimoji="0" lang="en-US" sz="3200" b="0" i="0" u="none" strike="noStrike" kern="1200" cap="none" spc="0" normalizeH="0" baseline="0" noProof="0" dirty="0" smtClean="0">
              <a:ln>
                <a:noFill/>
              </a:ln>
              <a:solidFill>
                <a:srgbClr val="00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1"/>
              </a:buClr>
              <a:buSzPct val="100000"/>
              <a:buFontTx/>
              <a:buNone/>
              <a:tabLst/>
              <a:defRPr/>
            </a:pPr>
            <a:endParaRPr kumimoji="0" lang="en-US" sz="3200" b="0"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8" name="Content Placeholder 2"/>
          <p:cNvSpPr txBox="1">
            <a:spLocks/>
          </p:cNvSpPr>
          <p:nvPr/>
        </p:nvSpPr>
        <p:spPr>
          <a:xfrm>
            <a:off x="457200" y="2933163"/>
            <a:ext cx="8229600" cy="724437"/>
          </a:xfrm>
          <a:prstGeom prst="rect">
            <a:avLst/>
          </a:prstGeom>
        </p:spPr>
        <p:txBody>
          <a:bodyPr/>
          <a:lstStyle/>
          <a:p>
            <a:pPr marL="342900" marR="0" lvl="1" indent="-342900" algn="l" defTabSz="914400" rtl="0" eaLnBrk="1" fontAlgn="auto" latinLnBrk="0" hangingPunct="1">
              <a:lnSpc>
                <a:spcPct val="100000"/>
              </a:lnSpc>
              <a:spcBef>
                <a:spcPct val="20000"/>
              </a:spcBef>
              <a:spcAft>
                <a:spcPts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Keep children away from pesticides, cleaning products, and other chemicals</a:t>
            </a:r>
          </a:p>
        </p:txBody>
      </p:sp>
      <p:sp>
        <p:nvSpPr>
          <p:cNvPr id="9" name="Content Placeholder 2"/>
          <p:cNvSpPr txBox="1">
            <a:spLocks/>
          </p:cNvSpPr>
          <p:nvPr/>
        </p:nvSpPr>
        <p:spPr>
          <a:xfrm>
            <a:off x="457200" y="3733800"/>
            <a:ext cx="8229600" cy="1257837"/>
          </a:xfrm>
          <a:prstGeom prst="rect">
            <a:avLst/>
          </a:prstGeom>
        </p:spPr>
        <p:txBody>
          <a:bodyPr/>
          <a:lstStyle/>
          <a:p>
            <a:pPr marL="342900" marR="0" lvl="1" indent="-342900" algn="l" defTabSz="914400" rtl="0" eaLnBrk="1" fontAlgn="auto" latinLnBrk="0" hangingPunct="1">
              <a:lnSpc>
                <a:spcPct val="100000"/>
              </a:lnSpc>
              <a:spcBef>
                <a:spcPct val="20000"/>
              </a:spcBef>
              <a:spcAft>
                <a:spcPts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Watch where they play</a:t>
            </a:r>
          </a:p>
          <a:p>
            <a:pPr marL="342900" marR="0" lvl="0" indent="-342900" algn="l" defTabSz="914400" rtl="0" eaLnBrk="1" fontAlgn="auto" latinLnBrk="0" hangingPunct="1">
              <a:lnSpc>
                <a:spcPct val="100000"/>
              </a:lnSpc>
              <a:spcBef>
                <a:spcPct val="20000"/>
              </a:spcBef>
              <a:spcAft>
                <a:spcPts val="0"/>
              </a:spcAft>
              <a:buClr>
                <a:schemeClr val="tx1"/>
              </a:buClr>
              <a:buSzPct val="70000"/>
              <a:buFont typeface="Wingdings" pitchFamily="2" charset="2"/>
              <a:buNone/>
              <a:tabLst/>
              <a:defRPr/>
            </a:pP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a:p>
            <a:pPr marL="285750" marR="0" lvl="1" indent="-285750" algn="l" defTabSz="914400" rtl="0" eaLnBrk="1" fontAlgn="auto" latinLnBrk="0" hangingPunct="1">
              <a:lnSpc>
                <a:spcPct val="100000"/>
              </a:lnSpc>
              <a:spcBef>
                <a:spcPct val="20000"/>
              </a:spcBef>
              <a:spcAft>
                <a:spcPts val="0"/>
              </a:spcAft>
              <a:buClr>
                <a:schemeClr val="tx1"/>
              </a:buClr>
              <a:buSzPct val="100000"/>
              <a:buFont typeface="Wingdings" pitchFamily="2" charset="2"/>
              <a:buChar char="q"/>
              <a:tabLst/>
              <a:defRPr/>
            </a:pP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1"/>
              </a:buClr>
              <a:buSzPct val="100000"/>
              <a:buFont typeface="Arial"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1"/>
              </a:buClr>
              <a:buSzPct val="100000"/>
              <a:buFontTx/>
              <a:buNone/>
              <a:tabLst/>
              <a:defRPr/>
            </a:pPr>
            <a:endParaRPr kumimoji="0" lang="en-US" sz="3200" b="0"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1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animBg="1"/>
      <p:bldP spid="6" grpId="0" build="p"/>
      <p:bldP spid="5"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bwMode="auto">
          <a:xfrm>
            <a:off x="457200" y="457200"/>
            <a:ext cx="8229600" cy="960438"/>
          </a:xfrm>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Pregnant and Nursing Women</a:t>
            </a:r>
          </a:p>
        </p:txBody>
      </p:sp>
      <p:sp>
        <p:nvSpPr>
          <p:cNvPr id="52226" name="Rectangle 3"/>
          <p:cNvSpPr>
            <a:spLocks noGrp="1" noChangeArrowheads="1"/>
          </p:cNvSpPr>
          <p:nvPr>
            <p:ph type="body" idx="1"/>
          </p:nvPr>
        </p:nvSpPr>
        <p:spPr bwMode="auto">
          <a:xfrm>
            <a:off x="3124200" y="1828801"/>
            <a:ext cx="56388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solidFill>
                  <a:srgbClr val="000000"/>
                </a:solidFill>
              </a:rPr>
              <a:t>Levels of immunity among pregnant and nursing women are lower than normal</a:t>
            </a:r>
          </a:p>
        </p:txBody>
      </p:sp>
      <p:pic>
        <p:nvPicPr>
          <p:cNvPr id="7170" name="Picture 2" descr="\\cdc\project\NCHM_DCS_GS_Teams\Team2\Projects\Kiernan_Clair\10_219688-A_Bates_ATSDR_ppt\86535324.jpg"/>
          <p:cNvPicPr>
            <a:picLocks noChangeAspect="1" noChangeArrowheads="1"/>
          </p:cNvPicPr>
          <p:nvPr/>
        </p:nvPicPr>
        <p:blipFill>
          <a:blip r:embed="rId3" cstate="print"/>
          <a:srcRect/>
          <a:stretch>
            <a:fillRect/>
          </a:stretch>
        </p:blipFill>
        <p:spPr bwMode="auto">
          <a:xfrm>
            <a:off x="381000" y="1524000"/>
            <a:ext cx="2545020" cy="3810000"/>
          </a:xfrm>
          <a:prstGeom prst="rect">
            <a:avLst/>
          </a:prstGeom>
          <a:noFill/>
        </p:spPr>
      </p:pic>
      <p:sp>
        <p:nvSpPr>
          <p:cNvPr id="5" name="Rectangle 3"/>
          <p:cNvSpPr>
            <a:spLocks noGrp="1" noChangeArrowheads="1"/>
          </p:cNvSpPr>
          <p:nvPr>
            <p:ph type="body" idx="1"/>
          </p:nvPr>
        </p:nvSpPr>
        <p:spPr bwMode="auto">
          <a:xfrm>
            <a:off x="3124200" y="2895601"/>
            <a:ext cx="5638800" cy="1066799"/>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solidFill>
                  <a:srgbClr val="000000"/>
                </a:solidFill>
              </a:rPr>
              <a:t>Anything the mother eats, drinks, or touches may be passed to her unborn child</a:t>
            </a:r>
          </a:p>
        </p:txBody>
      </p:sp>
      <p:sp>
        <p:nvSpPr>
          <p:cNvPr id="6" name="Rectangle 3"/>
          <p:cNvSpPr>
            <a:spLocks noGrp="1" noChangeArrowheads="1"/>
          </p:cNvSpPr>
          <p:nvPr>
            <p:ph type="body" idx="1"/>
          </p:nvPr>
        </p:nvSpPr>
        <p:spPr bwMode="auto">
          <a:xfrm>
            <a:off x="3124200" y="3962400"/>
            <a:ext cx="56388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solidFill>
                  <a:srgbClr val="000000"/>
                </a:solidFill>
              </a:rPr>
              <a:t>Contaminants are passed through breast milk</a:t>
            </a:r>
          </a:p>
          <a:p>
            <a:pPr eaLnBrk="1" hangingPunct="1">
              <a:lnSpc>
                <a:spcPct val="90000"/>
              </a:lnSpc>
            </a:pPr>
            <a:endParaRPr lang="en-US" dirty="0"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2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22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animBg="1"/>
      <p:bldP spid="52226" grpId="0" uiExpand="1" build="p"/>
      <p:bldP spid="5" grpId="0" uiExpand="1" build="p"/>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How to Protect Pregnant Women from Exposure</a:t>
            </a:r>
          </a:p>
        </p:txBody>
      </p:sp>
      <p:sp>
        <p:nvSpPr>
          <p:cNvPr id="54274" name="Content Placeholder 2"/>
          <p:cNvSpPr>
            <a:spLocks noGrp="1"/>
          </p:cNvSpPr>
          <p:nvPr>
            <p:ph idx="1"/>
          </p:nvPr>
        </p:nvSpPr>
        <p:spPr bwMode="auto">
          <a:xfrm>
            <a:off x="457200" y="1600201"/>
            <a:ext cx="8305800" cy="38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Be careful what you eat</a:t>
            </a:r>
          </a:p>
        </p:txBody>
      </p:sp>
      <p:pic>
        <p:nvPicPr>
          <p:cNvPr id="8194" name="Picture 2" descr="\\cdc\project\NCHM_DCS_GS_Teams\Team2\Projects\Kiernan_Clair\10_219688-A_Bates_ATSDR_ppt\86533940.jpg"/>
          <p:cNvPicPr>
            <a:picLocks noChangeAspect="1" noChangeArrowheads="1"/>
          </p:cNvPicPr>
          <p:nvPr/>
        </p:nvPicPr>
        <p:blipFill>
          <a:blip r:embed="rId3" cstate="print"/>
          <a:srcRect/>
          <a:stretch>
            <a:fillRect/>
          </a:stretch>
        </p:blipFill>
        <p:spPr bwMode="auto">
          <a:xfrm>
            <a:off x="4724400" y="3657600"/>
            <a:ext cx="4051300" cy="2706204"/>
          </a:xfrm>
          <a:prstGeom prst="rect">
            <a:avLst/>
          </a:prstGeom>
          <a:noFill/>
        </p:spPr>
      </p:pic>
      <p:sp>
        <p:nvSpPr>
          <p:cNvPr id="5" name="Content Placeholder 2"/>
          <p:cNvSpPr txBox="1">
            <a:spLocks/>
          </p:cNvSpPr>
          <p:nvPr/>
        </p:nvSpPr>
        <p:spPr bwMode="auto">
          <a:xfrm>
            <a:off x="457200" y="2027237"/>
            <a:ext cx="8305800" cy="334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Eat fish that’s low in mercury</a:t>
            </a: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6" name="Content Placeholder 2"/>
          <p:cNvSpPr txBox="1">
            <a:spLocks/>
          </p:cNvSpPr>
          <p:nvPr/>
        </p:nvSpPr>
        <p:spPr bwMode="auto">
          <a:xfrm>
            <a:off x="457200" y="2362201"/>
            <a:ext cx="8305800" cy="30479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1143000" marR="0" lvl="2" indent="-228600" algn="l" defTabSz="9144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1800" b="0" i="0" u="none" strike="noStrike" kern="1200" cap="none" spc="0" normalizeH="0" baseline="0" noProof="0" dirty="0" smtClean="0">
                <a:ln>
                  <a:noFill/>
                </a:ln>
                <a:solidFill>
                  <a:srgbClr val="000000"/>
                </a:solidFill>
                <a:effectLst/>
                <a:uLnTx/>
                <a:uFillTx/>
                <a:latin typeface="+mn-lt"/>
                <a:ea typeface="+mn-ea"/>
                <a:cs typeface="+mn-cs"/>
              </a:rPr>
              <a:t>Shrimp, trout, tilapia, catfish, crab, calamari (squid), &amp; wild Alaska salmon</a:t>
            </a:r>
          </a:p>
        </p:txBody>
      </p:sp>
      <p:sp>
        <p:nvSpPr>
          <p:cNvPr id="7" name="Content Placeholder 2"/>
          <p:cNvSpPr txBox="1">
            <a:spLocks/>
          </p:cNvSpPr>
          <p:nvPr/>
        </p:nvSpPr>
        <p:spPr bwMode="auto">
          <a:xfrm>
            <a:off x="457200" y="2743200"/>
            <a:ext cx="83058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Wash fruits and vegetables</a:t>
            </a: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8" name="Content Placeholder 2"/>
          <p:cNvSpPr txBox="1">
            <a:spLocks/>
          </p:cNvSpPr>
          <p:nvPr/>
        </p:nvSpPr>
        <p:spPr bwMode="auto">
          <a:xfrm>
            <a:off x="457200" y="3200400"/>
            <a:ext cx="83058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Wear gloves and a face-mask when gardening</a:t>
            </a:r>
          </a:p>
        </p:txBody>
      </p:sp>
      <p:sp>
        <p:nvSpPr>
          <p:cNvPr id="9" name="Content Placeholder 2"/>
          <p:cNvSpPr txBox="1">
            <a:spLocks/>
          </p:cNvSpPr>
          <p:nvPr/>
        </p:nvSpPr>
        <p:spPr bwMode="auto">
          <a:xfrm>
            <a:off x="457200" y="3632916"/>
            <a:ext cx="8305800" cy="8628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Have someone else do the </a:t>
            </a: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	painting</a:t>
            </a:r>
          </a:p>
        </p:txBody>
      </p:sp>
      <p:sp>
        <p:nvSpPr>
          <p:cNvPr id="10" name="Content Placeholder 2"/>
          <p:cNvSpPr txBox="1">
            <a:spLocks/>
          </p:cNvSpPr>
          <p:nvPr/>
        </p:nvSpPr>
        <p:spPr bwMode="auto">
          <a:xfrm>
            <a:off x="457200" y="4507605"/>
            <a:ext cx="8305800" cy="44539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Use no-VOC paint</a:t>
            </a:r>
          </a:p>
        </p:txBody>
      </p:sp>
      <p:sp>
        <p:nvSpPr>
          <p:cNvPr id="11" name="Content Placeholder 2"/>
          <p:cNvSpPr txBox="1">
            <a:spLocks/>
          </p:cNvSpPr>
          <p:nvPr/>
        </p:nvSpPr>
        <p:spPr bwMode="auto">
          <a:xfrm>
            <a:off x="457200" y="4954074"/>
            <a:ext cx="8305800" cy="17010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Avoid using pesticides</a:t>
            </a:r>
            <a:br>
              <a:rPr kumimoji="0" lang="en-US" sz="2400" b="1" i="0" u="none" strike="noStrike" kern="1200" cap="none" spc="0" normalizeH="0" baseline="0" noProof="0" dirty="0" smtClean="0">
                <a:ln>
                  <a:noFill/>
                </a:ln>
                <a:solidFill>
                  <a:srgbClr val="000000"/>
                </a:solidFill>
                <a:effectLst/>
                <a:uLnTx/>
                <a:uFillTx/>
                <a:latin typeface="+mn-lt"/>
                <a:ea typeface="+mn-ea"/>
                <a:cs typeface="+mn-cs"/>
              </a:rPr>
            </a:br>
            <a:r>
              <a:rPr kumimoji="0" lang="en-US" sz="2400" b="1" i="0" u="none" strike="noStrike" kern="1200" cap="none" spc="0" normalizeH="0" baseline="0" noProof="0" dirty="0" smtClean="0">
                <a:ln>
                  <a:noFill/>
                </a:ln>
                <a:solidFill>
                  <a:srgbClr val="000000"/>
                </a:solidFill>
                <a:effectLst/>
                <a:uLnTx/>
                <a:uFillTx/>
                <a:latin typeface="+mn-lt"/>
                <a:ea typeface="+mn-ea"/>
                <a:cs typeface="+mn-cs"/>
              </a:rPr>
              <a:t/>
            </a:r>
            <a:br>
              <a:rPr kumimoji="0" lang="en-US" sz="2400" b="1" i="0" u="none" strike="noStrike" kern="1200" cap="none" spc="0" normalizeH="0" baseline="0" noProof="0" dirty="0" smtClean="0">
                <a:ln>
                  <a:noFill/>
                </a:ln>
                <a:solidFill>
                  <a:srgbClr val="000000"/>
                </a:solidFill>
                <a:effectLst/>
                <a:uLnTx/>
                <a:uFillTx/>
                <a:latin typeface="+mn-lt"/>
                <a:ea typeface="+mn-ea"/>
                <a:cs typeface="+mn-cs"/>
              </a:rPr>
            </a:b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27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animBg="1"/>
      <p:bldP spid="54274" grpId="0" uiExpand="1" build="p"/>
      <p:bldP spid="5" grpId="0" animBg="1"/>
      <p:bldP spid="6" grpId="0" animBg="1"/>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Older adults </a:t>
            </a:r>
          </a:p>
        </p:txBody>
      </p:sp>
      <p:sp>
        <p:nvSpPr>
          <p:cNvPr id="56322" name="Content Placeholder 2"/>
          <p:cNvSpPr>
            <a:spLocks noGrp="1"/>
          </p:cNvSpPr>
          <p:nvPr>
            <p:ph idx="1"/>
          </p:nvPr>
        </p:nvSpPr>
        <p:spPr bwMode="auto">
          <a:xfrm>
            <a:off x="457200" y="1600201"/>
            <a:ext cx="5638800" cy="38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dirty="0" smtClean="0">
                <a:solidFill>
                  <a:srgbClr val="000000"/>
                </a:solidFill>
              </a:rPr>
              <a:t>Older adults</a:t>
            </a:r>
            <a:endParaRPr lang="en-US" sz="2600" dirty="0" smtClean="0">
              <a:solidFill>
                <a:srgbClr val="000000"/>
              </a:solidFill>
            </a:endParaRPr>
          </a:p>
        </p:txBody>
      </p:sp>
      <p:pic>
        <p:nvPicPr>
          <p:cNvPr id="9218" name="Picture 2" descr="\\cdc\project\NCHM_DCS_GS_Teams\Team2\Projects\Kiernan_Clair\10_219688-A_Bates_ATSDR_ppt\86511452.jpg"/>
          <p:cNvPicPr>
            <a:picLocks noChangeAspect="1" noChangeArrowheads="1"/>
          </p:cNvPicPr>
          <p:nvPr/>
        </p:nvPicPr>
        <p:blipFill>
          <a:blip r:embed="rId3" cstate="print"/>
          <a:srcRect/>
          <a:stretch>
            <a:fillRect/>
          </a:stretch>
        </p:blipFill>
        <p:spPr bwMode="auto">
          <a:xfrm>
            <a:off x="6019800" y="2057400"/>
            <a:ext cx="2808005" cy="4203700"/>
          </a:xfrm>
          <a:prstGeom prst="rect">
            <a:avLst/>
          </a:prstGeom>
          <a:noFill/>
        </p:spPr>
      </p:pic>
      <p:sp>
        <p:nvSpPr>
          <p:cNvPr id="5" name="Content Placeholder 2"/>
          <p:cNvSpPr txBox="1">
            <a:spLocks/>
          </p:cNvSpPr>
          <p:nvPr/>
        </p:nvSpPr>
        <p:spPr bwMode="auto">
          <a:xfrm>
            <a:off x="457200" y="2057401"/>
            <a:ext cx="5638800" cy="45719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May have weak immune systems</a:t>
            </a:r>
          </a:p>
        </p:txBody>
      </p:sp>
      <p:sp>
        <p:nvSpPr>
          <p:cNvPr id="6" name="Content Placeholder 2"/>
          <p:cNvSpPr txBox="1">
            <a:spLocks/>
          </p:cNvSpPr>
          <p:nvPr/>
        </p:nvSpPr>
        <p:spPr bwMode="auto">
          <a:xfrm>
            <a:off x="457200" y="2488842"/>
            <a:ext cx="5638800" cy="48295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Tend to have more sensitive lungs</a:t>
            </a:r>
          </a:p>
        </p:txBody>
      </p:sp>
      <p:sp>
        <p:nvSpPr>
          <p:cNvPr id="7" name="Content Placeholder 2"/>
          <p:cNvSpPr txBox="1">
            <a:spLocks/>
          </p:cNvSpPr>
          <p:nvPr/>
        </p:nvSpPr>
        <p:spPr bwMode="auto">
          <a:xfrm>
            <a:off x="457200" y="2933163"/>
            <a:ext cx="5638800" cy="7244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May be less aware of environmental emergencies</a:t>
            </a:r>
            <a:endParaRPr kumimoji="0" lang="en-US" sz="2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8" name="Content Placeholder 2"/>
          <p:cNvSpPr txBox="1">
            <a:spLocks/>
          </p:cNvSpPr>
          <p:nvPr/>
        </p:nvSpPr>
        <p:spPr bwMode="auto">
          <a:xfrm>
            <a:off x="457200" y="3746679"/>
            <a:ext cx="5638800" cy="67292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May have more trouble moving to a safer place</a:t>
            </a:r>
            <a:endParaRPr kumimoji="0" lang="en-US" sz="2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9" name="Content Placeholder 2"/>
          <p:cNvSpPr txBox="1">
            <a:spLocks/>
          </p:cNvSpPr>
          <p:nvPr/>
        </p:nvSpPr>
        <p:spPr bwMode="auto">
          <a:xfrm>
            <a:off x="457200" y="4533363"/>
            <a:ext cx="5638800" cy="4958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May have poor nutrition</a:t>
            </a:r>
          </a:p>
          <a:p>
            <a:pPr marL="342900" marR="0" lvl="0" indent="-342900" algn="l" defTabSz="914400" rtl="0" eaLnBrk="1" fontAlgn="base" latinLnBrk="0" hangingPunct="1">
              <a:lnSpc>
                <a:spcPct val="100000"/>
              </a:lnSpc>
              <a:spcBef>
                <a:spcPct val="20000"/>
              </a:spcBef>
              <a:spcAft>
                <a:spcPct val="0"/>
              </a:spcAft>
              <a:buClr>
                <a:schemeClr val="tx1"/>
              </a:buClr>
              <a:buSzPct val="70000"/>
              <a:buFontTx/>
              <a:buNone/>
              <a:tabLst/>
              <a:defRPr/>
            </a:pPr>
            <a:endParaRPr kumimoji="0" lang="en-US" sz="26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3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2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632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animBg="1"/>
      <p:bldP spid="56322" grpId="0" uiExpand="1" build="p"/>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How to protect older adults from exposure</a:t>
            </a:r>
          </a:p>
        </p:txBody>
      </p:sp>
      <p:sp>
        <p:nvSpPr>
          <p:cNvPr id="58370" name="Content Placeholder 2"/>
          <p:cNvSpPr>
            <a:spLocks noGrp="1"/>
          </p:cNvSpPr>
          <p:nvPr>
            <p:ph idx="1"/>
          </p:nvPr>
        </p:nvSpPr>
        <p:spPr bwMode="auto">
          <a:xfrm>
            <a:off x="3886200" y="1600201"/>
            <a:ext cx="4724400" cy="83819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Use clear, large print labels on all chemical products</a:t>
            </a:r>
          </a:p>
        </p:txBody>
      </p:sp>
      <p:pic>
        <p:nvPicPr>
          <p:cNvPr id="10243" name="Picture 3" descr="\\cdc\project\NCHM_DCS_GS_Teams\Team2\Projects\Kiernan_Clair\10_219688-A_Bates_ATSDR_ppt\87461306_hires.jpg"/>
          <p:cNvPicPr>
            <a:picLocks noChangeAspect="1" noChangeArrowheads="1"/>
          </p:cNvPicPr>
          <p:nvPr/>
        </p:nvPicPr>
        <p:blipFill>
          <a:blip r:embed="rId3" cstate="print"/>
          <a:srcRect/>
          <a:stretch>
            <a:fillRect/>
          </a:stretch>
        </p:blipFill>
        <p:spPr bwMode="auto">
          <a:xfrm>
            <a:off x="381001" y="1752601"/>
            <a:ext cx="3352799" cy="2259547"/>
          </a:xfrm>
          <a:prstGeom prst="rect">
            <a:avLst/>
          </a:prstGeom>
          <a:noFill/>
        </p:spPr>
      </p:pic>
      <p:sp>
        <p:nvSpPr>
          <p:cNvPr id="5" name="Content Placeholder 2"/>
          <p:cNvSpPr txBox="1">
            <a:spLocks/>
          </p:cNvSpPr>
          <p:nvPr/>
        </p:nvSpPr>
        <p:spPr bwMode="auto">
          <a:xfrm>
            <a:off x="3886200" y="2398689"/>
            <a:ext cx="4724400" cy="95411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Do not store chemicals in food containers</a:t>
            </a:r>
          </a:p>
        </p:txBody>
      </p:sp>
      <p:sp>
        <p:nvSpPr>
          <p:cNvPr id="6" name="Content Placeholder 2"/>
          <p:cNvSpPr txBox="1">
            <a:spLocks/>
          </p:cNvSpPr>
          <p:nvPr/>
        </p:nvSpPr>
        <p:spPr bwMode="auto">
          <a:xfrm>
            <a:off x="3886200" y="3276601"/>
            <a:ext cx="4724400" cy="76199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Do not store food in chemical containers</a:t>
            </a:r>
          </a:p>
        </p:txBody>
      </p:sp>
      <p:sp>
        <p:nvSpPr>
          <p:cNvPr id="7" name="Content Placeholder 2"/>
          <p:cNvSpPr txBox="1">
            <a:spLocks/>
          </p:cNvSpPr>
          <p:nvPr/>
        </p:nvSpPr>
        <p:spPr bwMode="auto">
          <a:xfrm>
            <a:off x="3886200" y="4090116"/>
            <a:ext cx="4724400" cy="5580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Be aware of local concerns</a:t>
            </a: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36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24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837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animBg="1"/>
      <p:bldP spid="58370" grpId="0" uiExpand="1" build="p"/>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t>Preventing Exposures</a:t>
            </a:r>
            <a:endParaRPr lang="en-US" dirty="0"/>
          </a:p>
        </p:txBody>
      </p:sp>
      <p:sp>
        <p:nvSpPr>
          <p:cNvPr id="60418" name="Text Placeholder 5"/>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solidFill>
                  <a:srgbClr val="000000"/>
                </a:solidFill>
              </a:rPr>
              <a:t> At Home, At Work, &amp; At Play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0418">
                                            <p:bg/>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04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0418"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
            </a:r>
            <a:br>
              <a:rPr lang="en-US" dirty="0" smtClean="0"/>
            </a:br>
            <a:r>
              <a:rPr lang="en-US" dirty="0" smtClean="0"/>
              <a:t>At Home </a:t>
            </a:r>
          </a:p>
        </p:txBody>
      </p:sp>
      <p:sp>
        <p:nvSpPr>
          <p:cNvPr id="61442" name="Content Placeholder 2"/>
          <p:cNvSpPr>
            <a:spLocks noGrp="1"/>
          </p:cNvSpPr>
          <p:nvPr>
            <p:ph idx="1"/>
          </p:nvPr>
        </p:nvSpPr>
        <p:spPr bwMode="auto">
          <a:xfrm>
            <a:off x="457200" y="1600201"/>
            <a:ext cx="8229600" cy="38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Home built before 1980?</a:t>
            </a:r>
            <a:endParaRPr lang="en-US" sz="2800" dirty="0" smtClean="0">
              <a:solidFill>
                <a:srgbClr val="000000"/>
              </a:solidFill>
            </a:endParaRPr>
          </a:p>
        </p:txBody>
      </p:sp>
      <p:pic>
        <p:nvPicPr>
          <p:cNvPr id="61443" name="Picture 3" descr="PHIL Image 11408"/>
          <p:cNvPicPr>
            <a:picLocks noChangeAspect="1" noChangeArrowheads="1"/>
          </p:cNvPicPr>
          <p:nvPr/>
        </p:nvPicPr>
        <p:blipFill>
          <a:blip r:embed="rId3" cstate="print"/>
          <a:srcRect/>
          <a:stretch>
            <a:fillRect/>
          </a:stretch>
        </p:blipFill>
        <p:spPr bwMode="auto">
          <a:xfrm>
            <a:off x="4724400" y="1676400"/>
            <a:ext cx="4090988" cy="2624138"/>
          </a:xfrm>
          <a:prstGeom prst="rect">
            <a:avLst/>
          </a:prstGeom>
          <a:noFill/>
          <a:ln w="9525">
            <a:noFill/>
            <a:miter lim="800000"/>
            <a:headEnd/>
            <a:tailEnd/>
          </a:ln>
        </p:spPr>
      </p:pic>
      <p:sp>
        <p:nvSpPr>
          <p:cNvPr id="5" name="Content Placeholder 2"/>
          <p:cNvSpPr txBox="1">
            <a:spLocks/>
          </p:cNvSpPr>
          <p:nvPr/>
        </p:nvSpPr>
        <p:spPr bwMode="auto">
          <a:xfrm>
            <a:off x="457200" y="2001479"/>
            <a:ext cx="8229600" cy="28452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Asbestos</a:t>
            </a:r>
          </a:p>
        </p:txBody>
      </p:sp>
      <p:sp>
        <p:nvSpPr>
          <p:cNvPr id="6" name="Content Placeholder 2"/>
          <p:cNvSpPr txBox="1">
            <a:spLocks/>
          </p:cNvSpPr>
          <p:nvPr/>
        </p:nvSpPr>
        <p:spPr bwMode="auto">
          <a:xfrm>
            <a:off x="457200" y="2306279"/>
            <a:ext cx="8229600" cy="28452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1143000" marR="0" lvl="2" indent="-228600" algn="l" defTabSz="9144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1800" b="0" i="0" u="none" strike="noStrike" kern="1200" cap="none" spc="0" normalizeH="0" baseline="0" noProof="0" dirty="0" smtClean="0">
                <a:ln>
                  <a:noFill/>
                </a:ln>
                <a:solidFill>
                  <a:srgbClr val="000000"/>
                </a:solidFill>
                <a:effectLst/>
                <a:uLnTx/>
                <a:uFillTx/>
                <a:latin typeface="+mn-lt"/>
                <a:ea typeface="+mn-ea"/>
                <a:cs typeface="+mn-cs"/>
              </a:rPr>
              <a:t>Insulation</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7" name="Content Placeholder 2"/>
          <p:cNvSpPr txBox="1">
            <a:spLocks/>
          </p:cNvSpPr>
          <p:nvPr/>
        </p:nvSpPr>
        <p:spPr bwMode="auto">
          <a:xfrm>
            <a:off x="457200" y="2636837"/>
            <a:ext cx="8229600" cy="28452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1143000" marR="0" lvl="2" indent="-228600" algn="l" defTabSz="9144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1800" b="0" i="0" u="none" strike="noStrike" kern="1200" cap="none" spc="0" normalizeH="0" baseline="0" noProof="0" dirty="0" smtClean="0">
                <a:ln>
                  <a:noFill/>
                </a:ln>
                <a:solidFill>
                  <a:srgbClr val="000000"/>
                </a:solidFill>
                <a:effectLst/>
                <a:uLnTx/>
                <a:uFillTx/>
                <a:latin typeface="+mn-lt"/>
                <a:ea typeface="+mn-ea"/>
                <a:cs typeface="+mn-cs"/>
              </a:rPr>
              <a:t>Wiring</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8" name="Content Placeholder 2"/>
          <p:cNvSpPr txBox="1">
            <a:spLocks/>
          </p:cNvSpPr>
          <p:nvPr/>
        </p:nvSpPr>
        <p:spPr bwMode="auto">
          <a:xfrm>
            <a:off x="457200" y="2941637"/>
            <a:ext cx="8229600" cy="28452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1143000" marR="0" lvl="2" indent="-228600" algn="l" defTabSz="9144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1800" b="0" i="0" u="none" strike="noStrike" kern="1200" cap="none" spc="0" normalizeH="0" baseline="0" noProof="0" dirty="0" smtClean="0">
                <a:ln>
                  <a:noFill/>
                </a:ln>
                <a:solidFill>
                  <a:srgbClr val="000000"/>
                </a:solidFill>
                <a:effectLst/>
                <a:uLnTx/>
                <a:uFillTx/>
                <a:latin typeface="+mn-lt"/>
                <a:ea typeface="+mn-ea"/>
                <a:cs typeface="+mn-cs"/>
              </a:rPr>
              <a:t>Shingles </a:t>
            </a:r>
          </a:p>
        </p:txBody>
      </p:sp>
      <p:sp>
        <p:nvSpPr>
          <p:cNvPr id="9" name="Content Placeholder 2"/>
          <p:cNvSpPr txBox="1">
            <a:spLocks/>
          </p:cNvSpPr>
          <p:nvPr/>
        </p:nvSpPr>
        <p:spPr bwMode="auto">
          <a:xfrm>
            <a:off x="457200" y="3296879"/>
            <a:ext cx="8229600" cy="28452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Mercury</a:t>
            </a:r>
          </a:p>
        </p:txBody>
      </p:sp>
      <p:sp>
        <p:nvSpPr>
          <p:cNvPr id="10" name="Content Placeholder 2"/>
          <p:cNvSpPr txBox="1">
            <a:spLocks/>
          </p:cNvSpPr>
          <p:nvPr/>
        </p:nvSpPr>
        <p:spPr bwMode="auto">
          <a:xfrm>
            <a:off x="457200" y="3639242"/>
            <a:ext cx="8229600" cy="28452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1143000" marR="0" lvl="2" indent="-228600" algn="l" defTabSz="9144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1800" b="0" i="0" u="none" strike="noStrike" kern="1200" cap="none" spc="0" normalizeH="0" baseline="0" noProof="0" dirty="0" smtClean="0">
                <a:ln>
                  <a:noFill/>
                </a:ln>
                <a:solidFill>
                  <a:srgbClr val="000000"/>
                </a:solidFill>
                <a:effectLst/>
                <a:uLnTx/>
                <a:uFillTx/>
                <a:latin typeface="+mn-lt"/>
                <a:ea typeface="+mn-ea"/>
                <a:cs typeface="+mn-cs"/>
              </a:rPr>
              <a:t>Thermostats</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11" name="Content Placeholder 2"/>
          <p:cNvSpPr txBox="1">
            <a:spLocks/>
          </p:cNvSpPr>
          <p:nvPr/>
        </p:nvSpPr>
        <p:spPr bwMode="auto">
          <a:xfrm>
            <a:off x="457200" y="3982679"/>
            <a:ext cx="8229600" cy="28452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1143000" marR="0" lvl="2" indent="-228600" algn="l" defTabSz="9144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1800" b="0" i="0" u="none" strike="noStrike" kern="1200" cap="none" spc="0" normalizeH="0" baseline="0" noProof="0" dirty="0" smtClean="0">
                <a:ln>
                  <a:noFill/>
                </a:ln>
                <a:solidFill>
                  <a:srgbClr val="000000"/>
                </a:solidFill>
                <a:effectLst/>
                <a:uLnTx/>
                <a:uFillTx/>
                <a:latin typeface="+mn-lt"/>
                <a:ea typeface="+mn-ea"/>
                <a:cs typeface="+mn-cs"/>
              </a:rPr>
              <a:t>Thermometers</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12" name="Content Placeholder 2"/>
          <p:cNvSpPr txBox="1">
            <a:spLocks/>
          </p:cNvSpPr>
          <p:nvPr/>
        </p:nvSpPr>
        <p:spPr bwMode="auto">
          <a:xfrm>
            <a:off x="457200" y="4363679"/>
            <a:ext cx="8229600" cy="28452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Lead</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13" name="Content Placeholder 2"/>
          <p:cNvSpPr txBox="1">
            <a:spLocks/>
          </p:cNvSpPr>
          <p:nvPr/>
        </p:nvSpPr>
        <p:spPr bwMode="auto">
          <a:xfrm>
            <a:off x="457200" y="4707116"/>
            <a:ext cx="8229600" cy="28452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1143000" marR="0" lvl="2" indent="-228600" algn="l" defTabSz="9144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1800" b="0" i="0" u="none" strike="noStrike" kern="1200" cap="none" spc="0" normalizeH="0" baseline="0" noProof="0" dirty="0" smtClean="0">
                <a:ln>
                  <a:noFill/>
                </a:ln>
                <a:solidFill>
                  <a:srgbClr val="000000"/>
                </a:solidFill>
                <a:effectLst/>
                <a:uLnTx/>
                <a:uFillTx/>
                <a:latin typeface="+mn-lt"/>
                <a:ea typeface="+mn-ea"/>
                <a:cs typeface="+mn-cs"/>
              </a:rPr>
              <a:t>Paint</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14" name="Content Placeholder 2"/>
          <p:cNvSpPr txBox="1">
            <a:spLocks/>
          </p:cNvSpPr>
          <p:nvPr/>
        </p:nvSpPr>
        <p:spPr bwMode="auto">
          <a:xfrm>
            <a:off x="457200" y="5029200"/>
            <a:ext cx="8229600" cy="28452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1143000" marR="0" lvl="2" indent="-228600" algn="l" defTabSz="9144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1800" b="0" i="0" u="none" strike="noStrike" kern="1200" cap="none" spc="0" normalizeH="0" baseline="0" noProof="0" dirty="0" smtClean="0">
                <a:ln>
                  <a:noFill/>
                </a:ln>
                <a:solidFill>
                  <a:srgbClr val="000000"/>
                </a:solidFill>
                <a:effectLst/>
                <a:uLnTx/>
                <a:uFillTx/>
                <a:latin typeface="+mn-lt"/>
                <a:ea typeface="+mn-ea"/>
                <a:cs typeface="+mn-cs"/>
              </a:rPr>
              <a:t>Plumbing </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15" name="Content Placeholder 2"/>
          <p:cNvSpPr txBox="1">
            <a:spLocks/>
          </p:cNvSpPr>
          <p:nvPr/>
        </p:nvSpPr>
        <p:spPr bwMode="auto">
          <a:xfrm>
            <a:off x="457200" y="5430479"/>
            <a:ext cx="8229600" cy="28452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Avoid tobacco use and smoke</a:t>
            </a: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4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144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 grpId="0" animBg="1"/>
      <p:bldP spid="61442" grpId="0" uiExpand="1" build="p"/>
      <p:bldP spid="5" grpId="0" animBg="1"/>
      <p:bldP spid="6" grpId="0" animBg="1"/>
      <p:bldP spid="7" grpId="0" animBg="1"/>
      <p:bldP spid="8" grpId="0" animBg="1"/>
      <p:bldP spid="9" grpId="1" animBg="1"/>
      <p:bldP spid="10"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 </a:t>
            </a:r>
          </a:p>
        </p:txBody>
      </p:sp>
      <p:sp>
        <p:nvSpPr>
          <p:cNvPr id="6" name="Rectangle 2"/>
          <p:cNvSpPr txBox="1">
            <a:spLocks noChangeArrowheads="1"/>
          </p:cNvSpPr>
          <p:nvPr/>
        </p:nvSpPr>
        <p:spPr>
          <a:xfrm>
            <a:off x="457200" y="274638"/>
            <a:ext cx="8229600" cy="1143000"/>
          </a:xfrm>
          <a:prstGeom prst="rect">
            <a:avLst/>
          </a:prstGeom>
        </p:spPr>
        <p:txBody>
          <a:bodyPr anchor="b"/>
          <a:lstStyle/>
          <a:p>
            <a:pPr algn="ctr" fontAlgn="auto">
              <a:lnSpc>
                <a:spcPts val="3000"/>
              </a:lnSpc>
              <a:spcAft>
                <a:spcPts val="0"/>
              </a:spcAft>
              <a:defRPr/>
            </a:pPr>
            <a:r>
              <a:rPr lang="en-US" sz="2800" b="1" dirty="0">
                <a:latin typeface="+mj-lt"/>
                <a:ea typeface="+mj-ea"/>
                <a:cs typeface="+mj-cs"/>
              </a:rPr>
              <a:t>What is environmental health?</a:t>
            </a:r>
          </a:p>
        </p:txBody>
      </p:sp>
      <p:sp>
        <p:nvSpPr>
          <p:cNvPr id="14339" name="Rectangle 3"/>
          <p:cNvSpPr txBox="1">
            <a:spLocks noChangeArrowheads="1"/>
          </p:cNvSpPr>
          <p:nvPr/>
        </p:nvSpPr>
        <p:spPr bwMode="auto">
          <a:xfrm>
            <a:off x="457200" y="3352800"/>
            <a:ext cx="8229600" cy="1524000"/>
          </a:xfrm>
          <a:prstGeom prst="rect">
            <a:avLst/>
          </a:prstGeom>
          <a:noFill/>
          <a:ln w="9525">
            <a:noFill/>
            <a:miter lim="800000"/>
            <a:headEnd/>
            <a:tailEnd/>
          </a:ln>
        </p:spPr>
        <p:txBody>
          <a:bodyPr anchor="ctr"/>
          <a:lstStyle/>
          <a:p>
            <a:pPr marL="342900" indent="-342900">
              <a:spcBef>
                <a:spcPct val="20000"/>
              </a:spcBef>
              <a:buClr>
                <a:schemeClr val="tx1"/>
              </a:buClr>
              <a:buSzPct val="70000"/>
            </a:pPr>
            <a:endParaRPr lang="en-US" sz="2400" b="1" dirty="0" smtClean="0">
              <a:solidFill>
                <a:schemeClr val="bg2"/>
              </a:solidFill>
              <a:latin typeface="Myriad Web Pro"/>
            </a:endParaRPr>
          </a:p>
          <a:p>
            <a:pPr marL="342900" indent="-342900">
              <a:spcBef>
                <a:spcPct val="20000"/>
              </a:spcBef>
              <a:buClr>
                <a:schemeClr val="tx1"/>
              </a:buClr>
              <a:buSzPct val="70000"/>
              <a:buFont typeface="Wingdings" pitchFamily="2" charset="2"/>
              <a:buChar char="q"/>
            </a:pPr>
            <a:r>
              <a:rPr lang="en-US" sz="3000" b="1" dirty="0" smtClean="0">
                <a:solidFill>
                  <a:srgbClr val="000000"/>
                </a:solidFill>
                <a:latin typeface="Myriad Web Pro"/>
              </a:rPr>
              <a:t>The Agency </a:t>
            </a:r>
            <a:r>
              <a:rPr lang="en-US" sz="3000" b="1" dirty="0">
                <a:solidFill>
                  <a:srgbClr val="000000"/>
                </a:solidFill>
                <a:latin typeface="Myriad Web Pro"/>
              </a:rPr>
              <a:t>for Toxic Substances and Disease Registry (ATSDR) </a:t>
            </a:r>
            <a:r>
              <a:rPr lang="en-US" sz="3000" b="1" dirty="0" smtClean="0">
                <a:solidFill>
                  <a:srgbClr val="000000"/>
                </a:solidFill>
                <a:latin typeface="Myriad Web Pro"/>
              </a:rPr>
              <a:t>protects </a:t>
            </a:r>
            <a:r>
              <a:rPr lang="en-US" sz="3000" b="1" dirty="0">
                <a:solidFill>
                  <a:srgbClr val="000000"/>
                </a:solidFill>
                <a:latin typeface="Myriad Web Pro"/>
              </a:rPr>
              <a:t>human health from the effects of contaminants and hazardous substances found in the environment</a:t>
            </a:r>
            <a:r>
              <a:rPr lang="en-US" sz="3000" b="1" dirty="0">
                <a:solidFill>
                  <a:schemeClr val="bg2"/>
                </a:solidFill>
                <a:latin typeface="Myriad Web Pro"/>
              </a:rPr>
              <a:t>. </a:t>
            </a:r>
          </a:p>
        </p:txBody>
      </p:sp>
      <p:sp>
        <p:nvSpPr>
          <p:cNvPr id="7" name="Rectangle 3"/>
          <p:cNvSpPr txBox="1">
            <a:spLocks noChangeArrowheads="1"/>
          </p:cNvSpPr>
          <p:nvPr/>
        </p:nvSpPr>
        <p:spPr bwMode="auto">
          <a:xfrm>
            <a:off x="457200" y="1776413"/>
            <a:ext cx="8229600" cy="1042987"/>
          </a:xfrm>
          <a:prstGeom prst="rect">
            <a:avLst/>
          </a:prstGeom>
          <a:noFill/>
          <a:ln w="9525">
            <a:noFill/>
            <a:miter lim="800000"/>
            <a:headEnd/>
            <a:tailEnd/>
          </a:ln>
        </p:spPr>
        <p:txBody>
          <a:bodyPr anchor="ctr"/>
          <a:lstStyle/>
          <a:p>
            <a:pPr marL="342900" indent="-342900">
              <a:spcBef>
                <a:spcPct val="20000"/>
              </a:spcBef>
              <a:buClr>
                <a:schemeClr val="tx1"/>
              </a:buClr>
              <a:buSzPct val="70000"/>
              <a:buFont typeface="Wingdings" pitchFamily="2" charset="2"/>
              <a:buChar char="q"/>
            </a:pPr>
            <a:r>
              <a:rPr lang="en-US" sz="2400" b="1" dirty="0" smtClean="0">
                <a:solidFill>
                  <a:schemeClr val="bg1">
                    <a:lumMod val="50000"/>
                  </a:schemeClr>
                </a:solidFill>
                <a:latin typeface="Myriad Web Pro"/>
              </a:rPr>
              <a:t>Environmental health focuses on the relationship between the environment and human health.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
            </a:r>
            <a:br>
              <a:rPr lang="en-US" dirty="0" smtClean="0"/>
            </a:br>
            <a:r>
              <a:rPr lang="en-US" dirty="0" smtClean="0"/>
              <a:t>Cleaning Products</a:t>
            </a:r>
          </a:p>
        </p:txBody>
      </p:sp>
      <p:sp>
        <p:nvSpPr>
          <p:cNvPr id="63490" name="Content Placeholder 2"/>
          <p:cNvSpPr>
            <a:spLocks noGrp="1"/>
          </p:cNvSpPr>
          <p:nvPr>
            <p:ph idx="1"/>
          </p:nvPr>
        </p:nvSpPr>
        <p:spPr bwMode="auto">
          <a:xfrm>
            <a:off x="457200" y="1600201"/>
            <a:ext cx="8229600"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Open window or turn on fan when you clean</a:t>
            </a:r>
            <a:endParaRPr lang="en-US" sz="1600" dirty="0" smtClean="0">
              <a:solidFill>
                <a:srgbClr val="000000"/>
              </a:solidFill>
            </a:endParaRPr>
          </a:p>
        </p:txBody>
      </p:sp>
      <p:pic>
        <p:nvPicPr>
          <p:cNvPr id="63491" name="Picture 3" descr="PHIL Image 11467"/>
          <p:cNvPicPr>
            <a:picLocks noChangeAspect="1" noChangeArrowheads="1"/>
          </p:cNvPicPr>
          <p:nvPr/>
        </p:nvPicPr>
        <p:blipFill>
          <a:blip r:embed="rId3" cstate="print"/>
          <a:srcRect/>
          <a:stretch>
            <a:fillRect/>
          </a:stretch>
        </p:blipFill>
        <p:spPr bwMode="auto">
          <a:xfrm>
            <a:off x="5867400" y="2133600"/>
            <a:ext cx="2895600" cy="2057400"/>
          </a:xfrm>
          <a:prstGeom prst="rect">
            <a:avLst/>
          </a:prstGeom>
          <a:noFill/>
          <a:ln w="9525">
            <a:noFill/>
            <a:miter lim="800000"/>
            <a:headEnd/>
            <a:tailEnd/>
          </a:ln>
        </p:spPr>
      </p:pic>
      <p:sp>
        <p:nvSpPr>
          <p:cNvPr id="5" name="Content Placeholder 2"/>
          <p:cNvSpPr txBox="1">
            <a:spLocks/>
          </p:cNvSpPr>
          <p:nvPr/>
        </p:nvSpPr>
        <p:spPr bwMode="auto">
          <a:xfrm>
            <a:off x="457200" y="2040117"/>
            <a:ext cx="8229600" cy="4744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Store safely away from children</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6" name="Content Placeholder 2"/>
          <p:cNvSpPr txBox="1">
            <a:spLocks/>
          </p:cNvSpPr>
          <p:nvPr/>
        </p:nvSpPr>
        <p:spPr bwMode="auto">
          <a:xfrm>
            <a:off x="457200" y="2477037"/>
            <a:ext cx="8229600" cy="4744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Keep in original containers</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7" name="Content Placeholder 2"/>
          <p:cNvSpPr txBox="1">
            <a:spLocks/>
          </p:cNvSpPr>
          <p:nvPr/>
        </p:nvSpPr>
        <p:spPr bwMode="auto">
          <a:xfrm>
            <a:off x="457200" y="2916953"/>
            <a:ext cx="8229600" cy="4744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Do not mix different products</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8" name="Content Placeholder 2"/>
          <p:cNvSpPr txBox="1">
            <a:spLocks/>
          </p:cNvSpPr>
          <p:nvPr/>
        </p:nvSpPr>
        <p:spPr bwMode="auto">
          <a:xfrm>
            <a:off x="457200" y="3348395"/>
            <a:ext cx="8229600" cy="4744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Read labels and follow directions</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9" name="Content Placeholder 2"/>
          <p:cNvSpPr txBox="1">
            <a:spLocks/>
          </p:cNvSpPr>
          <p:nvPr/>
        </p:nvSpPr>
        <p:spPr bwMode="auto">
          <a:xfrm>
            <a:off x="457200" y="3792716"/>
            <a:ext cx="8229600" cy="4744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Alternatives to chemical cleaners</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10" name="Content Placeholder 2"/>
          <p:cNvSpPr txBox="1">
            <a:spLocks/>
          </p:cNvSpPr>
          <p:nvPr/>
        </p:nvSpPr>
        <p:spPr bwMode="auto">
          <a:xfrm>
            <a:off x="457200" y="4173716"/>
            <a:ext cx="8229600" cy="4744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Vinegar (mix with water for an all-purpose cleaner)</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11" name="Content Placeholder 2"/>
          <p:cNvSpPr txBox="1">
            <a:spLocks/>
          </p:cNvSpPr>
          <p:nvPr/>
        </p:nvSpPr>
        <p:spPr bwMode="auto">
          <a:xfrm>
            <a:off x="457200" y="4568669"/>
            <a:ext cx="8229600" cy="4744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Lemon juice (removes stains, serves as glass cleaner, deodorizer)</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12" name="Content Placeholder 2"/>
          <p:cNvSpPr txBox="1">
            <a:spLocks/>
          </p:cNvSpPr>
          <p:nvPr/>
        </p:nvSpPr>
        <p:spPr bwMode="auto">
          <a:xfrm>
            <a:off x="457200" y="4953000"/>
            <a:ext cx="8229600" cy="4744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Baking soda (mix with water for an all-purpose cleaner)</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13" name="Content Placeholder 2"/>
          <p:cNvSpPr txBox="1">
            <a:spLocks/>
          </p:cNvSpPr>
          <p:nvPr/>
        </p:nvSpPr>
        <p:spPr bwMode="auto">
          <a:xfrm>
            <a:off x="457200" y="5334000"/>
            <a:ext cx="8229600" cy="4744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Olive oil (furniture polish)</a:t>
            </a: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4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animBg="1"/>
      <p:bldP spid="63490" grpId="0" uiExpand="1" build="p"/>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bwMode="auto">
          <a:xfrm>
            <a:off x="457200" y="274638"/>
            <a:ext cx="8229600" cy="944562"/>
          </a:xfrm>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
            </a:r>
            <a:br>
              <a:rPr lang="en-US" dirty="0" smtClean="0"/>
            </a:br>
            <a:r>
              <a:rPr lang="en-US" dirty="0" smtClean="0"/>
              <a:t>Heating your Home</a:t>
            </a:r>
          </a:p>
        </p:txBody>
      </p:sp>
      <p:sp>
        <p:nvSpPr>
          <p:cNvPr id="65538" name="Content Placeholder 2"/>
          <p:cNvSpPr>
            <a:spLocks noGrp="1"/>
          </p:cNvSpPr>
          <p:nvPr>
            <p:ph idx="1"/>
          </p:nvPr>
        </p:nvSpPr>
        <p:spPr bwMode="auto">
          <a:xfrm>
            <a:off x="2590800" y="1447801"/>
            <a:ext cx="6248400"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Wood-burning fireplaces</a:t>
            </a:r>
            <a:endParaRPr lang="en-US" sz="2800" dirty="0" smtClean="0">
              <a:solidFill>
                <a:srgbClr val="000000"/>
              </a:solidFill>
            </a:endParaRPr>
          </a:p>
        </p:txBody>
      </p:sp>
      <p:pic>
        <p:nvPicPr>
          <p:cNvPr id="65539" name="Picture 3" descr="PHIL Image 11513"/>
          <p:cNvPicPr>
            <a:picLocks noChangeAspect="1" noChangeArrowheads="1"/>
          </p:cNvPicPr>
          <p:nvPr/>
        </p:nvPicPr>
        <p:blipFill>
          <a:blip r:embed="rId3" cstate="print"/>
          <a:srcRect l="47951"/>
          <a:stretch>
            <a:fillRect/>
          </a:stretch>
        </p:blipFill>
        <p:spPr bwMode="auto">
          <a:xfrm>
            <a:off x="304800" y="1981200"/>
            <a:ext cx="2257425" cy="3381375"/>
          </a:xfrm>
          <a:prstGeom prst="rect">
            <a:avLst/>
          </a:prstGeom>
          <a:noFill/>
          <a:ln w="9525">
            <a:noFill/>
            <a:miter lim="800000"/>
            <a:headEnd/>
            <a:tailEnd/>
          </a:ln>
        </p:spPr>
      </p:pic>
      <p:sp>
        <p:nvSpPr>
          <p:cNvPr id="5" name="Content Placeholder 2"/>
          <p:cNvSpPr txBox="1">
            <a:spLocks/>
          </p:cNvSpPr>
          <p:nvPr/>
        </p:nvSpPr>
        <p:spPr bwMode="auto">
          <a:xfrm>
            <a:off x="2590800" y="1828800"/>
            <a:ext cx="62484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Have your chimney checked and cleaned</a:t>
            </a: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6" name="Content Placeholder 2"/>
          <p:cNvSpPr txBox="1">
            <a:spLocks/>
          </p:cNvSpPr>
          <p:nvPr/>
        </p:nvSpPr>
        <p:spPr bwMode="auto">
          <a:xfrm>
            <a:off x="2590800" y="2209800"/>
            <a:ext cx="6248400" cy="304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Do NOT burn treated wood</a:t>
            </a: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7" name="Content Placeholder 2"/>
          <p:cNvSpPr txBox="1">
            <a:spLocks/>
          </p:cNvSpPr>
          <p:nvPr/>
        </p:nvSpPr>
        <p:spPr bwMode="auto">
          <a:xfrm>
            <a:off x="2590800" y="2616558"/>
            <a:ext cx="6248400" cy="304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Kerosene Heaters</a:t>
            </a: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9" name="Content Placeholder 2"/>
          <p:cNvSpPr txBox="1">
            <a:spLocks/>
          </p:cNvSpPr>
          <p:nvPr/>
        </p:nvSpPr>
        <p:spPr bwMode="auto">
          <a:xfrm>
            <a:off x="2590800" y="3022242"/>
            <a:ext cx="6248400" cy="63535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Ventilate, follow instructions, and keep 16” away from anything flammable</a:t>
            </a: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10" name="Content Placeholder 2"/>
          <p:cNvSpPr txBox="1">
            <a:spLocks/>
          </p:cNvSpPr>
          <p:nvPr/>
        </p:nvSpPr>
        <p:spPr bwMode="auto">
          <a:xfrm>
            <a:off x="2590800" y="3746679"/>
            <a:ext cx="6248400" cy="63535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Don’t use gas ovens or burners to heat your home</a:t>
            </a: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11" name="Content Placeholder 2"/>
          <p:cNvSpPr txBox="1">
            <a:spLocks/>
          </p:cNvSpPr>
          <p:nvPr/>
        </p:nvSpPr>
        <p:spPr bwMode="auto">
          <a:xfrm>
            <a:off x="2590800" y="4546242"/>
            <a:ext cx="6248400" cy="63535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Never use gas or charcoal-fueled barbecues or grills in the house, carport, or garage</a:t>
            </a: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12" name="Content Placeholder 2"/>
          <p:cNvSpPr txBox="1">
            <a:spLocks/>
          </p:cNvSpPr>
          <p:nvPr/>
        </p:nvSpPr>
        <p:spPr bwMode="auto">
          <a:xfrm>
            <a:off x="2590800" y="5727879"/>
            <a:ext cx="6248400" cy="63535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Install carbon monoxide detectors</a:t>
            </a: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5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553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553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 grpId="0" animBg="1"/>
      <p:bldP spid="65538" grpId="0" uiExpand="1" build="p"/>
      <p:bldP spid="5" grpId="0" animBg="1"/>
      <p:bldP spid="6" grpId="0" animBg="1"/>
      <p:bldP spid="7"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
            </a:r>
            <a:br>
              <a:rPr lang="en-US" dirty="0" smtClean="0"/>
            </a:br>
            <a:r>
              <a:rPr lang="en-US" dirty="0" smtClean="0"/>
              <a:t>In the Garage</a:t>
            </a:r>
          </a:p>
        </p:txBody>
      </p:sp>
      <p:sp>
        <p:nvSpPr>
          <p:cNvPr id="67586" name="Content Placeholder 2"/>
          <p:cNvSpPr>
            <a:spLocks noGrp="1"/>
          </p:cNvSpPr>
          <p:nvPr>
            <p:ph idx="1"/>
          </p:nvPr>
        </p:nvSpPr>
        <p:spPr bwMode="auto">
          <a:xfrm>
            <a:off x="457200" y="1600201"/>
            <a:ext cx="7924800" cy="38099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Find a source for throwing out old oil</a:t>
            </a:r>
            <a:endParaRPr lang="en-US" sz="1600" dirty="0" smtClean="0">
              <a:solidFill>
                <a:srgbClr val="000000"/>
              </a:solidFill>
            </a:endParaRPr>
          </a:p>
        </p:txBody>
      </p:sp>
      <p:pic>
        <p:nvPicPr>
          <p:cNvPr id="67587" name="Picture 4" descr="PHIL Image 11393"/>
          <p:cNvPicPr>
            <a:picLocks noChangeAspect="1" noChangeArrowheads="1"/>
          </p:cNvPicPr>
          <p:nvPr/>
        </p:nvPicPr>
        <p:blipFill>
          <a:blip r:embed="rId3" cstate="print"/>
          <a:srcRect/>
          <a:stretch>
            <a:fillRect/>
          </a:stretch>
        </p:blipFill>
        <p:spPr bwMode="auto">
          <a:xfrm>
            <a:off x="5372100" y="4191000"/>
            <a:ext cx="3467100" cy="2286000"/>
          </a:xfrm>
          <a:prstGeom prst="rect">
            <a:avLst/>
          </a:prstGeom>
          <a:noFill/>
          <a:ln w="9525">
            <a:noFill/>
            <a:miter lim="800000"/>
            <a:headEnd/>
            <a:tailEnd/>
          </a:ln>
        </p:spPr>
      </p:pic>
      <p:sp>
        <p:nvSpPr>
          <p:cNvPr id="5" name="Content Placeholder 2"/>
          <p:cNvSpPr txBox="1">
            <a:spLocks/>
          </p:cNvSpPr>
          <p:nvPr/>
        </p:nvSpPr>
        <p:spPr bwMode="auto">
          <a:xfrm>
            <a:off x="457200" y="2044521"/>
            <a:ext cx="7924800" cy="39387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Use paint thinners, kerosene, and gas with care</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6" name="Content Placeholder 2"/>
          <p:cNvSpPr txBox="1">
            <a:spLocks/>
          </p:cNvSpPr>
          <p:nvPr/>
        </p:nvSpPr>
        <p:spPr bwMode="auto">
          <a:xfrm>
            <a:off x="457200" y="2475963"/>
            <a:ext cx="7924800" cy="39387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Keep products in well marked (preferably original) containers</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7" name="Content Placeholder 2"/>
          <p:cNvSpPr txBox="1">
            <a:spLocks/>
          </p:cNvSpPr>
          <p:nvPr/>
        </p:nvSpPr>
        <p:spPr bwMode="auto">
          <a:xfrm>
            <a:off x="457200" y="3289479"/>
            <a:ext cx="7924800" cy="39387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Store all hazards out of reach of children</a:t>
            </a: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8" name="Content Placeholder 2"/>
          <p:cNvSpPr txBox="1">
            <a:spLocks/>
          </p:cNvSpPr>
          <p:nvPr/>
        </p:nvSpPr>
        <p:spPr bwMode="auto">
          <a:xfrm>
            <a:off x="457200" y="3733800"/>
            <a:ext cx="7924800" cy="39387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Use masks, gloves, goggles, and appropriate clothing</a:t>
            </a: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9" name="Content Placeholder 2"/>
          <p:cNvSpPr txBox="1">
            <a:spLocks/>
          </p:cNvSpPr>
          <p:nvPr/>
        </p:nvSpPr>
        <p:spPr bwMode="auto">
          <a:xfrm>
            <a:off x="457200" y="4165242"/>
            <a:ext cx="7924800" cy="39387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Never idle your car in a </a:t>
            </a: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	closed garage</a:t>
            </a: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endParaRPr kumimoji="0" lang="en-US" sz="16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58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758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758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5" grpId="0" animBg="1"/>
      <p:bldP spid="67586" grpId="0" uiExpand="1" build="p"/>
      <p:bldP spid="5" grpId="0" animBg="1"/>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bwMode="auto">
          <a:xfrm>
            <a:off x="457200" y="228600"/>
            <a:ext cx="8229600"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In the Garden and Yard</a:t>
            </a:r>
          </a:p>
        </p:txBody>
      </p:sp>
      <p:sp>
        <p:nvSpPr>
          <p:cNvPr id="69634" name="Content Placeholder 2"/>
          <p:cNvSpPr>
            <a:spLocks noGrp="1"/>
          </p:cNvSpPr>
          <p:nvPr>
            <p:ph idx="1"/>
          </p:nvPr>
        </p:nvSpPr>
        <p:spPr bwMode="auto">
          <a:xfrm>
            <a:off x="2438400" y="1477962"/>
            <a:ext cx="6248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Take off your shoes at the door to avoid tracking soil into the home</a:t>
            </a:r>
          </a:p>
        </p:txBody>
      </p:sp>
      <p:pic>
        <p:nvPicPr>
          <p:cNvPr id="69635" name="Picture 3" descr="PHIL Image 11443"/>
          <p:cNvPicPr>
            <a:picLocks noChangeAspect="1" noChangeArrowheads="1"/>
          </p:cNvPicPr>
          <p:nvPr/>
        </p:nvPicPr>
        <p:blipFill>
          <a:blip r:embed="rId3" cstate="print"/>
          <a:srcRect/>
          <a:stretch>
            <a:fillRect/>
          </a:stretch>
        </p:blipFill>
        <p:spPr bwMode="auto">
          <a:xfrm>
            <a:off x="304800" y="2133600"/>
            <a:ext cx="2133600" cy="3581400"/>
          </a:xfrm>
          <a:prstGeom prst="rect">
            <a:avLst/>
          </a:prstGeom>
          <a:noFill/>
          <a:ln w="9525">
            <a:noFill/>
            <a:miter lim="800000"/>
            <a:headEnd/>
            <a:tailEnd/>
          </a:ln>
        </p:spPr>
      </p:pic>
      <p:sp>
        <p:nvSpPr>
          <p:cNvPr id="5" name="Content Placeholder 2"/>
          <p:cNvSpPr txBox="1">
            <a:spLocks/>
          </p:cNvSpPr>
          <p:nvPr/>
        </p:nvSpPr>
        <p:spPr bwMode="auto">
          <a:xfrm>
            <a:off x="2438400" y="2215279"/>
            <a:ext cx="6248400" cy="4818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Wash your hands after working</a:t>
            </a:r>
          </a:p>
        </p:txBody>
      </p:sp>
      <p:sp>
        <p:nvSpPr>
          <p:cNvPr id="6" name="Content Placeholder 2"/>
          <p:cNvSpPr txBox="1">
            <a:spLocks/>
          </p:cNvSpPr>
          <p:nvPr/>
        </p:nvSpPr>
        <p:spPr bwMode="auto">
          <a:xfrm>
            <a:off x="2438400" y="2633841"/>
            <a:ext cx="6248400" cy="4818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Contaminated soil?</a:t>
            </a:r>
          </a:p>
        </p:txBody>
      </p:sp>
      <p:sp>
        <p:nvSpPr>
          <p:cNvPr id="7" name="Content Placeholder 2"/>
          <p:cNvSpPr txBox="1">
            <a:spLocks/>
          </p:cNvSpPr>
          <p:nvPr/>
        </p:nvSpPr>
        <p:spPr bwMode="auto">
          <a:xfrm>
            <a:off x="2438400" y="2692758"/>
            <a:ext cx="6248400" cy="4818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8" name="Content Placeholder 2"/>
          <p:cNvSpPr txBox="1">
            <a:spLocks/>
          </p:cNvSpPr>
          <p:nvPr/>
        </p:nvSpPr>
        <p:spPr bwMode="auto">
          <a:xfrm>
            <a:off x="2438400" y="3078162"/>
            <a:ext cx="6248400" cy="4818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Use raised-bed gardening,  dampen soil to reduce dust</a:t>
            </a: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9" name="Content Placeholder 2"/>
          <p:cNvSpPr txBox="1">
            <a:spLocks/>
          </p:cNvSpPr>
          <p:nvPr/>
        </p:nvSpPr>
        <p:spPr bwMode="auto">
          <a:xfrm>
            <a:off x="2438400" y="3687762"/>
            <a:ext cx="6248400" cy="4818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Using herbicides, pesticides, and fertilizers</a:t>
            </a:r>
          </a:p>
        </p:txBody>
      </p:sp>
      <p:sp>
        <p:nvSpPr>
          <p:cNvPr id="10" name="Content Placeholder 2"/>
          <p:cNvSpPr txBox="1">
            <a:spLocks/>
          </p:cNvSpPr>
          <p:nvPr/>
        </p:nvSpPr>
        <p:spPr bwMode="auto">
          <a:xfrm>
            <a:off x="2438400" y="4449762"/>
            <a:ext cx="6248400" cy="4818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lvl="1" indent="-285750">
              <a:spcBef>
                <a:spcPct val="20000"/>
              </a:spcBef>
              <a:buClr>
                <a:schemeClr val="tx1"/>
              </a:buClr>
              <a:buFont typeface="Wingdings" pitchFamily="2" charset="2"/>
              <a:buChar char="§"/>
              <a:defRPr/>
            </a:pPr>
            <a:r>
              <a:rPr lang="en-US" sz="2000" dirty="0" smtClean="0">
                <a:solidFill>
                  <a:srgbClr val="000000"/>
                </a:solidFill>
                <a:latin typeface="+mn-lt"/>
              </a:rPr>
              <a:t>Use natural products if available</a:t>
            </a:r>
            <a:endParaRPr lang="en-US" sz="2400" b="1" dirty="0" smtClean="0">
              <a:solidFill>
                <a:srgbClr val="000000"/>
              </a:solidFill>
              <a:latin typeface="+mn-lt"/>
            </a:endParaRPr>
          </a:p>
        </p:txBody>
      </p:sp>
      <p:sp>
        <p:nvSpPr>
          <p:cNvPr id="11" name="Content Placeholder 2"/>
          <p:cNvSpPr txBox="1">
            <a:spLocks/>
          </p:cNvSpPr>
          <p:nvPr/>
        </p:nvSpPr>
        <p:spPr bwMode="auto">
          <a:xfrm>
            <a:off x="2438400" y="4806078"/>
            <a:ext cx="6248400" cy="4818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lvl="1" indent="-285750">
              <a:spcBef>
                <a:spcPct val="20000"/>
              </a:spcBef>
              <a:buClr>
                <a:schemeClr val="tx1"/>
              </a:buClr>
              <a:buFont typeface="Wingdings" pitchFamily="2" charset="2"/>
              <a:buChar char="§"/>
              <a:defRPr/>
            </a:pPr>
            <a:r>
              <a:rPr lang="en-US" sz="2000" dirty="0" smtClean="0">
                <a:solidFill>
                  <a:srgbClr val="000000"/>
                </a:solidFill>
                <a:latin typeface="+mn-lt"/>
              </a:rPr>
              <a:t>Follow directions, calculate correct amount, and don’t apply before/after heavy rain</a:t>
            </a:r>
            <a:endParaRPr lang="en-US" sz="2400" b="1" dirty="0" smtClean="0">
              <a:solidFill>
                <a:srgbClr val="000000"/>
              </a:solidFill>
              <a:latin typeface="+mn-lt"/>
            </a:endParaRPr>
          </a:p>
        </p:txBody>
      </p:sp>
      <p:sp>
        <p:nvSpPr>
          <p:cNvPr id="12" name="Content Placeholder 2"/>
          <p:cNvSpPr txBox="1">
            <a:spLocks/>
          </p:cNvSpPr>
          <p:nvPr/>
        </p:nvSpPr>
        <p:spPr bwMode="auto">
          <a:xfrm>
            <a:off x="2438400" y="5491878"/>
            <a:ext cx="6248400" cy="4818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tx1"/>
              </a:buClr>
              <a:buSzPct val="70000"/>
              <a:buFont typeface="Wingdings" pitchFamily="2" charset="2"/>
              <a:buChar char="q"/>
              <a:defRPr/>
            </a:pPr>
            <a:r>
              <a:rPr lang="en-US" sz="2400" b="1" dirty="0" smtClean="0">
                <a:solidFill>
                  <a:srgbClr val="000000"/>
                </a:solidFill>
                <a:latin typeface="+mn-lt"/>
              </a:rPr>
              <a:t>Always wash fruits and vegetables</a:t>
            </a:r>
          </a:p>
        </p:txBody>
      </p:sp>
      <p:sp>
        <p:nvSpPr>
          <p:cNvPr id="13" name="Content Placeholder 2"/>
          <p:cNvSpPr txBox="1">
            <a:spLocks/>
          </p:cNvSpPr>
          <p:nvPr/>
        </p:nvSpPr>
        <p:spPr bwMode="auto">
          <a:xfrm>
            <a:off x="2438400" y="5949078"/>
            <a:ext cx="6248400" cy="4818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tx1"/>
              </a:buClr>
              <a:buSzPct val="70000"/>
              <a:buFont typeface="Wingdings" pitchFamily="2" charset="2"/>
              <a:buChar char="q"/>
              <a:defRPr/>
            </a:pPr>
            <a:r>
              <a:rPr lang="en-US" sz="2400" b="1" dirty="0" smtClean="0">
                <a:solidFill>
                  <a:srgbClr val="000000"/>
                </a:solidFill>
                <a:latin typeface="+mn-lt"/>
              </a:rPr>
              <a:t>Wash pets frequently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6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963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963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3" grpId="0" animBg="1"/>
      <p:bldP spid="69634" grpId="0" uiExpand="1" build="p"/>
      <p:bldP spid="5" grpId="0" animBg="1"/>
      <p:bldP spid="6" grpId="0" animBg="1"/>
      <p:bldP spid="8" grpId="0" animBg="1"/>
      <p:bldP spid="10" grpId="0" animBg="1"/>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At Work</a:t>
            </a:r>
          </a:p>
        </p:txBody>
      </p:sp>
      <p:sp>
        <p:nvSpPr>
          <p:cNvPr id="3" name="Content Placeholder 2"/>
          <p:cNvSpPr>
            <a:spLocks noGrp="1"/>
          </p:cNvSpPr>
          <p:nvPr>
            <p:ph idx="1"/>
          </p:nvPr>
        </p:nvSpPr>
        <p:spPr>
          <a:xfrm>
            <a:off x="762000" y="1600200"/>
            <a:ext cx="8229600" cy="838200"/>
          </a:xfrm>
        </p:spPr>
        <p:txBody>
          <a:bodyPr/>
          <a:lstStyle/>
          <a:p>
            <a:pPr marL="0" eaLnBrk="1" fontAlgn="auto" hangingPunct="1">
              <a:spcBef>
                <a:spcPts val="0"/>
              </a:spcBef>
              <a:spcAft>
                <a:spcPts val="0"/>
              </a:spcAft>
              <a:buFontTx/>
              <a:buNone/>
              <a:defRPr/>
            </a:pPr>
            <a:r>
              <a:rPr lang="en-US" dirty="0" smtClean="0">
                <a:solidFill>
                  <a:schemeClr val="bg2">
                    <a:lumMod val="50000"/>
                  </a:schemeClr>
                </a:solidFill>
              </a:rPr>
              <a:t>Possible work exposures include dust, fibers, chemicals (liquids or fumes), radiation, or biologic agents</a:t>
            </a:r>
            <a:endParaRPr lang="en-US" dirty="0">
              <a:solidFill>
                <a:schemeClr val="bg2">
                  <a:lumMod val="50000"/>
                </a:schemeClr>
              </a:solidFill>
            </a:endParaRPr>
          </a:p>
        </p:txBody>
      </p:sp>
      <p:sp>
        <p:nvSpPr>
          <p:cNvPr id="4" name="Content Placeholder 2"/>
          <p:cNvSpPr txBox="1">
            <a:spLocks/>
          </p:cNvSpPr>
          <p:nvPr/>
        </p:nvSpPr>
        <p:spPr>
          <a:xfrm>
            <a:off x="762000" y="2362200"/>
            <a:ext cx="8229600" cy="457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chemeClr val="bg2">
                    <a:lumMod val="50000"/>
                  </a:schemeClr>
                </a:solidFill>
                <a:effectLst/>
                <a:uLnTx/>
                <a:uFillTx/>
                <a:latin typeface="+mn-lt"/>
                <a:ea typeface="+mn-ea"/>
                <a:cs typeface="+mn-cs"/>
              </a:rPr>
              <a:t>Contamination can be carried with you on</a:t>
            </a:r>
            <a:endParaRPr kumimoji="0" lang="en-US" sz="2400" b="1" i="0" u="none" strike="noStrike" kern="1200" cap="none" spc="0" normalizeH="0" baseline="0" noProof="0" dirty="0">
              <a:ln>
                <a:noFill/>
              </a:ln>
              <a:solidFill>
                <a:schemeClr val="bg2">
                  <a:lumMod val="50000"/>
                </a:schemeClr>
              </a:solidFill>
              <a:effectLst/>
              <a:uLnTx/>
              <a:uFillTx/>
              <a:latin typeface="+mn-lt"/>
              <a:ea typeface="+mn-ea"/>
              <a:cs typeface="+mn-cs"/>
            </a:endParaRPr>
          </a:p>
        </p:txBody>
      </p:sp>
      <p:sp>
        <p:nvSpPr>
          <p:cNvPr id="5" name="Content Placeholder 2"/>
          <p:cNvSpPr txBox="1">
            <a:spLocks/>
          </p:cNvSpPr>
          <p:nvPr/>
        </p:nvSpPr>
        <p:spPr>
          <a:xfrm>
            <a:off x="762000" y="2743200"/>
            <a:ext cx="8229600" cy="457200"/>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
                <a:schemeClr val="tx1"/>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rPr>
              <a:t>Your hair and body</a:t>
            </a:r>
            <a:endParaRPr kumimoji="0" lang="en-US" sz="2400" b="1" i="0" u="none" strike="noStrike" kern="1200" cap="none" spc="0" normalizeH="0" baseline="0" noProof="0" dirty="0">
              <a:ln>
                <a:noFill/>
              </a:ln>
              <a:solidFill>
                <a:schemeClr val="bg2">
                  <a:lumMod val="50000"/>
                </a:schemeClr>
              </a:solidFill>
              <a:effectLst/>
              <a:uLnTx/>
              <a:uFillTx/>
              <a:latin typeface="+mn-lt"/>
              <a:ea typeface="+mn-ea"/>
              <a:cs typeface="+mn-cs"/>
            </a:endParaRPr>
          </a:p>
        </p:txBody>
      </p:sp>
      <p:sp>
        <p:nvSpPr>
          <p:cNvPr id="6" name="Content Placeholder 2"/>
          <p:cNvSpPr txBox="1">
            <a:spLocks/>
          </p:cNvSpPr>
          <p:nvPr/>
        </p:nvSpPr>
        <p:spPr>
          <a:xfrm>
            <a:off x="762000" y="3124200"/>
            <a:ext cx="8229600" cy="457200"/>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
                <a:schemeClr val="tx1"/>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rPr>
              <a:t>Your car</a:t>
            </a:r>
            <a:endParaRPr kumimoji="0" lang="en-US" sz="2400" b="1" i="0" u="none" strike="noStrike" kern="1200" cap="none" spc="0" normalizeH="0" baseline="0" noProof="0" dirty="0">
              <a:ln>
                <a:noFill/>
              </a:ln>
              <a:solidFill>
                <a:schemeClr val="bg2">
                  <a:lumMod val="50000"/>
                </a:schemeClr>
              </a:solidFill>
              <a:effectLst/>
              <a:uLnTx/>
              <a:uFillTx/>
              <a:latin typeface="+mn-lt"/>
              <a:ea typeface="+mn-ea"/>
              <a:cs typeface="+mn-cs"/>
            </a:endParaRPr>
          </a:p>
        </p:txBody>
      </p:sp>
      <p:sp>
        <p:nvSpPr>
          <p:cNvPr id="7" name="Content Placeholder 2"/>
          <p:cNvSpPr txBox="1">
            <a:spLocks/>
          </p:cNvSpPr>
          <p:nvPr/>
        </p:nvSpPr>
        <p:spPr>
          <a:xfrm>
            <a:off x="762000" y="3505200"/>
            <a:ext cx="8229600" cy="457200"/>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
                <a:schemeClr val="tx1"/>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bg2">
                    <a:lumMod val="50000"/>
                  </a:schemeClr>
                </a:solidFill>
                <a:effectLst/>
                <a:uLnTx/>
                <a:uFillTx/>
                <a:latin typeface="+mn-lt"/>
                <a:ea typeface="+mn-ea"/>
                <a:cs typeface="+mn-cs"/>
              </a:rPr>
              <a:t>Your clothes</a:t>
            </a:r>
            <a:endParaRPr kumimoji="0" lang="en-US" sz="2400" b="1" i="0" u="none" strike="noStrike" kern="1200" cap="none" spc="0" normalizeH="0" baseline="0" noProof="0" dirty="0">
              <a:ln>
                <a:noFill/>
              </a:ln>
              <a:solidFill>
                <a:schemeClr val="bg2">
                  <a:lumMod val="50000"/>
                </a:schemeClr>
              </a:solidFill>
              <a:effectLst/>
              <a:uLnTx/>
              <a:uFillTx/>
              <a:latin typeface="+mn-lt"/>
              <a:ea typeface="+mn-ea"/>
              <a:cs typeface="+mn-cs"/>
            </a:endParaRPr>
          </a:p>
        </p:txBody>
      </p:sp>
      <p:sp>
        <p:nvSpPr>
          <p:cNvPr id="8" name="Content Placeholder 2"/>
          <p:cNvSpPr txBox="1">
            <a:spLocks/>
          </p:cNvSpPr>
          <p:nvPr/>
        </p:nvSpPr>
        <p:spPr>
          <a:xfrm>
            <a:off x="762000" y="3949521"/>
            <a:ext cx="8229600" cy="457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chemeClr val="bg2">
                    <a:lumMod val="50000"/>
                  </a:schemeClr>
                </a:solidFill>
                <a:effectLst/>
                <a:uLnTx/>
                <a:uFillTx/>
                <a:latin typeface="+mn-lt"/>
                <a:ea typeface="+mn-ea"/>
                <a:cs typeface="+mn-cs"/>
              </a:rPr>
              <a:t>Wear personal protective equipment</a:t>
            </a:r>
            <a:endParaRPr kumimoji="0" lang="en-US" sz="2400" b="1" i="0" u="none" strike="noStrike" kern="1200" cap="none" spc="0" normalizeH="0" baseline="0" noProof="0" dirty="0">
              <a:ln>
                <a:noFill/>
              </a:ln>
              <a:solidFill>
                <a:schemeClr val="bg2">
                  <a:lumMod val="50000"/>
                </a:schemeClr>
              </a:solidFill>
              <a:effectLst/>
              <a:uLnTx/>
              <a:uFillTx/>
              <a:latin typeface="+mn-lt"/>
              <a:ea typeface="+mn-ea"/>
              <a:cs typeface="+mn-cs"/>
            </a:endParaRPr>
          </a:p>
        </p:txBody>
      </p:sp>
      <p:sp>
        <p:nvSpPr>
          <p:cNvPr id="9" name="Content Placeholder 2"/>
          <p:cNvSpPr txBox="1">
            <a:spLocks/>
          </p:cNvSpPr>
          <p:nvPr/>
        </p:nvSpPr>
        <p:spPr>
          <a:xfrm>
            <a:off x="762000" y="4382037"/>
            <a:ext cx="8229600" cy="457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chemeClr val="bg2">
                    <a:lumMod val="50000"/>
                  </a:schemeClr>
                </a:solidFill>
                <a:effectLst/>
                <a:uLnTx/>
                <a:uFillTx/>
                <a:latin typeface="+mn-lt"/>
                <a:ea typeface="+mn-ea"/>
                <a:cs typeface="+mn-cs"/>
              </a:rPr>
              <a:t>Shower or change clothes before you go home</a:t>
            </a:r>
            <a:endParaRPr kumimoji="0" lang="en-US" sz="2400" b="1" i="0" u="none" strike="noStrike" kern="1200" cap="none" spc="0" normalizeH="0" baseline="0" noProof="0" dirty="0">
              <a:ln>
                <a:noFill/>
              </a:ln>
              <a:solidFill>
                <a:schemeClr val="bg2">
                  <a:lumMod val="50000"/>
                </a:schemeClr>
              </a:solidFill>
              <a:effectLst/>
              <a:uLnTx/>
              <a:uFillTx/>
              <a:latin typeface="+mn-lt"/>
              <a:ea typeface="+mn-ea"/>
              <a:cs typeface="+mn-cs"/>
            </a:endParaRPr>
          </a:p>
        </p:txBody>
      </p:sp>
      <p:sp>
        <p:nvSpPr>
          <p:cNvPr id="10" name="Content Placeholder 2"/>
          <p:cNvSpPr txBox="1">
            <a:spLocks/>
          </p:cNvSpPr>
          <p:nvPr/>
        </p:nvSpPr>
        <p:spPr>
          <a:xfrm>
            <a:off x="762000" y="4827432"/>
            <a:ext cx="8229600" cy="457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chemeClr val="bg2">
                    <a:lumMod val="50000"/>
                  </a:schemeClr>
                </a:solidFill>
                <a:effectLst/>
                <a:uLnTx/>
                <a:uFillTx/>
                <a:latin typeface="+mn-lt"/>
                <a:ea typeface="+mn-ea"/>
                <a:cs typeface="+mn-cs"/>
              </a:rPr>
              <a:t>Wash your work clothes separately</a:t>
            </a:r>
          </a:p>
          <a:p>
            <a:pPr marL="342900" marR="0" lvl="0" indent="-342900" algn="l" defTabSz="914400" rtl="0" eaLnBrk="1" fontAlgn="auto" latinLnBrk="0" hangingPunct="1">
              <a:lnSpc>
                <a:spcPct val="100000"/>
              </a:lnSpc>
              <a:spcBef>
                <a:spcPct val="20000"/>
              </a:spcBef>
              <a:spcAft>
                <a:spcPts val="0"/>
              </a:spcAft>
              <a:buClr>
                <a:schemeClr val="tx1"/>
              </a:buClr>
              <a:buSzPct val="70000"/>
              <a:buFont typeface="Wingdings" pitchFamily="2" charset="2"/>
              <a:buChar char="q"/>
              <a:tabLst/>
              <a:defRPr/>
            </a:pPr>
            <a:endParaRPr kumimoji="0" lang="en-US" sz="2400" b="1" i="0" u="none" strike="noStrike" kern="1200" cap="none" spc="0" normalizeH="0" baseline="0" noProof="0" dirty="0">
              <a:ln>
                <a:noFill/>
              </a:ln>
              <a:solidFill>
                <a:schemeClr val="bg2">
                  <a:lumMod val="50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6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animBg="1"/>
      <p:bldP spid="3" grpId="0" build="p"/>
      <p:bldP spid="4" grpId="0"/>
      <p:bldP spid="5" grpId="0"/>
      <p:bldP spid="6" grpId="0"/>
      <p:bldP spid="7"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Hobbies</a:t>
            </a:r>
          </a:p>
        </p:txBody>
      </p:sp>
      <p:sp>
        <p:nvSpPr>
          <p:cNvPr id="73730" name="Content Placeholder 2"/>
          <p:cNvSpPr>
            <a:spLocks noGrp="1"/>
          </p:cNvSpPr>
          <p:nvPr>
            <p:ph idx="1"/>
          </p:nvPr>
        </p:nvSpPr>
        <p:spPr bwMode="auto">
          <a:xfrm>
            <a:off x="457200" y="1600200"/>
            <a:ext cx="8229600"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Be aware of the chemicals you are using</a:t>
            </a:r>
          </a:p>
        </p:txBody>
      </p:sp>
      <p:pic>
        <p:nvPicPr>
          <p:cNvPr id="11266" name="Picture 2" descr="\\cdc\project\NCHM_DCS_GS_Teams\Team2\Projects\Kiernan_Clair\10_219688-A_Bates_ATSDR_ppt\78463252.jpg"/>
          <p:cNvPicPr>
            <a:picLocks noChangeAspect="1" noChangeArrowheads="1"/>
          </p:cNvPicPr>
          <p:nvPr/>
        </p:nvPicPr>
        <p:blipFill>
          <a:blip r:embed="rId3" cstate="print"/>
          <a:srcRect/>
          <a:stretch>
            <a:fillRect/>
          </a:stretch>
        </p:blipFill>
        <p:spPr bwMode="auto">
          <a:xfrm>
            <a:off x="6553200" y="3352800"/>
            <a:ext cx="2070100" cy="3099026"/>
          </a:xfrm>
          <a:prstGeom prst="rect">
            <a:avLst/>
          </a:prstGeom>
          <a:noFill/>
        </p:spPr>
      </p:pic>
      <p:sp>
        <p:nvSpPr>
          <p:cNvPr id="5" name="Content Placeholder 2"/>
          <p:cNvSpPr txBox="1">
            <a:spLocks/>
          </p:cNvSpPr>
          <p:nvPr/>
        </p:nvSpPr>
        <p:spPr bwMode="auto">
          <a:xfrm>
            <a:off x="457200" y="2044521"/>
            <a:ext cx="8229600" cy="47007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chemeClr val="tx1"/>
              </a:buClr>
              <a:buSzPct val="70000"/>
              <a:buFont typeface="Wingdings" pitchFamily="2" charset="2"/>
              <a:buChar char="q"/>
            </a:pPr>
            <a:r>
              <a:rPr lang="en-US" sz="2400" b="1" dirty="0" smtClean="0">
                <a:solidFill>
                  <a:srgbClr val="000000"/>
                </a:solidFill>
                <a:latin typeface="+mn-lt"/>
              </a:rPr>
              <a:t>Read the instructions</a:t>
            </a:r>
          </a:p>
        </p:txBody>
      </p:sp>
      <p:sp>
        <p:nvSpPr>
          <p:cNvPr id="6" name="Content Placeholder 2"/>
          <p:cNvSpPr txBox="1">
            <a:spLocks/>
          </p:cNvSpPr>
          <p:nvPr/>
        </p:nvSpPr>
        <p:spPr bwMode="auto">
          <a:xfrm>
            <a:off x="457200" y="2438400"/>
            <a:ext cx="8229600" cy="47007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Store correctly &amp; away from children</a:t>
            </a:r>
          </a:p>
        </p:txBody>
      </p:sp>
      <p:sp>
        <p:nvSpPr>
          <p:cNvPr id="7" name="Content Placeholder 2"/>
          <p:cNvSpPr txBox="1">
            <a:spLocks/>
          </p:cNvSpPr>
          <p:nvPr/>
        </p:nvSpPr>
        <p:spPr bwMode="auto">
          <a:xfrm>
            <a:off x="457200" y="2893479"/>
            <a:ext cx="8229600" cy="47007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Wear gloves, masks, and other protective clothing</a:t>
            </a:r>
          </a:p>
        </p:txBody>
      </p:sp>
      <p:sp>
        <p:nvSpPr>
          <p:cNvPr id="8" name="Content Placeholder 2"/>
          <p:cNvSpPr txBox="1">
            <a:spLocks/>
          </p:cNvSpPr>
          <p:nvPr/>
        </p:nvSpPr>
        <p:spPr bwMode="auto">
          <a:xfrm>
            <a:off x="457200" y="3317511"/>
            <a:ext cx="8229600" cy="47007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Keep work area ventilated</a:t>
            </a:r>
          </a:p>
        </p:txBody>
      </p:sp>
      <p:sp>
        <p:nvSpPr>
          <p:cNvPr id="9" name="Content Placeholder 2"/>
          <p:cNvSpPr txBox="1">
            <a:spLocks/>
          </p:cNvSpPr>
          <p:nvPr/>
        </p:nvSpPr>
        <p:spPr bwMode="auto">
          <a:xfrm>
            <a:off x="457200" y="3753195"/>
            <a:ext cx="8229600" cy="47007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Wash your hands!</a:t>
            </a:r>
          </a:p>
        </p:txBody>
      </p:sp>
      <p:sp>
        <p:nvSpPr>
          <p:cNvPr id="10" name="Content Placeholder 2"/>
          <p:cNvSpPr txBox="1">
            <a:spLocks/>
          </p:cNvSpPr>
          <p:nvPr/>
        </p:nvSpPr>
        <p:spPr bwMode="auto">
          <a:xfrm>
            <a:off x="457200" y="4191000"/>
            <a:ext cx="8229600" cy="47007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Alternatives:</a:t>
            </a:r>
          </a:p>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Investigate less toxic alternatives for wood </a:t>
            </a:r>
          </a:p>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None/>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	strippers, paints, adhesives, etc.</a:t>
            </a: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72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9" grpId="0" animBg="1"/>
      <p:bldP spid="73730" grpId="0" uiExpand="1" build="p"/>
      <p:bldP spid="5" grpId="0" animBg="1"/>
      <p:bldP spid="6" grpId="0" animBg="1"/>
      <p:bldP spid="7"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Summary</a:t>
            </a:r>
          </a:p>
        </p:txBody>
      </p:sp>
      <p:sp>
        <p:nvSpPr>
          <p:cNvPr id="75778" name="Content Placeholder 2"/>
          <p:cNvSpPr>
            <a:spLocks noGrp="1"/>
          </p:cNvSpPr>
          <p:nvPr>
            <p:ph idx="1"/>
          </p:nvPr>
        </p:nvSpPr>
        <p:spPr bwMode="auto">
          <a:xfrm>
            <a:off x="457200" y="1600200"/>
            <a:ext cx="8229600"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Contaminants can be found in air, water, soil, and food</a:t>
            </a:r>
          </a:p>
        </p:txBody>
      </p:sp>
      <p:sp>
        <p:nvSpPr>
          <p:cNvPr id="4" name="Content Placeholder 2"/>
          <p:cNvSpPr txBox="1">
            <a:spLocks/>
          </p:cNvSpPr>
          <p:nvPr/>
        </p:nvSpPr>
        <p:spPr bwMode="auto">
          <a:xfrm>
            <a:off x="457200" y="2034990"/>
            <a:ext cx="8229600" cy="78441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Contaminants can enter your body by breathing, touching, eating, or drinking them</a:t>
            </a:r>
          </a:p>
        </p:txBody>
      </p:sp>
      <p:sp>
        <p:nvSpPr>
          <p:cNvPr id="5" name="Content Placeholder 2"/>
          <p:cNvSpPr txBox="1">
            <a:spLocks/>
          </p:cNvSpPr>
          <p:nvPr/>
        </p:nvSpPr>
        <p:spPr bwMode="auto">
          <a:xfrm>
            <a:off x="457200" y="2829264"/>
            <a:ext cx="8229600" cy="78441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Contamination must enter your body before it can make you sick</a:t>
            </a:r>
          </a:p>
        </p:txBody>
      </p:sp>
      <p:sp>
        <p:nvSpPr>
          <p:cNvPr id="6" name="Content Placeholder 2"/>
          <p:cNvSpPr txBox="1">
            <a:spLocks/>
          </p:cNvSpPr>
          <p:nvPr/>
        </p:nvSpPr>
        <p:spPr bwMode="auto">
          <a:xfrm>
            <a:off x="457200" y="3635190"/>
            <a:ext cx="8229600" cy="40341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Not all chemical exposures make you sick</a:t>
            </a:r>
          </a:p>
        </p:txBody>
      </p:sp>
      <p:sp>
        <p:nvSpPr>
          <p:cNvPr id="7" name="Content Placeholder 2"/>
          <p:cNvSpPr txBox="1">
            <a:spLocks/>
          </p:cNvSpPr>
          <p:nvPr/>
        </p:nvSpPr>
        <p:spPr bwMode="auto">
          <a:xfrm>
            <a:off x="457200" y="4050252"/>
            <a:ext cx="8229600" cy="120754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Some populations are more sensitive than others (pregnant and nursing women, children, and older adults)</a:t>
            </a:r>
          </a:p>
        </p:txBody>
      </p:sp>
      <p:sp>
        <p:nvSpPr>
          <p:cNvPr id="8" name="Content Placeholder 2"/>
          <p:cNvSpPr txBox="1">
            <a:spLocks/>
          </p:cNvSpPr>
          <p:nvPr/>
        </p:nvSpPr>
        <p:spPr bwMode="auto">
          <a:xfrm>
            <a:off x="457200" y="5214768"/>
            <a:ext cx="8229600" cy="50023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You can reduce your exposure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7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7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animBg="1"/>
      <p:bldP spid="75778" grpId="0" build="p" animBg="1"/>
      <p:bldP spid="4" grpId="0" animBg="1"/>
      <p:bldP spid="5"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Reduce Your Exposure</a:t>
            </a:r>
          </a:p>
        </p:txBody>
      </p:sp>
      <p:sp>
        <p:nvSpPr>
          <p:cNvPr id="76802" name="Content Placeholder 2"/>
          <p:cNvSpPr>
            <a:spLocks noGrp="1"/>
          </p:cNvSpPr>
          <p:nvPr>
            <p:ph idx="1"/>
          </p:nvPr>
        </p:nvSpPr>
        <p:spPr bwMode="auto">
          <a:xfrm>
            <a:off x="457200" y="1600200"/>
            <a:ext cx="8229600" cy="45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Be aware of chemicals in everyday products</a:t>
            </a:r>
          </a:p>
        </p:txBody>
      </p:sp>
      <p:sp>
        <p:nvSpPr>
          <p:cNvPr id="4" name="Content Placeholder 2"/>
          <p:cNvSpPr txBox="1">
            <a:spLocks/>
          </p:cNvSpPr>
          <p:nvPr/>
        </p:nvSpPr>
        <p:spPr bwMode="auto">
          <a:xfrm>
            <a:off x="457200" y="2034990"/>
            <a:ext cx="8229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Be aware of any contamination or pollution around your home or work</a:t>
            </a:r>
          </a:p>
        </p:txBody>
      </p:sp>
      <p:sp>
        <p:nvSpPr>
          <p:cNvPr id="5" name="Content Placeholder 2"/>
          <p:cNvSpPr txBox="1">
            <a:spLocks/>
          </p:cNvSpPr>
          <p:nvPr/>
        </p:nvSpPr>
        <p:spPr bwMode="auto">
          <a:xfrm>
            <a:off x="457200" y="2819400"/>
            <a:ext cx="8229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Wash your hands</a:t>
            </a:r>
          </a:p>
        </p:txBody>
      </p:sp>
      <p:sp>
        <p:nvSpPr>
          <p:cNvPr id="6" name="Content Placeholder 2"/>
          <p:cNvSpPr txBox="1">
            <a:spLocks/>
          </p:cNvSpPr>
          <p:nvPr/>
        </p:nvSpPr>
        <p:spPr bwMode="auto">
          <a:xfrm>
            <a:off x="457200" y="3232674"/>
            <a:ext cx="8229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Wash fruits and vegetables before eating them</a:t>
            </a:r>
            <a:endParaRPr kumimoji="0" lang="en-US" sz="1200" b="0"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7" name="Content Placeholder 2"/>
          <p:cNvSpPr txBox="1">
            <a:spLocks/>
          </p:cNvSpPr>
          <p:nvPr/>
        </p:nvSpPr>
        <p:spPr bwMode="auto">
          <a:xfrm>
            <a:off x="457200" y="3657600"/>
            <a:ext cx="8229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Read labels that warn you about chemical exposure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8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1" grpId="0" animBg="1"/>
      <p:bldP spid="76802" grpId="0" uiExpand="1" build="p"/>
      <p:bldP spid="4" grpId="0" animBg="1"/>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Reduce Your Exposure</a:t>
            </a:r>
          </a:p>
        </p:txBody>
      </p:sp>
      <p:sp>
        <p:nvSpPr>
          <p:cNvPr id="77826" name="Content Placeholder 2"/>
          <p:cNvSpPr>
            <a:spLocks noGrp="1"/>
          </p:cNvSpPr>
          <p:nvPr>
            <p:ph idx="1"/>
          </p:nvPr>
        </p:nvSpPr>
        <p:spPr bwMode="auto">
          <a:xfrm>
            <a:off x="457200" y="1600200"/>
            <a:ext cx="8229600" cy="38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Don’t burn treated wood</a:t>
            </a:r>
          </a:p>
        </p:txBody>
      </p:sp>
      <p:sp>
        <p:nvSpPr>
          <p:cNvPr id="4" name="Content Placeholder 2"/>
          <p:cNvSpPr txBox="1">
            <a:spLocks/>
          </p:cNvSpPr>
          <p:nvPr/>
        </p:nvSpPr>
        <p:spPr bwMode="auto">
          <a:xfrm>
            <a:off x="457200" y="2024232"/>
            <a:ext cx="82296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Follow proper disposal guidelines for electronics, batteries, paint, and other chemical-containing products</a:t>
            </a:r>
          </a:p>
        </p:txBody>
      </p:sp>
      <p:sp>
        <p:nvSpPr>
          <p:cNvPr id="5" name="Content Placeholder 2"/>
          <p:cNvSpPr txBox="1">
            <a:spLocks/>
          </p:cNvSpPr>
          <p:nvPr/>
        </p:nvSpPr>
        <p:spPr bwMode="auto">
          <a:xfrm>
            <a:off x="457200" y="3178884"/>
            <a:ext cx="82296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Avoid cigarette smoke</a:t>
            </a:r>
          </a:p>
        </p:txBody>
      </p:sp>
      <p:sp>
        <p:nvSpPr>
          <p:cNvPr id="6" name="Content Placeholder 2"/>
          <p:cNvSpPr txBox="1">
            <a:spLocks/>
          </p:cNvSpPr>
          <p:nvPr/>
        </p:nvSpPr>
        <p:spPr bwMode="auto">
          <a:xfrm>
            <a:off x="457200" y="3613674"/>
            <a:ext cx="82296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Eat fish low in mercury</a:t>
            </a:r>
          </a:p>
        </p:txBody>
      </p:sp>
      <p:sp>
        <p:nvSpPr>
          <p:cNvPr id="7" name="Content Placeholder 2"/>
          <p:cNvSpPr txBox="1">
            <a:spLocks/>
          </p:cNvSpPr>
          <p:nvPr/>
        </p:nvSpPr>
        <p:spPr bwMode="auto">
          <a:xfrm>
            <a:off x="457200" y="4038600"/>
            <a:ext cx="82296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Follow local fish advisories</a:t>
            </a: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endParaRPr kumimoji="0" lang="en-US" sz="1200" b="0"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8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5" grpId="0" animBg="1"/>
      <p:bldP spid="77826" grpId="0" build="p" animBg="1"/>
      <p:bldP spid="4" grpId="0" animBg="1"/>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Placeholder 7"/>
          <p:cNvSpPr>
            <a:spLocks noGrp="1"/>
          </p:cNvSpPr>
          <p:nvPr>
            <p:ph type="body" sz="quarter" idx="11"/>
          </p:nvPr>
        </p:nvSpPr>
        <p:spPr bwMode="auto">
          <a:xfrm>
            <a:off x="2286000" y="6281738"/>
            <a:ext cx="5105400" cy="182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Agency for Toxic Substances and Disease Registry</a:t>
            </a:r>
          </a:p>
        </p:txBody>
      </p:sp>
      <p:sp>
        <p:nvSpPr>
          <p:cNvPr id="78850" name="Text Placeholder 8"/>
          <p:cNvSpPr>
            <a:spLocks noGrp="1"/>
          </p:cNvSpPr>
          <p:nvPr>
            <p:ph type="body" sz="quarter" idx="12"/>
          </p:nvPr>
        </p:nvSpPr>
        <p:spPr bwMode="auto">
          <a:xfrm>
            <a:off x="2286000" y="6473825"/>
            <a:ext cx="5105400" cy="22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Division of Health Assessment and Consultation</a:t>
            </a:r>
          </a:p>
        </p:txBody>
      </p:sp>
      <p:sp>
        <p:nvSpPr>
          <p:cNvPr id="78851" name="Rectangle 5"/>
          <p:cNvSpPr>
            <a:spLocks noChangeArrowheads="1"/>
          </p:cNvSpPr>
          <p:nvPr/>
        </p:nvSpPr>
        <p:spPr bwMode="auto">
          <a:xfrm>
            <a:off x="1371600" y="5421313"/>
            <a:ext cx="5943600" cy="369887"/>
          </a:xfrm>
          <a:prstGeom prst="rect">
            <a:avLst/>
          </a:prstGeom>
          <a:noFill/>
          <a:ln w="9525">
            <a:noFill/>
            <a:miter lim="800000"/>
            <a:headEnd/>
            <a:tailEnd/>
          </a:ln>
        </p:spPr>
        <p:txBody>
          <a:bodyPr>
            <a:spAutoFit/>
          </a:bodyPr>
          <a:lstStyle/>
          <a:p>
            <a:r>
              <a:rPr lang="en-US" sz="900" dirty="0">
                <a:solidFill>
                  <a:schemeClr val="tx2"/>
                </a:solidFill>
                <a:latin typeface="Myriad Web Pro"/>
              </a:rPr>
              <a:t>The findings and conclusions in this report are those of the authors and do not necessarily represent the official position of the Centers for Disease Control and Prevention.</a:t>
            </a:r>
          </a:p>
        </p:txBody>
      </p:sp>
      <p:sp>
        <p:nvSpPr>
          <p:cNvPr id="78852" name="Subtitle 4"/>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Questions?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85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8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bwMode="auto">
          <a:xfrm>
            <a:off x="457200" y="152400"/>
            <a:ext cx="8229600" cy="639762"/>
          </a:xfrm>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Why is this important to you? </a:t>
            </a:r>
          </a:p>
        </p:txBody>
      </p:sp>
      <p:pic>
        <p:nvPicPr>
          <p:cNvPr id="7" name="Picture 2" descr="\\cdc\project\NCHM_DCS_GS_Teams\Team2\Projects\Kiernan_Clair\10_219688-A_Bates_ATSDR_ppt\skd279770sdc.jpg"/>
          <p:cNvPicPr>
            <a:picLocks noChangeAspect="1" noChangeArrowheads="1"/>
          </p:cNvPicPr>
          <p:nvPr/>
        </p:nvPicPr>
        <p:blipFill>
          <a:blip r:embed="rId2" cstate="print"/>
          <a:srcRect/>
          <a:stretch>
            <a:fillRect/>
          </a:stretch>
        </p:blipFill>
        <p:spPr bwMode="auto">
          <a:xfrm>
            <a:off x="3124200" y="1219200"/>
            <a:ext cx="2747746" cy="4133850"/>
          </a:xfrm>
          <a:prstGeom prst="rect">
            <a:avLst/>
          </a:prstGeom>
          <a:noFill/>
        </p:spPr>
      </p:pic>
      <p:sp>
        <p:nvSpPr>
          <p:cNvPr id="8" name="Rectangle 3"/>
          <p:cNvSpPr>
            <a:spLocks noGrp="1" noChangeArrowheads="1"/>
          </p:cNvSpPr>
          <p:nvPr>
            <p:ph type="body" idx="1"/>
          </p:nvPr>
        </p:nvSpPr>
        <p:spPr bwMode="auto">
          <a:xfrm>
            <a:off x="4038600" y="1600201"/>
            <a:ext cx="4648200" cy="129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Having knowledge about environmental health will allow you to</a:t>
            </a:r>
          </a:p>
        </p:txBody>
      </p:sp>
      <p:sp>
        <p:nvSpPr>
          <p:cNvPr id="9" name="Rectangle 3"/>
          <p:cNvSpPr>
            <a:spLocks noGrp="1" noChangeArrowheads="1"/>
          </p:cNvSpPr>
          <p:nvPr>
            <p:ph type="body" idx="1"/>
          </p:nvPr>
        </p:nvSpPr>
        <p:spPr bwMode="auto">
          <a:xfrm>
            <a:off x="3581400" y="4876800"/>
            <a:ext cx="5105400" cy="1554163"/>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buSzTx/>
            </a:pPr>
            <a:r>
              <a:rPr lang="en-US" dirty="0" smtClean="0">
                <a:solidFill>
                  <a:srgbClr val="000000"/>
                </a:solidFill>
              </a:rPr>
              <a:t>Know what questions to ask the U.S. EPA, ATSDR, and other public health officials</a:t>
            </a:r>
          </a:p>
        </p:txBody>
      </p:sp>
      <p:sp>
        <p:nvSpPr>
          <p:cNvPr id="10" name="Rectangle 3"/>
          <p:cNvSpPr>
            <a:spLocks noGrp="1" noChangeArrowheads="1"/>
          </p:cNvSpPr>
          <p:nvPr>
            <p:ph type="body" idx="1"/>
          </p:nvPr>
        </p:nvSpPr>
        <p:spPr bwMode="auto">
          <a:xfrm>
            <a:off x="3581400" y="3200400"/>
            <a:ext cx="5257800" cy="762000"/>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buSzTx/>
            </a:pPr>
            <a:r>
              <a:rPr lang="en-US" dirty="0" smtClean="0">
                <a:solidFill>
                  <a:srgbClr val="000000"/>
                </a:solidFill>
              </a:rPr>
              <a:t>Protect you and your family from hazards in your environment  </a:t>
            </a:r>
          </a:p>
        </p:txBody>
      </p:sp>
      <p:sp>
        <p:nvSpPr>
          <p:cNvPr id="13" name="Rectangle 3"/>
          <p:cNvSpPr>
            <a:spLocks noGrp="1" noChangeArrowheads="1"/>
          </p:cNvSpPr>
          <p:nvPr>
            <p:ph type="body" idx="1"/>
          </p:nvPr>
        </p:nvSpPr>
        <p:spPr bwMode="auto">
          <a:xfrm>
            <a:off x="3581400" y="4038601"/>
            <a:ext cx="5181600" cy="914400"/>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buSzTx/>
            </a:pPr>
            <a:r>
              <a:rPr lang="en-US" dirty="0" smtClean="0">
                <a:solidFill>
                  <a:srgbClr val="000000"/>
                </a:solidFill>
              </a:rPr>
              <a:t>Better understand the results of ATSDR’s investigations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35" presetClass="path" presetSubtype="0" accel="50000" decel="50000" fill="hold" nodeType="afterEffect">
                                  <p:stCondLst>
                                    <p:cond delay="0"/>
                                  </p:stCondLst>
                                  <p:childTnLst>
                                    <p:animMotion origin="layout" path="M -2.77778E-7 -3.40426E-6 L -0.26684 -3.40426E-6 " pathEditMode="relative" rAng="0" ptsTypes="AA">
                                      <p:cBhvr>
                                        <p:cTn id="11" dur="500" fill="hold"/>
                                        <p:tgtEl>
                                          <p:spTgt spid="7"/>
                                        </p:tgtEl>
                                        <p:attrNameLst>
                                          <p:attrName>ppt_x</p:attrName>
                                          <p:attrName>ppt_y</p:attrName>
                                        </p:attrNameLst>
                                      </p:cBhvr>
                                      <p:rCtr x="-134" y="0"/>
                                    </p:animMotion>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nimBg="1"/>
      <p:bldP spid="8" grpId="0" uiExpand="1" build="p"/>
      <p:bldP spid="9" grpId="0" uiExpand="1" build="p"/>
      <p:bldP spid="10" grpId="0" uiExpand="1" build="p"/>
      <p:bldP spid="1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What is a contaminant</a:t>
            </a:r>
          </a:p>
        </p:txBody>
      </p:sp>
      <p:sp>
        <p:nvSpPr>
          <p:cNvPr id="16386" name="Content Placeholder 2"/>
          <p:cNvSpPr>
            <a:spLocks noGrp="1"/>
          </p:cNvSpPr>
          <p:nvPr>
            <p:ph idx="1"/>
          </p:nvPr>
        </p:nvSpPr>
        <p:spPr bwMode="auto">
          <a:xfrm>
            <a:off x="457200" y="16002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A substance that may be harmful to human health or the environment</a:t>
            </a:r>
          </a:p>
        </p:txBody>
      </p:sp>
      <p:sp>
        <p:nvSpPr>
          <p:cNvPr id="4" name="Content Placeholder 2"/>
          <p:cNvSpPr txBox="1">
            <a:spLocks/>
          </p:cNvSpPr>
          <p:nvPr/>
        </p:nvSpPr>
        <p:spPr bwMode="auto">
          <a:xfrm>
            <a:off x="457200" y="2362200"/>
            <a:ext cx="8229600" cy="914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Other terms:</a:t>
            </a:r>
          </a:p>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Hazardous substances</a:t>
            </a:r>
          </a:p>
        </p:txBody>
      </p:sp>
      <p:sp>
        <p:nvSpPr>
          <p:cNvPr id="5" name="Content Placeholder 2"/>
          <p:cNvSpPr txBox="1">
            <a:spLocks/>
          </p:cNvSpPr>
          <p:nvPr/>
        </p:nvSpPr>
        <p:spPr bwMode="auto">
          <a:xfrm>
            <a:off x="457200" y="3124200"/>
            <a:ext cx="82296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Pollution</a:t>
            </a:r>
          </a:p>
        </p:txBody>
      </p:sp>
      <p:sp>
        <p:nvSpPr>
          <p:cNvPr id="6" name="Content Placeholder 2"/>
          <p:cNvSpPr txBox="1">
            <a:spLocks/>
          </p:cNvSpPr>
          <p:nvPr/>
        </p:nvSpPr>
        <p:spPr bwMode="auto">
          <a:xfrm>
            <a:off x="457200" y="3479442"/>
            <a:ext cx="8229600" cy="48295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Toxic substances</a:t>
            </a:r>
          </a:p>
        </p:txBody>
      </p:sp>
      <p:sp>
        <p:nvSpPr>
          <p:cNvPr id="7" name="Content Placeholder 2"/>
          <p:cNvSpPr txBox="1">
            <a:spLocks/>
          </p:cNvSpPr>
          <p:nvPr/>
        </p:nvSpPr>
        <p:spPr bwMode="auto">
          <a:xfrm>
            <a:off x="457200" y="3886200"/>
            <a:ext cx="8229600" cy="838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We will also be discussing exposure to chemicals.  Many chemicals can be hazardous substances.</a:t>
            </a: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P spid="16386" grpId="0" uiExpand="1" build="p"/>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What is exposure?</a:t>
            </a:r>
          </a:p>
        </p:txBody>
      </p:sp>
      <p:sp>
        <p:nvSpPr>
          <p:cNvPr id="18434" name="Rectangle 3"/>
          <p:cNvSpPr>
            <a:spLocks noGrp="1" noChangeArrowheads="1"/>
          </p:cNvSpPr>
          <p:nvPr>
            <p:ph type="body" idx="1"/>
          </p:nvPr>
        </p:nvSpPr>
        <p:spPr bwMode="auto">
          <a:xfrm>
            <a:off x="533400" y="1600201"/>
            <a:ext cx="81534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An exposure occurs when a contaminant enters your body through</a:t>
            </a:r>
          </a:p>
        </p:txBody>
      </p:sp>
      <p:sp>
        <p:nvSpPr>
          <p:cNvPr id="4" name="Rectangle 3"/>
          <p:cNvSpPr>
            <a:spLocks noGrp="1" noChangeArrowheads="1"/>
          </p:cNvSpPr>
          <p:nvPr>
            <p:ph type="body" idx="1"/>
          </p:nvPr>
        </p:nvSpPr>
        <p:spPr bwMode="auto">
          <a:xfrm>
            <a:off x="533400" y="3581401"/>
            <a:ext cx="8153400" cy="99059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Remember, before a contaminant can harm you, it has to enter your body. </a:t>
            </a:r>
          </a:p>
          <a:p>
            <a:pPr eaLnBrk="1" hangingPunct="1"/>
            <a:endParaRPr lang="en-US" dirty="0" smtClean="0">
              <a:solidFill>
                <a:srgbClr val="000000"/>
              </a:solidFill>
            </a:endParaRPr>
          </a:p>
        </p:txBody>
      </p:sp>
      <p:sp>
        <p:nvSpPr>
          <p:cNvPr id="5" name="Rectangle 3"/>
          <p:cNvSpPr>
            <a:spLocks noGrp="1" noChangeArrowheads="1"/>
          </p:cNvSpPr>
          <p:nvPr>
            <p:ph type="body" idx="1"/>
          </p:nvPr>
        </p:nvSpPr>
        <p:spPr bwMode="auto">
          <a:xfrm>
            <a:off x="533400" y="2408237"/>
            <a:ext cx="8153400" cy="487363"/>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buSzTx/>
            </a:pPr>
            <a:r>
              <a:rPr lang="en-US" dirty="0" smtClean="0">
                <a:solidFill>
                  <a:srgbClr val="000000"/>
                </a:solidFill>
              </a:rPr>
              <a:t>Breathing</a:t>
            </a:r>
          </a:p>
        </p:txBody>
      </p:sp>
      <p:sp>
        <p:nvSpPr>
          <p:cNvPr id="6" name="Rectangle 3"/>
          <p:cNvSpPr>
            <a:spLocks noGrp="1" noChangeArrowheads="1"/>
          </p:cNvSpPr>
          <p:nvPr>
            <p:ph type="body" idx="1"/>
          </p:nvPr>
        </p:nvSpPr>
        <p:spPr bwMode="auto">
          <a:xfrm>
            <a:off x="533400" y="2781300"/>
            <a:ext cx="8153400" cy="457200"/>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buSzTx/>
            </a:pPr>
            <a:r>
              <a:rPr lang="en-US" dirty="0" smtClean="0">
                <a:solidFill>
                  <a:srgbClr val="000000"/>
                </a:solidFill>
              </a:rPr>
              <a:t>Touching</a:t>
            </a:r>
          </a:p>
        </p:txBody>
      </p:sp>
      <p:sp>
        <p:nvSpPr>
          <p:cNvPr id="7" name="Rectangle 3"/>
          <p:cNvSpPr>
            <a:spLocks noGrp="1" noChangeArrowheads="1"/>
          </p:cNvSpPr>
          <p:nvPr>
            <p:ph type="body" idx="1"/>
          </p:nvPr>
        </p:nvSpPr>
        <p:spPr bwMode="auto">
          <a:xfrm>
            <a:off x="533400" y="3124200"/>
            <a:ext cx="8153400" cy="457200"/>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buSzTx/>
            </a:pPr>
            <a:r>
              <a:rPr lang="en-US" dirty="0" smtClean="0">
                <a:solidFill>
                  <a:srgbClr val="000000"/>
                </a:solidFill>
              </a:rPr>
              <a:t>Eating or drinking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animBg="1"/>
      <p:bldP spid="18434" grpId="0" uiExpand="1" build="p"/>
      <p:bldP spid="4" grpId="0" uiExpand="1" build="p"/>
      <p:bldP spid="5" grpId="0" uiExpand="1" build="p"/>
      <p:bldP spid="6" grpId="0" uiExpand="1" build="p"/>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lnSpc>
                <a:spcPts val="4700"/>
              </a:lnSpc>
            </a:pPr>
            <a:r>
              <a:rPr lang="en-US" dirty="0" smtClean="0"/>
              <a:t>Not all exposures cause harmful effects</a:t>
            </a:r>
          </a:p>
        </p:txBody>
      </p:sp>
      <p:sp>
        <p:nvSpPr>
          <p:cNvPr id="19458" name="Content Placeholder 2"/>
          <p:cNvSpPr>
            <a:spLocks noGrp="1"/>
          </p:cNvSpPr>
          <p:nvPr>
            <p:ph idx="1"/>
          </p:nvPr>
        </p:nvSpPr>
        <p:spPr bwMode="auto">
          <a:xfrm>
            <a:off x="457200" y="1752601"/>
            <a:ext cx="82296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00"/>
                </a:solidFill>
              </a:rPr>
              <a:t>Your general health plays a big role in how much you can be affected by being exposed to a contaminant</a:t>
            </a:r>
          </a:p>
          <a:p>
            <a:pPr eaLnBrk="1" hangingPunct="1">
              <a:buFont typeface="Wingdings" pitchFamily="2" charset="2"/>
              <a:buNone/>
            </a:pPr>
            <a:endParaRPr lang="en-US" dirty="0" smtClean="0">
              <a:solidFill>
                <a:srgbClr val="000000"/>
              </a:solidFill>
            </a:endParaRPr>
          </a:p>
          <a:p>
            <a:pPr eaLnBrk="1" hangingPunct="1">
              <a:buFont typeface="Wingdings" pitchFamily="2" charset="2"/>
              <a:buNone/>
            </a:pPr>
            <a:endParaRPr lang="en-US" dirty="0" smtClean="0">
              <a:solidFill>
                <a:srgbClr val="000000"/>
              </a:solidFill>
            </a:endParaRPr>
          </a:p>
        </p:txBody>
      </p:sp>
      <p:sp>
        <p:nvSpPr>
          <p:cNvPr id="4" name="Content Placeholder 2"/>
          <p:cNvSpPr txBox="1">
            <a:spLocks/>
          </p:cNvSpPr>
          <p:nvPr/>
        </p:nvSpPr>
        <p:spPr bwMode="auto">
          <a:xfrm>
            <a:off x="457200" y="2636837"/>
            <a:ext cx="8229600" cy="411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Other factors include</a:t>
            </a:r>
          </a:p>
        </p:txBody>
      </p:sp>
      <p:sp>
        <p:nvSpPr>
          <p:cNvPr id="5" name="Content Placeholder 2"/>
          <p:cNvSpPr txBox="1">
            <a:spLocks/>
          </p:cNvSpPr>
          <p:nvPr/>
        </p:nvSpPr>
        <p:spPr bwMode="auto">
          <a:xfrm>
            <a:off x="457200" y="3932237"/>
            <a:ext cx="8229600" cy="411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how long the contact lasted,</a:t>
            </a: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6" name="Content Placeholder 2"/>
          <p:cNvSpPr txBox="1">
            <a:spLocks/>
          </p:cNvSpPr>
          <p:nvPr/>
        </p:nvSpPr>
        <p:spPr bwMode="auto">
          <a:xfrm>
            <a:off x="457200" y="3200401"/>
            <a:ext cx="822960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the type of chemical you were exposed to,</a:t>
            </a:r>
          </a:p>
        </p:txBody>
      </p:sp>
      <p:sp>
        <p:nvSpPr>
          <p:cNvPr id="7" name="Content Placeholder 2"/>
          <p:cNvSpPr txBox="1">
            <a:spLocks/>
          </p:cNvSpPr>
          <p:nvPr/>
        </p:nvSpPr>
        <p:spPr bwMode="auto">
          <a:xfrm>
            <a:off x="457200" y="3551237"/>
            <a:ext cx="8229600" cy="411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the amount of a chemical you were exposed to,</a:t>
            </a: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8" name="Content Placeholder 2"/>
          <p:cNvSpPr txBox="1">
            <a:spLocks/>
          </p:cNvSpPr>
          <p:nvPr/>
        </p:nvSpPr>
        <p:spPr bwMode="auto">
          <a:xfrm>
            <a:off x="457200" y="4313237"/>
            <a:ext cx="8229600" cy="334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how often you came into contact with a chemical, and</a:t>
            </a: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9" name="Content Placeholder 2"/>
          <p:cNvSpPr txBox="1">
            <a:spLocks/>
          </p:cNvSpPr>
          <p:nvPr/>
        </p:nvSpPr>
        <p:spPr bwMode="auto">
          <a:xfrm>
            <a:off x="457200" y="4648201"/>
            <a:ext cx="82296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how the chemical entered your body.</a:t>
            </a:r>
          </a:p>
          <a:p>
            <a:pPr marL="742950" marR="0" lvl="1" indent="-285750" algn="l" defTabSz="914400" rtl="0" eaLnBrk="1" fontAlgn="base" latinLnBrk="0" hangingPunct="1">
              <a:lnSpc>
                <a:spcPct val="100000"/>
              </a:lnSpc>
              <a:spcBef>
                <a:spcPct val="20000"/>
              </a:spcBef>
              <a:spcAft>
                <a:spcPct val="0"/>
              </a:spcAft>
              <a:buClr>
                <a:schemeClr val="tx1"/>
              </a:buClr>
              <a:buSzTx/>
              <a:buFont typeface="Wingdings" pitchFamily="2" charset="2"/>
              <a:buNone/>
              <a:tabLst/>
              <a:defRPr/>
            </a:pP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19458" grpId="0" uiExpand="1" build="p"/>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cstate="print"/>
          <a:srcRect/>
          <a:stretch>
            <a:fillRect/>
          </a:stretch>
        </p:blipFill>
        <p:spPr bwMode="auto">
          <a:xfrm>
            <a:off x="-46038" y="42863"/>
            <a:ext cx="9190038" cy="6815137"/>
          </a:xfrm>
          <a:prstGeom prst="rect">
            <a:avLst/>
          </a:prstGeom>
          <a:noFill/>
          <a:ln w="9525">
            <a:noFill/>
            <a:miter lim="800000"/>
            <a:headEnd/>
            <a:tailEnd/>
          </a:ln>
        </p:spPr>
      </p:pic>
      <p:sp>
        <p:nvSpPr>
          <p:cNvPr id="19458" name="Rectangle 3"/>
          <p:cNvSpPr>
            <a:spLocks noGrp="1" noChangeArrowheads="1"/>
          </p:cNvSpPr>
          <p:nvPr>
            <p:ph type="body" idx="1"/>
          </p:nvPr>
        </p:nvSpPr>
        <p:spPr bwMode="auto">
          <a:xfrm>
            <a:off x="-76200" y="1143001"/>
            <a:ext cx="8839200" cy="685800"/>
          </a:xfrm>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lnSpc>
                <a:spcPct val="150000"/>
              </a:lnSpc>
              <a:defRPr/>
            </a:pPr>
            <a:r>
              <a:rPr lang="en-US" dirty="0" smtClean="0">
                <a:solidFill>
                  <a:schemeClr val="bg2">
                    <a:lumMod val="50000"/>
                  </a:schemeClr>
                </a:solidFill>
                <a:effectLst>
                  <a:outerShdw blurRad="38100" dist="38100" dir="2700000" algn="tl">
                    <a:srgbClr val="000000">
                      <a:alpha val="43137"/>
                    </a:srgbClr>
                  </a:outerShdw>
                </a:effectLst>
              </a:rPr>
              <a:t>Source of contamination</a:t>
            </a:r>
          </a:p>
        </p:txBody>
      </p:sp>
      <p:sp>
        <p:nvSpPr>
          <p:cNvPr id="4" name="Rectangle 3"/>
          <p:cNvSpPr>
            <a:spLocks noGrp="1" noChangeArrowheads="1"/>
          </p:cNvSpPr>
          <p:nvPr>
            <p:ph type="body" idx="1"/>
          </p:nvPr>
        </p:nvSpPr>
        <p:spPr bwMode="auto">
          <a:xfrm>
            <a:off x="-76200" y="1981200"/>
            <a:ext cx="8839200" cy="685800"/>
          </a:xfrm>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lnSpc>
                <a:spcPct val="150000"/>
              </a:lnSpc>
              <a:defRPr/>
            </a:pPr>
            <a:r>
              <a:rPr lang="en-US" dirty="0" smtClean="0">
                <a:solidFill>
                  <a:schemeClr val="bg2">
                    <a:lumMod val="50000"/>
                  </a:schemeClr>
                </a:solidFill>
                <a:effectLst>
                  <a:outerShdw blurRad="38100" dist="38100" dir="2700000" algn="tl">
                    <a:srgbClr val="000000">
                      <a:alpha val="43137"/>
                    </a:srgbClr>
                  </a:outerShdw>
                </a:effectLst>
              </a:rPr>
              <a:t>Contamination travels via air, food, water,  or soil  </a:t>
            </a:r>
          </a:p>
          <a:p>
            <a:pPr marL="457200" indent="-457200" eaLnBrk="1" hangingPunct="1">
              <a:lnSpc>
                <a:spcPct val="150000"/>
              </a:lnSpc>
              <a:defRPr/>
            </a:pPr>
            <a:endParaRPr lang="en-US" dirty="0" smtClean="0"/>
          </a:p>
          <a:p>
            <a:pPr marL="457200" indent="-457200" eaLnBrk="1" hangingPunct="1">
              <a:lnSpc>
                <a:spcPct val="150000"/>
              </a:lnSpc>
              <a:defRPr/>
            </a:pPr>
            <a:endParaRPr lang="en-US" dirty="0" smtClean="0"/>
          </a:p>
          <a:p>
            <a:pPr marL="457200" indent="-457200" eaLnBrk="1" hangingPunct="1">
              <a:lnSpc>
                <a:spcPct val="150000"/>
              </a:lnSpc>
              <a:defRPr/>
            </a:pPr>
            <a:endParaRPr lang="en-US" dirty="0" smtClean="0"/>
          </a:p>
          <a:p>
            <a:pPr marL="457200" indent="-457200" eaLnBrk="1" hangingPunct="1">
              <a:lnSpc>
                <a:spcPct val="150000"/>
              </a:lnSpc>
              <a:defRPr/>
            </a:pPr>
            <a:endParaRPr lang="en-US" dirty="0" smtClean="0"/>
          </a:p>
          <a:p>
            <a:pPr marL="457200" indent="-457200" eaLnBrk="1" hangingPunct="1">
              <a:lnSpc>
                <a:spcPct val="150000"/>
              </a:lnSpc>
              <a:defRPr/>
            </a:pPr>
            <a:r>
              <a:rPr lang="en-US" dirty="0" smtClean="0">
                <a:solidFill>
                  <a:schemeClr val="bg2">
                    <a:lumMod val="50000"/>
                  </a:schemeClr>
                </a:solidFill>
                <a:effectLst>
                  <a:outerShdw blurRad="38100" dist="38100" dir="2700000" algn="tl">
                    <a:srgbClr val="000000">
                      <a:alpha val="43137"/>
                    </a:srgbClr>
                  </a:outerShdw>
                </a:effectLst>
              </a:rPr>
              <a:t>Contamination enters the body by touching, eating,  drinking, or breathing it in</a:t>
            </a:r>
          </a:p>
        </p:txBody>
      </p:sp>
      <p:sp>
        <p:nvSpPr>
          <p:cNvPr id="8" name="Rectangle 3"/>
          <p:cNvSpPr>
            <a:spLocks noGrp="1" noChangeArrowheads="1"/>
          </p:cNvSpPr>
          <p:nvPr>
            <p:ph type="body" idx="1"/>
          </p:nvPr>
        </p:nvSpPr>
        <p:spPr bwMode="auto">
          <a:xfrm>
            <a:off x="-76200" y="3962400"/>
            <a:ext cx="8839200" cy="685800"/>
          </a:xfrm>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lnSpc>
                <a:spcPct val="150000"/>
              </a:lnSpc>
              <a:defRPr/>
            </a:pPr>
            <a:endParaRPr lang="en-US" dirty="0" smtClean="0"/>
          </a:p>
          <a:p>
            <a:pPr marL="457200" indent="-457200" eaLnBrk="1" hangingPunct="1">
              <a:lnSpc>
                <a:spcPct val="150000"/>
              </a:lnSpc>
              <a:defRPr/>
            </a:pPr>
            <a:r>
              <a:rPr lang="en-US" dirty="0" smtClean="0">
                <a:solidFill>
                  <a:schemeClr val="bg2">
                    <a:lumMod val="50000"/>
                  </a:schemeClr>
                </a:solidFill>
                <a:effectLst>
                  <a:outerShdw blurRad="38100" dist="38100" dir="2700000" algn="tl">
                    <a:srgbClr val="000000">
                      <a:alpha val="43137"/>
                    </a:srgbClr>
                  </a:outerShdw>
                </a:effectLst>
              </a:rPr>
              <a:t>Person comes into contact with contamination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uiExpand="1" build="p"/>
      <p:bldP spid="4" grpId="0" uiExpand="1" build="p"/>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t>Where is contamination in the Environment?</a:t>
            </a:r>
            <a:endParaRPr lang="en-US" dirty="0"/>
          </a:p>
        </p:txBody>
      </p:sp>
      <p:sp>
        <p:nvSpPr>
          <p:cNvPr id="22530" name="Text Placeholder 5"/>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solidFill>
                  <a:srgbClr val="000000"/>
                </a:solidFill>
              </a:rPr>
              <a:t>Air, Water, Soil, and Food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530" grpId="0" uiExpand="1" build="p"/>
    </p:bldLst>
  </p:timing>
</p:sld>
</file>

<file path=ppt/theme/theme1.xml><?xml version="1.0" encoding="utf-8"?>
<a:theme xmlns:a="http://schemas.openxmlformats.org/drawingml/2006/main" name="ATSDR_Divisions_PPT_light[1]">
  <a:themeElements>
    <a:clrScheme name="ATSDR Light PPT Colors">
      <a:dk1>
        <a:srgbClr val="0039A6"/>
      </a:dk1>
      <a:lt1>
        <a:srgbClr val="FFFFFF"/>
      </a:lt1>
      <a:dk2>
        <a:srgbClr val="3077FF"/>
      </a:dk2>
      <a:lt2>
        <a:srgbClr val="4B4B4B"/>
      </a:lt2>
      <a:accent1>
        <a:srgbClr val="0039A6"/>
      </a:accent1>
      <a:accent2>
        <a:srgbClr val="7CA295"/>
      </a:accent2>
      <a:accent3>
        <a:srgbClr val="007D57"/>
      </a:accent3>
      <a:accent4>
        <a:srgbClr val="9A3B26"/>
      </a:accent4>
      <a:accent5>
        <a:srgbClr val="7F7F7F"/>
      </a:accent5>
      <a:accent6>
        <a:srgbClr val="4983F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ATSDR_Divisions_PPT_light[1]</Template>
  <TotalTime>1956</TotalTime>
  <Words>3636</Words>
  <Application>Microsoft Office PowerPoint</Application>
  <PresentationFormat>On-screen Show (4:3)</PresentationFormat>
  <Paragraphs>445</Paragraphs>
  <Slides>39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Myriad Web Pro</vt:lpstr>
      <vt:lpstr>Wingdings</vt:lpstr>
      <vt:lpstr>Calibri</vt:lpstr>
      <vt:lpstr>Courier New</vt:lpstr>
      <vt:lpstr>ATSDR_Divisions_PPT_light[1]</vt:lpstr>
      <vt:lpstr>Environmental Health:</vt:lpstr>
      <vt:lpstr> </vt:lpstr>
      <vt:lpstr> </vt:lpstr>
      <vt:lpstr>Why is this important to you? </vt:lpstr>
      <vt:lpstr>What is a contaminant</vt:lpstr>
      <vt:lpstr>What is exposure?</vt:lpstr>
      <vt:lpstr>Not all exposures cause harmful effects</vt:lpstr>
      <vt:lpstr>Slide 8</vt:lpstr>
      <vt:lpstr>Where is contamination in the Environment?</vt:lpstr>
      <vt:lpstr>Where is Contamination in the Environment?</vt:lpstr>
      <vt:lpstr>Air</vt:lpstr>
      <vt:lpstr>Water</vt:lpstr>
      <vt:lpstr>Soil </vt:lpstr>
      <vt:lpstr>Food</vt:lpstr>
      <vt:lpstr>Pathways</vt:lpstr>
      <vt:lpstr>Exposure Pathways</vt:lpstr>
      <vt:lpstr>Touching</vt:lpstr>
      <vt:lpstr>Breathing (Inhalation)</vt:lpstr>
      <vt:lpstr>Eating and Drinking (Ingestion)</vt:lpstr>
      <vt:lpstr>The Effect of contamination on Sensitive Populations</vt:lpstr>
      <vt:lpstr>Do toxic substances affect everyone the same?</vt:lpstr>
      <vt:lpstr>Children</vt:lpstr>
      <vt:lpstr> How to protect children from exposure</vt:lpstr>
      <vt:lpstr>Pregnant and Nursing Women</vt:lpstr>
      <vt:lpstr>How to Protect Pregnant Women from Exposure</vt:lpstr>
      <vt:lpstr>Older adults </vt:lpstr>
      <vt:lpstr>How to protect older adults from exposure</vt:lpstr>
      <vt:lpstr>Preventing Exposures</vt:lpstr>
      <vt:lpstr> At Home </vt:lpstr>
      <vt:lpstr> Cleaning Products</vt:lpstr>
      <vt:lpstr> Heating your Home</vt:lpstr>
      <vt:lpstr> In the Garage</vt:lpstr>
      <vt:lpstr>In the Garden and Yard</vt:lpstr>
      <vt:lpstr>At Work</vt:lpstr>
      <vt:lpstr>Hobbies</vt:lpstr>
      <vt:lpstr>Summary</vt:lpstr>
      <vt:lpstr>Reduce Your Exposure</vt:lpstr>
      <vt:lpstr>Reduce Your Exposure</vt:lpstr>
      <vt:lpstr>Slide 39</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Myriad Pro, Bold, Shadow, 28pt</dc:title>
  <dc:creator>ifz1</dc:creator>
  <cp:lastModifiedBy>pcw1</cp:lastModifiedBy>
  <cp:revision>271</cp:revision>
  <dcterms:created xsi:type="dcterms:W3CDTF">2010-07-13T17:31:05Z</dcterms:created>
  <dcterms:modified xsi:type="dcterms:W3CDTF">2010-12-16T18:44:21Z</dcterms:modified>
</cp:coreProperties>
</file>