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02" r:id="rId4"/>
    <p:sldMasterId id="2147483808" r:id="rId5"/>
  </p:sldMasterIdLst>
  <p:notesMasterIdLst>
    <p:notesMasterId r:id="rId44"/>
  </p:notesMasterIdLst>
  <p:handoutMasterIdLst>
    <p:handoutMasterId r:id="rId45"/>
  </p:handoutMasterIdLst>
  <p:sldIdLst>
    <p:sldId id="333" r:id="rId6"/>
    <p:sldId id="437" r:id="rId7"/>
    <p:sldId id="445" r:id="rId8"/>
    <p:sldId id="444" r:id="rId9"/>
    <p:sldId id="457" r:id="rId10"/>
    <p:sldId id="446" r:id="rId11"/>
    <p:sldId id="458" r:id="rId12"/>
    <p:sldId id="447" r:id="rId13"/>
    <p:sldId id="443" r:id="rId14"/>
    <p:sldId id="455" r:id="rId15"/>
    <p:sldId id="454" r:id="rId16"/>
    <p:sldId id="456" r:id="rId17"/>
    <p:sldId id="448" r:id="rId18"/>
    <p:sldId id="459" r:id="rId19"/>
    <p:sldId id="465" r:id="rId20"/>
    <p:sldId id="477" r:id="rId21"/>
    <p:sldId id="466" r:id="rId22"/>
    <p:sldId id="449" r:id="rId23"/>
    <p:sldId id="460" r:id="rId24"/>
    <p:sldId id="467" r:id="rId25"/>
    <p:sldId id="468" r:id="rId26"/>
    <p:sldId id="469" r:id="rId27"/>
    <p:sldId id="478" r:id="rId28"/>
    <p:sldId id="450" r:id="rId29"/>
    <p:sldId id="461" r:id="rId30"/>
    <p:sldId id="470" r:id="rId31"/>
    <p:sldId id="471" r:id="rId32"/>
    <p:sldId id="472" r:id="rId33"/>
    <p:sldId id="451" r:id="rId34"/>
    <p:sldId id="462" r:id="rId35"/>
    <p:sldId id="473" r:id="rId36"/>
    <p:sldId id="474" r:id="rId37"/>
    <p:sldId id="475" r:id="rId38"/>
    <p:sldId id="452" r:id="rId39"/>
    <p:sldId id="463" r:id="rId40"/>
    <p:sldId id="453" r:id="rId41"/>
    <p:sldId id="464" r:id="rId42"/>
    <p:sldId id="436" r:id="rId43"/>
  </p:sldIdLst>
  <p:sldSz cx="9144000" cy="5143500" type="screen16x9"/>
  <p:notesSz cx="6858000" cy="9296400"/>
  <p:embeddedFontLst>
    <p:embeddedFont>
      <p:font typeface="Myriad Web Pro" panose="020B0604020202020204" charset="0"/>
      <p:regular r:id="rId46"/>
      <p:bold r:id="rId47"/>
      <p:italic r:id="rId48"/>
      <p:boldItalic r:id="rId49"/>
    </p:embeddedFont>
    <p:embeddedFont>
      <p:font typeface="Segoe UI" panose="020B0502040204020203" pitchFamily="34" charset="0"/>
      <p:regular r:id="rId50"/>
      <p:bold r:id="rId51"/>
      <p:italic r:id="rId52"/>
      <p:boldItalic r:id="rId53"/>
    </p:embeddedFont>
  </p:embeddedFontLst>
  <p:custDataLst>
    <p:tags r:id="rId54"/>
  </p:custData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521415D9-36F7-43E2-AB2F-B90AF26B5E84}">
      <p14:sectionLst xmlns:p14="http://schemas.microsoft.com/office/powerpoint/2010/main">
        <p14:section name="Clinician Overview: Arsenic" id="{1BB64988-AEC3-4A9C-85A3-A9F2B227CD35}">
          <p14:sldIdLst>
            <p14:sldId id="333"/>
            <p14:sldId id="437"/>
            <p14:sldId id="445"/>
            <p14:sldId id="444"/>
            <p14:sldId id="457"/>
            <p14:sldId id="446"/>
            <p14:sldId id="458"/>
            <p14:sldId id="447"/>
            <p14:sldId id="443"/>
            <p14:sldId id="455"/>
            <p14:sldId id="454"/>
            <p14:sldId id="456"/>
            <p14:sldId id="448"/>
            <p14:sldId id="459"/>
            <p14:sldId id="465"/>
            <p14:sldId id="477"/>
            <p14:sldId id="466"/>
            <p14:sldId id="449"/>
            <p14:sldId id="460"/>
            <p14:sldId id="467"/>
            <p14:sldId id="468"/>
            <p14:sldId id="469"/>
            <p14:sldId id="478"/>
            <p14:sldId id="450"/>
            <p14:sldId id="461"/>
            <p14:sldId id="470"/>
            <p14:sldId id="471"/>
            <p14:sldId id="472"/>
            <p14:sldId id="451"/>
            <p14:sldId id="462"/>
            <p14:sldId id="473"/>
            <p14:sldId id="474"/>
            <p14:sldId id="475"/>
            <p14:sldId id="452"/>
            <p14:sldId id="463"/>
            <p14:sldId id="453"/>
            <p14:sldId id="464"/>
            <p14:sldId id="436"/>
          </p14:sldIdLst>
        </p14:section>
      </p14:sectionLst>
    </p:ext>
    <p:ext uri="{EFAFB233-063F-42B5-8137-9DF3F51BA10A}">
      <p15:sldGuideLst xmlns:p15="http://schemas.microsoft.com/office/powerpoint/2012/main">
        <p15:guide id="1" orient="horz" pos="132" userDrawn="1">
          <p15:clr>
            <a:srgbClr val="A4A3A4"/>
          </p15:clr>
        </p15:guide>
        <p15:guide id="2" pos="4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EA8B23-46B2-14AB-509E-F339EF720816}" name="Gehle, Kimberly (ATSDR/OAD)" initials="GK(" userId="S::ebk2@cdc.gov::a383eb03-a511-4a0b-b890-a1c741c02e9e" providerId="AD"/>
  <p188:author id="{1E06244A-3714-1358-06D3-45F6FE704CBA}" name="Li, Zheng J. (ATSDR/OAD/OCDAPS)" initials="LZJ(" userId="S::kzl4@cdc.gov::7e2776cf-5d4e-409e-93b0-9d704906491b" providerId="AD"/>
  <p188:author id="{1099634E-CB2D-DE67-A36F-D0467D7682F8}" name="Thompson, Natarsha (ATSDR/OAD)" initials="TN(" userId="S::nct8@cdc.gov::542f06b8-d0ec-4296-bd74-bfa785c462b8" providerId="AD"/>
  <p188:author id="{97D5B050-EAA9-9690-7AD9-DEE1385E85C1}" name="Mellard, David (ATSDR/OAD/OCDAPS)" initials="MD(" userId="S::dam7@cdc.gov::fefd688c-8650-4e3c-baec-f2a872421f55" providerId="AD"/>
  <p188:author id="{4293677F-C6BB-CB0C-EC99-3DEF14FA1371}" name="Ahsan, Salman (ATSDR/OAD/OCDAPS)" initials="AS(" userId="S::ubf9@cdc.gov::4834b524-dc86-44f4-a20f-5e1432857556" providerId="AD"/>
  <p188:author id="{389CF494-6E39-7B19-0D98-4454D0AA5015}" name="Titelbaum, Nicholas (ATSDR/OAD/OCDAPS)" initials="TN(" userId="S::ryn6@cdc.gov::437c2e4d-79d9-424b-ad00-f2bde87ff902" providerId="AD"/>
  <p188:author id="{FD7653D8-E23D-1185-457E-84F4CED3D067}" name="Cooper, Alison (CDC/NCEH/OD)" initials="CA(" userId="S::oio2@cdc.gov::32eb5c25-87d0-4dae-b838-46c0eaa98ab5" providerId="AD"/>
  <p188:author id="{FAF41CE7-7BB3-5C17-AC39-531BA0872AE5}" name="Hansen, Linda (ATSDR/OAD/OCDAPS)" initials="HL(" userId="S::qqa8@cdc.gov::c602985d-c914-4ca0-8d75-a81f02408450" providerId="AD"/>
  <p188:author id="{189E7DFB-4FF9-A358-4BEC-E25A54F39FA2}" name="Allison, Candace (ATSDR/OAD/OCDAPS)" initials="AC(" userId="S::nvl8@cdc.gov::f33967da-bdf8-4081-9f93-236a39aff0f0" providerId="AD"/>
  <p188:author id="{F2DDA9FE-9586-7BE3-5B8C-6693DD88E490}" name="St. Pierre, Jeanette (ATSDR/OAD/OCDAPS)" initials="SPJ(" userId="S::zcr5@cdc.gov::0b456ae1-7418-45ca-ad6f-1359eeec20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therine Tencza" initials="CT" lastIdx="1" clrIdx="6">
    <p:extLst>
      <p:ext uri="{19B8F6BF-5375-455C-9EA6-DF929625EA0E}">
        <p15:presenceInfo xmlns:p15="http://schemas.microsoft.com/office/powerpoint/2012/main" userId="e0a155cc9e267a64" providerId="Windows Live"/>
      </p:ext>
    </p:extLst>
  </p:cmAuthor>
  <p:cmAuthor id="1" name="Tencza, Brian (ATSDR/DTHHS/EMB)" initials="TB(" lastIdx="1" clrIdx="0"/>
  <p:cmAuthor id="8" name="Allison, Candace (ATSDR/OAD/OCDAPS)" initials="AC(" lastIdx="2" clrIdx="7">
    <p:extLst>
      <p:ext uri="{19B8F6BF-5375-455C-9EA6-DF929625EA0E}">
        <p15:presenceInfo xmlns:p15="http://schemas.microsoft.com/office/powerpoint/2012/main" userId="S::nvl8@cdc.gov::f33967da-bdf8-4081-9f93-236a39aff0f0" providerId="AD"/>
      </p:ext>
    </p:extLst>
  </p:cmAuthor>
  <p:cmAuthor id="2" name="Tucker, Pamela G. (ATSDR/DTHHS/EMB)" initials="TPG(" lastIdx="9" clrIdx="1">
    <p:extLst>
      <p:ext uri="{19B8F6BF-5375-455C-9EA6-DF929625EA0E}">
        <p15:presenceInfo xmlns:p15="http://schemas.microsoft.com/office/powerpoint/2012/main" userId="S-1-5-21-1207783550-2075000910-922709458-169224" providerId="AD"/>
      </p:ext>
    </p:extLst>
  </p:cmAuthor>
  <p:cmAuthor id="3" name="Pinheiro, Germania (ATSDR/DTHHS/EMB)" initials="PG(" lastIdx="63" clrIdx="2">
    <p:extLst>
      <p:ext uri="{19B8F6BF-5375-455C-9EA6-DF929625EA0E}">
        <p15:presenceInfo xmlns:p15="http://schemas.microsoft.com/office/powerpoint/2012/main" userId="S-1-5-21-1207783550-2075000910-922709458-240244" providerId="AD"/>
      </p:ext>
    </p:extLst>
  </p:cmAuthor>
  <p:cmAuthor id="4" name="Yu, Dianyi (ATSDR/DTHHS/EMB)" initials="YD(" lastIdx="35" clrIdx="3">
    <p:extLst>
      <p:ext uri="{19B8F6BF-5375-455C-9EA6-DF929625EA0E}">
        <p15:presenceInfo xmlns:p15="http://schemas.microsoft.com/office/powerpoint/2012/main" userId="S-1-5-21-1207783550-2075000910-922709458-169064" providerId="AD"/>
      </p:ext>
    </p:extLst>
  </p:cmAuthor>
  <p:cmAuthor id="5" name="Hansen, Linda (ATSDR/OAD/OCDAPS)" initials="HL(" lastIdx="50" clrIdx="4">
    <p:extLst>
      <p:ext uri="{19B8F6BF-5375-455C-9EA6-DF929625EA0E}">
        <p15:presenceInfo xmlns:p15="http://schemas.microsoft.com/office/powerpoint/2012/main" userId="S::qqa8@cdc.gov::c602985d-c914-4ca0-8d75-a81f02408450" providerId="AD"/>
      </p:ext>
    </p:extLst>
  </p:cmAuthor>
  <p:cmAuthor id="6" name="Yu, Dianyi (ATSDR/OAD/OCDAPS)" initials="YD(" lastIdx="25" clrIdx="5">
    <p:extLst>
      <p:ext uri="{19B8F6BF-5375-455C-9EA6-DF929625EA0E}">
        <p15:presenceInfo xmlns:p15="http://schemas.microsoft.com/office/powerpoint/2012/main" userId="S::dby5@cdc.gov::c0cfe7b4-08d2-450c-bd49-b65150ec8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D64"/>
    <a:srgbClr val="75B99D"/>
    <a:srgbClr val="478B6F"/>
    <a:srgbClr val="F2F2F2"/>
    <a:srgbClr val="476751"/>
    <a:srgbClr val="EEB111"/>
    <a:srgbClr val="541900"/>
    <a:srgbClr val="005984"/>
    <a:srgbClr val="76AE99"/>
    <a:srgbClr val="57A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46A92E-E61C-41CA-A4D3-4C0FE3227D2D}" v="66" dt="2025-06-25T16:35:31.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62543" autoAdjust="0"/>
  </p:normalViewPr>
  <p:slideViewPr>
    <p:cSldViewPr snapToGrid="0">
      <p:cViewPr varScale="1">
        <p:scale>
          <a:sx n="125" d="100"/>
          <a:sy n="125" d="100"/>
        </p:scale>
        <p:origin x="2088" y="96"/>
      </p:cViewPr>
      <p:guideLst>
        <p:guide orient="horz" pos="132"/>
        <p:guide pos="46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gs" Target="tags/tag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Anna (CDC/NCEH/OD) (CTR)" userId="984d448e-d074-439a-bbb6-693e69c7290d" providerId="ADAL" clId="{CF46A92E-E61C-41CA-A4D3-4C0FE3227D2D}"/>
    <pc:docChg chg="custSel modSld modSection">
      <pc:chgData name="Lee, Anna (CDC/NCEH/OD) (CTR)" userId="984d448e-d074-439a-bbb6-693e69c7290d" providerId="ADAL" clId="{CF46A92E-E61C-41CA-A4D3-4C0FE3227D2D}" dt="2025-06-24T19:15:15.953" v="108" actId="13244"/>
      <pc:docMkLst>
        <pc:docMk/>
      </pc:docMkLst>
      <pc:sldChg chg="modSp mod">
        <pc:chgData name="Lee, Anna (CDC/NCEH/OD) (CTR)" userId="984d448e-d074-439a-bbb6-693e69c7290d" providerId="ADAL" clId="{CF46A92E-E61C-41CA-A4D3-4C0FE3227D2D}" dt="2025-06-24T19:06:04.616" v="33" actId="33553"/>
        <pc:sldMkLst>
          <pc:docMk/>
          <pc:sldMk cId="1651581648" sldId="333"/>
        </pc:sldMkLst>
        <pc:spChg chg="mod">
          <ac:chgData name="Lee, Anna (CDC/NCEH/OD) (CTR)" userId="984d448e-d074-439a-bbb6-693e69c7290d" providerId="ADAL" clId="{CF46A92E-E61C-41CA-A4D3-4C0FE3227D2D}" dt="2025-06-24T19:06:04.616" v="33" actId="33553"/>
          <ac:spMkLst>
            <pc:docMk/>
            <pc:sldMk cId="1651581648" sldId="333"/>
            <ac:spMk id="13" creationId="{D7F54F28-AAE0-16CE-2E44-8B1D27909BEF}"/>
          </ac:spMkLst>
        </pc:spChg>
      </pc:sldChg>
      <pc:sldChg chg="addSp delSp modSp mod">
        <pc:chgData name="Lee, Anna (CDC/NCEH/OD) (CTR)" userId="984d448e-d074-439a-bbb6-693e69c7290d" providerId="ADAL" clId="{CF46A92E-E61C-41CA-A4D3-4C0FE3227D2D}" dt="2025-06-24T19:15:15.953" v="108" actId="13244"/>
        <pc:sldMkLst>
          <pc:docMk/>
          <pc:sldMk cId="841600436" sldId="436"/>
        </pc:sldMkLst>
        <pc:spChg chg="mod">
          <ac:chgData name="Lee, Anna (CDC/NCEH/OD) (CTR)" userId="984d448e-d074-439a-bbb6-693e69c7290d" providerId="ADAL" clId="{CF46A92E-E61C-41CA-A4D3-4C0FE3227D2D}" dt="2025-06-24T19:05:52.036" v="32" actId="962"/>
          <ac:spMkLst>
            <pc:docMk/>
            <pc:sldMk cId="841600436" sldId="436"/>
            <ac:spMk id="2" creationId="{D941367C-0127-4939-98F0-ACC1A2325D13}"/>
          </ac:spMkLst>
        </pc:spChg>
        <pc:spChg chg="mod">
          <ac:chgData name="Lee, Anna (CDC/NCEH/OD) (CTR)" userId="984d448e-d074-439a-bbb6-693e69c7290d" providerId="ADAL" clId="{CF46A92E-E61C-41CA-A4D3-4C0FE3227D2D}" dt="2025-06-24T19:07:49.422" v="76" actId="1035"/>
          <ac:spMkLst>
            <pc:docMk/>
            <pc:sldMk cId="841600436" sldId="436"/>
            <ac:spMk id="3" creationId="{CED4FF4D-4F84-41E4-B86A-396178A654A8}"/>
          </ac:spMkLst>
        </pc:spChg>
        <pc:spChg chg="add del mod">
          <ac:chgData name="Lee, Anna (CDC/NCEH/OD) (CTR)" userId="984d448e-d074-439a-bbb6-693e69c7290d" providerId="ADAL" clId="{CF46A92E-E61C-41CA-A4D3-4C0FE3227D2D}" dt="2025-06-24T19:06:44.268" v="36" actId="478"/>
          <ac:spMkLst>
            <pc:docMk/>
            <pc:sldMk cId="841600436" sldId="436"/>
            <ac:spMk id="4" creationId="{178DFC69-0F9D-0F8D-3B2F-36CDDE9BB7AD}"/>
          </ac:spMkLst>
        </pc:spChg>
        <pc:spChg chg="add mod ord">
          <ac:chgData name="Lee, Anna (CDC/NCEH/OD) (CTR)" userId="984d448e-d074-439a-bbb6-693e69c7290d" providerId="ADAL" clId="{CF46A92E-E61C-41CA-A4D3-4C0FE3227D2D}" dt="2025-06-24T19:15:15.953" v="108" actId="13244"/>
          <ac:spMkLst>
            <pc:docMk/>
            <pc:sldMk cId="841600436" sldId="436"/>
            <ac:spMk id="5" creationId="{C65E637D-B5C5-7B40-C7CD-A43937A3E4F3}"/>
          </ac:spMkLst>
        </pc:spChg>
      </pc:sldChg>
      <pc:sldChg chg="modSp mod">
        <pc:chgData name="Lee, Anna (CDC/NCEH/OD) (CTR)" userId="984d448e-d074-439a-bbb6-693e69c7290d" providerId="ADAL" clId="{CF46A92E-E61C-41CA-A4D3-4C0FE3227D2D}" dt="2025-06-24T19:09:32.743" v="79" actId="962"/>
        <pc:sldMkLst>
          <pc:docMk/>
          <pc:sldMk cId="731209265" sldId="437"/>
        </pc:sldMkLst>
        <pc:picChg chg="mod">
          <ac:chgData name="Lee, Anna (CDC/NCEH/OD) (CTR)" userId="984d448e-d074-439a-bbb6-693e69c7290d" providerId="ADAL" clId="{CF46A92E-E61C-41CA-A4D3-4C0FE3227D2D}" dt="2025-06-24T19:09:32.743" v="79" actId="962"/>
          <ac:picMkLst>
            <pc:docMk/>
            <pc:sldMk cId="731209265" sldId="437"/>
            <ac:picMk id="5" creationId="{5D55A0A3-5D68-4E33-B6AB-9F72C4BF12A5}"/>
          </ac:picMkLst>
        </pc:picChg>
      </pc:sldChg>
      <pc:sldChg chg="modSp mod">
        <pc:chgData name="Lee, Anna (CDC/NCEH/OD) (CTR)" userId="984d448e-d074-439a-bbb6-693e69c7290d" providerId="ADAL" clId="{CF46A92E-E61C-41CA-A4D3-4C0FE3227D2D}" dt="2025-06-24T19:11:06.269" v="94" actId="962"/>
        <pc:sldMkLst>
          <pc:docMk/>
          <pc:sldMk cId="1763205043" sldId="443"/>
        </pc:sldMkLst>
        <pc:picChg chg="mod ord">
          <ac:chgData name="Lee, Anna (CDC/NCEH/OD) (CTR)" userId="984d448e-d074-439a-bbb6-693e69c7290d" providerId="ADAL" clId="{CF46A92E-E61C-41CA-A4D3-4C0FE3227D2D}" dt="2025-06-24T19:11:06.269" v="94" actId="962"/>
          <ac:picMkLst>
            <pc:docMk/>
            <pc:sldMk cId="1763205043" sldId="443"/>
            <ac:picMk id="5" creationId="{0E4B2A3A-F006-4D27-82C6-CA35D72C40D0}"/>
          </ac:picMkLst>
        </pc:picChg>
        <pc:picChg chg="mod">
          <ac:chgData name="Lee, Anna (CDC/NCEH/OD) (CTR)" userId="984d448e-d074-439a-bbb6-693e69c7290d" providerId="ADAL" clId="{CF46A92E-E61C-41CA-A4D3-4C0FE3227D2D}" dt="2025-06-24T19:10:50.870" v="86" actId="962"/>
          <ac:picMkLst>
            <pc:docMk/>
            <pc:sldMk cId="1763205043" sldId="443"/>
            <ac:picMk id="7" creationId="{EECC6AF2-C36D-4BB0-ABE7-1239F83B9B6A}"/>
          </ac:picMkLst>
        </pc:picChg>
        <pc:picChg chg="mod">
          <ac:chgData name="Lee, Anna (CDC/NCEH/OD) (CTR)" userId="984d448e-d074-439a-bbb6-693e69c7290d" providerId="ADAL" clId="{CF46A92E-E61C-41CA-A4D3-4C0FE3227D2D}" dt="2025-06-24T19:10:59.198" v="90" actId="962"/>
          <ac:picMkLst>
            <pc:docMk/>
            <pc:sldMk cId="1763205043" sldId="443"/>
            <ac:picMk id="8" creationId="{A6E2FF70-CBB1-42DC-822B-F778E966E765}"/>
          </ac:picMkLst>
        </pc:picChg>
      </pc:sldChg>
      <pc:sldChg chg="modSp">
        <pc:chgData name="Lee, Anna (CDC/NCEH/OD) (CTR)" userId="984d448e-d074-439a-bbb6-693e69c7290d" providerId="ADAL" clId="{CF46A92E-E61C-41CA-A4D3-4C0FE3227D2D}" dt="2025-06-24T19:05:25.474" v="15" actId="962"/>
        <pc:sldMkLst>
          <pc:docMk/>
          <pc:sldMk cId="3386941699" sldId="444"/>
        </pc:sldMkLst>
        <pc:spChg chg="mod">
          <ac:chgData name="Lee, Anna (CDC/NCEH/OD) (CTR)" userId="984d448e-d074-439a-bbb6-693e69c7290d" providerId="ADAL" clId="{CF46A92E-E61C-41CA-A4D3-4C0FE3227D2D}" dt="2025-06-24T19:05:23.214" v="14" actId="962"/>
          <ac:spMkLst>
            <pc:docMk/>
            <pc:sldMk cId="3386941699" sldId="444"/>
            <ac:spMk id="8" creationId="{F222E7E2-9932-44D0-A790-20FA35B7F2EA}"/>
          </ac:spMkLst>
        </pc:spChg>
        <pc:spChg chg="mod">
          <ac:chgData name="Lee, Anna (CDC/NCEH/OD) (CTR)" userId="984d448e-d074-439a-bbb6-693e69c7290d" providerId="ADAL" clId="{CF46A92E-E61C-41CA-A4D3-4C0FE3227D2D}" dt="2025-06-24T19:05:25.474" v="15" actId="962"/>
          <ac:spMkLst>
            <pc:docMk/>
            <pc:sldMk cId="3386941699" sldId="444"/>
            <ac:spMk id="9" creationId="{61E4282D-1B1B-46C1-9352-F06FF9757455}"/>
          </ac:spMkLst>
        </pc:spChg>
      </pc:sldChg>
      <pc:sldChg chg="modSp mod">
        <pc:chgData name="Lee, Anna (CDC/NCEH/OD) (CTR)" userId="984d448e-d074-439a-bbb6-693e69c7290d" providerId="ADAL" clId="{CF46A92E-E61C-41CA-A4D3-4C0FE3227D2D}" dt="2025-06-24T19:06:09.383" v="34" actId="33553"/>
        <pc:sldMkLst>
          <pc:docMk/>
          <pc:sldMk cId="3482029514" sldId="445"/>
        </pc:sldMkLst>
        <pc:spChg chg="mod">
          <ac:chgData name="Lee, Anna (CDC/NCEH/OD) (CTR)" userId="984d448e-d074-439a-bbb6-693e69c7290d" providerId="ADAL" clId="{CF46A92E-E61C-41CA-A4D3-4C0FE3227D2D}" dt="2025-06-24T19:06:09.383" v="34" actId="33553"/>
          <ac:spMkLst>
            <pc:docMk/>
            <pc:sldMk cId="3482029514" sldId="445"/>
            <ac:spMk id="3" creationId="{764FD07A-8BCE-417E-B51D-CF3E5B71FDFF}"/>
          </ac:spMkLst>
        </pc:spChg>
        <pc:spChg chg="mod">
          <ac:chgData name="Lee, Anna (CDC/NCEH/OD) (CTR)" userId="984d448e-d074-439a-bbb6-693e69c7290d" providerId="ADAL" clId="{CF46A92E-E61C-41CA-A4D3-4C0FE3227D2D}" dt="2025-06-24T19:05:20.040" v="13" actId="962"/>
          <ac:spMkLst>
            <pc:docMk/>
            <pc:sldMk cId="3482029514" sldId="445"/>
            <ac:spMk id="5" creationId="{42157AED-EFE5-4052-B0A2-477C108EF259}"/>
          </ac:spMkLst>
        </pc:spChg>
        <pc:spChg chg="mod">
          <ac:chgData name="Lee, Anna (CDC/NCEH/OD) (CTR)" userId="984d448e-d074-439a-bbb6-693e69c7290d" providerId="ADAL" clId="{CF46A92E-E61C-41CA-A4D3-4C0FE3227D2D}" dt="2025-06-24T19:05:16.916" v="12" actId="962"/>
          <ac:spMkLst>
            <pc:docMk/>
            <pc:sldMk cId="3482029514" sldId="445"/>
            <ac:spMk id="6" creationId="{EF6E858A-CC62-4075-8AC1-1534FE11287D}"/>
          </ac:spMkLst>
        </pc:spChg>
      </pc:sldChg>
      <pc:sldChg chg="modSp">
        <pc:chgData name="Lee, Anna (CDC/NCEH/OD) (CTR)" userId="984d448e-d074-439a-bbb6-693e69c7290d" providerId="ADAL" clId="{CF46A92E-E61C-41CA-A4D3-4C0FE3227D2D}" dt="2025-06-24T19:05:28.522" v="17" actId="962"/>
        <pc:sldMkLst>
          <pc:docMk/>
          <pc:sldMk cId="3528711001" sldId="446"/>
        </pc:sldMkLst>
        <pc:spChg chg="mod">
          <ac:chgData name="Lee, Anna (CDC/NCEH/OD) (CTR)" userId="984d448e-d074-439a-bbb6-693e69c7290d" providerId="ADAL" clId="{CF46A92E-E61C-41CA-A4D3-4C0FE3227D2D}" dt="2025-06-24T19:05:27.057" v="16" actId="962"/>
          <ac:spMkLst>
            <pc:docMk/>
            <pc:sldMk cId="3528711001" sldId="446"/>
            <ac:spMk id="8" creationId="{F222E7E2-9932-44D0-A790-20FA35B7F2EA}"/>
          </ac:spMkLst>
        </pc:spChg>
        <pc:spChg chg="mod">
          <ac:chgData name="Lee, Anna (CDC/NCEH/OD) (CTR)" userId="984d448e-d074-439a-bbb6-693e69c7290d" providerId="ADAL" clId="{CF46A92E-E61C-41CA-A4D3-4C0FE3227D2D}" dt="2025-06-24T19:05:28.522" v="17" actId="962"/>
          <ac:spMkLst>
            <pc:docMk/>
            <pc:sldMk cId="3528711001" sldId="446"/>
            <ac:spMk id="9" creationId="{61E4282D-1B1B-46C1-9352-F06FF9757455}"/>
          </ac:spMkLst>
        </pc:spChg>
      </pc:sldChg>
      <pc:sldChg chg="modSp">
        <pc:chgData name="Lee, Anna (CDC/NCEH/OD) (CTR)" userId="984d448e-d074-439a-bbb6-693e69c7290d" providerId="ADAL" clId="{CF46A92E-E61C-41CA-A4D3-4C0FE3227D2D}" dt="2025-06-24T19:05:31.464" v="19" actId="962"/>
        <pc:sldMkLst>
          <pc:docMk/>
          <pc:sldMk cId="3714051596" sldId="447"/>
        </pc:sldMkLst>
        <pc:spChg chg="mod">
          <ac:chgData name="Lee, Anna (CDC/NCEH/OD) (CTR)" userId="984d448e-d074-439a-bbb6-693e69c7290d" providerId="ADAL" clId="{CF46A92E-E61C-41CA-A4D3-4C0FE3227D2D}" dt="2025-06-24T19:05:30.074" v="18" actId="962"/>
          <ac:spMkLst>
            <pc:docMk/>
            <pc:sldMk cId="3714051596" sldId="447"/>
            <ac:spMk id="8" creationId="{F222E7E2-9932-44D0-A790-20FA35B7F2EA}"/>
          </ac:spMkLst>
        </pc:spChg>
        <pc:spChg chg="mod">
          <ac:chgData name="Lee, Anna (CDC/NCEH/OD) (CTR)" userId="984d448e-d074-439a-bbb6-693e69c7290d" providerId="ADAL" clId="{CF46A92E-E61C-41CA-A4D3-4C0FE3227D2D}" dt="2025-06-24T19:05:31.464" v="19" actId="962"/>
          <ac:spMkLst>
            <pc:docMk/>
            <pc:sldMk cId="3714051596" sldId="447"/>
            <ac:spMk id="9" creationId="{61E4282D-1B1B-46C1-9352-F06FF9757455}"/>
          </ac:spMkLst>
        </pc:spChg>
      </pc:sldChg>
      <pc:sldChg chg="modSp">
        <pc:chgData name="Lee, Anna (CDC/NCEH/OD) (CTR)" userId="984d448e-d074-439a-bbb6-693e69c7290d" providerId="ADAL" clId="{CF46A92E-E61C-41CA-A4D3-4C0FE3227D2D}" dt="2025-06-24T19:05:34.335" v="21" actId="962"/>
        <pc:sldMkLst>
          <pc:docMk/>
          <pc:sldMk cId="2490795830" sldId="448"/>
        </pc:sldMkLst>
        <pc:spChg chg="mod">
          <ac:chgData name="Lee, Anna (CDC/NCEH/OD) (CTR)" userId="984d448e-d074-439a-bbb6-693e69c7290d" providerId="ADAL" clId="{CF46A92E-E61C-41CA-A4D3-4C0FE3227D2D}" dt="2025-06-24T19:05:32.963" v="20" actId="962"/>
          <ac:spMkLst>
            <pc:docMk/>
            <pc:sldMk cId="2490795830" sldId="448"/>
            <ac:spMk id="8" creationId="{F222E7E2-9932-44D0-A790-20FA35B7F2EA}"/>
          </ac:spMkLst>
        </pc:spChg>
        <pc:spChg chg="mod">
          <ac:chgData name="Lee, Anna (CDC/NCEH/OD) (CTR)" userId="984d448e-d074-439a-bbb6-693e69c7290d" providerId="ADAL" clId="{CF46A92E-E61C-41CA-A4D3-4C0FE3227D2D}" dt="2025-06-24T19:05:34.335" v="21" actId="962"/>
          <ac:spMkLst>
            <pc:docMk/>
            <pc:sldMk cId="2490795830" sldId="448"/>
            <ac:spMk id="9" creationId="{61E4282D-1B1B-46C1-9352-F06FF9757455}"/>
          </ac:spMkLst>
        </pc:spChg>
      </pc:sldChg>
      <pc:sldChg chg="modSp">
        <pc:chgData name="Lee, Anna (CDC/NCEH/OD) (CTR)" userId="984d448e-d074-439a-bbb6-693e69c7290d" providerId="ADAL" clId="{CF46A92E-E61C-41CA-A4D3-4C0FE3227D2D}" dt="2025-06-24T19:05:37.179" v="23" actId="962"/>
        <pc:sldMkLst>
          <pc:docMk/>
          <pc:sldMk cId="1758375854" sldId="449"/>
        </pc:sldMkLst>
        <pc:spChg chg="mod">
          <ac:chgData name="Lee, Anna (CDC/NCEH/OD) (CTR)" userId="984d448e-d074-439a-bbb6-693e69c7290d" providerId="ADAL" clId="{CF46A92E-E61C-41CA-A4D3-4C0FE3227D2D}" dt="2025-06-24T19:05:35.739" v="22" actId="962"/>
          <ac:spMkLst>
            <pc:docMk/>
            <pc:sldMk cId="1758375854" sldId="449"/>
            <ac:spMk id="8" creationId="{F222E7E2-9932-44D0-A790-20FA35B7F2EA}"/>
          </ac:spMkLst>
        </pc:spChg>
        <pc:spChg chg="mod">
          <ac:chgData name="Lee, Anna (CDC/NCEH/OD) (CTR)" userId="984d448e-d074-439a-bbb6-693e69c7290d" providerId="ADAL" clId="{CF46A92E-E61C-41CA-A4D3-4C0FE3227D2D}" dt="2025-06-24T19:05:37.179" v="23" actId="962"/>
          <ac:spMkLst>
            <pc:docMk/>
            <pc:sldMk cId="1758375854" sldId="449"/>
            <ac:spMk id="9" creationId="{61E4282D-1B1B-46C1-9352-F06FF9757455}"/>
          </ac:spMkLst>
        </pc:spChg>
      </pc:sldChg>
      <pc:sldChg chg="modSp">
        <pc:chgData name="Lee, Anna (CDC/NCEH/OD) (CTR)" userId="984d448e-d074-439a-bbb6-693e69c7290d" providerId="ADAL" clId="{CF46A92E-E61C-41CA-A4D3-4C0FE3227D2D}" dt="2025-06-24T19:05:41.488" v="25" actId="962"/>
        <pc:sldMkLst>
          <pc:docMk/>
          <pc:sldMk cId="3825720567" sldId="450"/>
        </pc:sldMkLst>
        <pc:spChg chg="mod">
          <ac:chgData name="Lee, Anna (CDC/NCEH/OD) (CTR)" userId="984d448e-d074-439a-bbb6-693e69c7290d" providerId="ADAL" clId="{CF46A92E-E61C-41CA-A4D3-4C0FE3227D2D}" dt="2025-06-24T19:05:39.079" v="24" actId="962"/>
          <ac:spMkLst>
            <pc:docMk/>
            <pc:sldMk cId="3825720567" sldId="450"/>
            <ac:spMk id="8" creationId="{F222E7E2-9932-44D0-A790-20FA35B7F2EA}"/>
          </ac:spMkLst>
        </pc:spChg>
        <pc:spChg chg="mod">
          <ac:chgData name="Lee, Anna (CDC/NCEH/OD) (CTR)" userId="984d448e-d074-439a-bbb6-693e69c7290d" providerId="ADAL" clId="{CF46A92E-E61C-41CA-A4D3-4C0FE3227D2D}" dt="2025-06-24T19:05:41.488" v="25" actId="962"/>
          <ac:spMkLst>
            <pc:docMk/>
            <pc:sldMk cId="3825720567" sldId="450"/>
            <ac:spMk id="9" creationId="{61E4282D-1B1B-46C1-9352-F06FF9757455}"/>
          </ac:spMkLst>
        </pc:spChg>
      </pc:sldChg>
      <pc:sldChg chg="modSp">
        <pc:chgData name="Lee, Anna (CDC/NCEH/OD) (CTR)" userId="984d448e-d074-439a-bbb6-693e69c7290d" providerId="ADAL" clId="{CF46A92E-E61C-41CA-A4D3-4C0FE3227D2D}" dt="2025-06-24T19:05:45.212" v="27" actId="962"/>
        <pc:sldMkLst>
          <pc:docMk/>
          <pc:sldMk cId="4237584243" sldId="451"/>
        </pc:sldMkLst>
        <pc:spChg chg="mod">
          <ac:chgData name="Lee, Anna (CDC/NCEH/OD) (CTR)" userId="984d448e-d074-439a-bbb6-693e69c7290d" providerId="ADAL" clId="{CF46A92E-E61C-41CA-A4D3-4C0FE3227D2D}" dt="2025-06-24T19:05:43.322" v="26" actId="962"/>
          <ac:spMkLst>
            <pc:docMk/>
            <pc:sldMk cId="4237584243" sldId="451"/>
            <ac:spMk id="8" creationId="{F222E7E2-9932-44D0-A790-20FA35B7F2EA}"/>
          </ac:spMkLst>
        </pc:spChg>
        <pc:spChg chg="mod">
          <ac:chgData name="Lee, Anna (CDC/NCEH/OD) (CTR)" userId="984d448e-d074-439a-bbb6-693e69c7290d" providerId="ADAL" clId="{CF46A92E-E61C-41CA-A4D3-4C0FE3227D2D}" dt="2025-06-24T19:05:45.212" v="27" actId="962"/>
          <ac:spMkLst>
            <pc:docMk/>
            <pc:sldMk cId="4237584243" sldId="451"/>
            <ac:spMk id="9" creationId="{61E4282D-1B1B-46C1-9352-F06FF9757455}"/>
          </ac:spMkLst>
        </pc:spChg>
      </pc:sldChg>
      <pc:sldChg chg="modSp">
        <pc:chgData name="Lee, Anna (CDC/NCEH/OD) (CTR)" userId="984d448e-d074-439a-bbb6-693e69c7290d" providerId="ADAL" clId="{CF46A92E-E61C-41CA-A4D3-4C0FE3227D2D}" dt="2025-06-24T19:05:48.098" v="29" actId="962"/>
        <pc:sldMkLst>
          <pc:docMk/>
          <pc:sldMk cId="3870580788" sldId="452"/>
        </pc:sldMkLst>
        <pc:spChg chg="mod">
          <ac:chgData name="Lee, Anna (CDC/NCEH/OD) (CTR)" userId="984d448e-d074-439a-bbb6-693e69c7290d" providerId="ADAL" clId="{CF46A92E-E61C-41CA-A4D3-4C0FE3227D2D}" dt="2025-06-24T19:05:46.614" v="28" actId="962"/>
          <ac:spMkLst>
            <pc:docMk/>
            <pc:sldMk cId="3870580788" sldId="452"/>
            <ac:spMk id="8" creationId="{F222E7E2-9932-44D0-A790-20FA35B7F2EA}"/>
          </ac:spMkLst>
        </pc:spChg>
        <pc:spChg chg="mod">
          <ac:chgData name="Lee, Anna (CDC/NCEH/OD) (CTR)" userId="984d448e-d074-439a-bbb6-693e69c7290d" providerId="ADAL" clId="{CF46A92E-E61C-41CA-A4D3-4C0FE3227D2D}" dt="2025-06-24T19:05:48.098" v="29" actId="962"/>
          <ac:spMkLst>
            <pc:docMk/>
            <pc:sldMk cId="3870580788" sldId="452"/>
            <ac:spMk id="9" creationId="{61E4282D-1B1B-46C1-9352-F06FF9757455}"/>
          </ac:spMkLst>
        </pc:spChg>
      </pc:sldChg>
      <pc:sldChg chg="modSp">
        <pc:chgData name="Lee, Anna (CDC/NCEH/OD) (CTR)" userId="984d448e-d074-439a-bbb6-693e69c7290d" providerId="ADAL" clId="{CF46A92E-E61C-41CA-A4D3-4C0FE3227D2D}" dt="2025-06-24T19:05:50.587" v="31" actId="962"/>
        <pc:sldMkLst>
          <pc:docMk/>
          <pc:sldMk cId="3923958263" sldId="453"/>
        </pc:sldMkLst>
        <pc:spChg chg="mod">
          <ac:chgData name="Lee, Anna (CDC/NCEH/OD) (CTR)" userId="984d448e-d074-439a-bbb6-693e69c7290d" providerId="ADAL" clId="{CF46A92E-E61C-41CA-A4D3-4C0FE3227D2D}" dt="2025-06-24T19:05:49.350" v="30" actId="962"/>
          <ac:spMkLst>
            <pc:docMk/>
            <pc:sldMk cId="3923958263" sldId="453"/>
            <ac:spMk id="8" creationId="{F222E7E2-9932-44D0-A790-20FA35B7F2EA}"/>
          </ac:spMkLst>
        </pc:spChg>
        <pc:spChg chg="mod">
          <ac:chgData name="Lee, Anna (CDC/NCEH/OD) (CTR)" userId="984d448e-d074-439a-bbb6-693e69c7290d" providerId="ADAL" clId="{CF46A92E-E61C-41CA-A4D3-4C0FE3227D2D}" dt="2025-06-24T19:05:50.587" v="31" actId="962"/>
          <ac:spMkLst>
            <pc:docMk/>
            <pc:sldMk cId="3923958263" sldId="453"/>
            <ac:spMk id="9" creationId="{61E4282D-1B1B-46C1-9352-F06FF9757455}"/>
          </ac:spMkLst>
        </pc:spChg>
      </pc:sldChg>
      <pc:sldChg chg="modSp mod">
        <pc:chgData name="Lee, Anna (CDC/NCEH/OD) (CTR)" userId="984d448e-d074-439a-bbb6-693e69c7290d" providerId="ADAL" clId="{CF46A92E-E61C-41CA-A4D3-4C0FE3227D2D}" dt="2025-06-24T19:11:59.173" v="96" actId="962"/>
        <pc:sldMkLst>
          <pc:docMk/>
          <pc:sldMk cId="4283718454" sldId="454"/>
        </pc:sldMkLst>
        <pc:picChg chg="mod">
          <ac:chgData name="Lee, Anna (CDC/NCEH/OD) (CTR)" userId="984d448e-d074-439a-bbb6-693e69c7290d" providerId="ADAL" clId="{CF46A92E-E61C-41CA-A4D3-4C0FE3227D2D}" dt="2025-06-24T19:11:59.173" v="96" actId="962"/>
          <ac:picMkLst>
            <pc:docMk/>
            <pc:sldMk cId="4283718454" sldId="454"/>
            <ac:picMk id="4" creationId="{B5C948D6-F1AA-4DC3-960A-5478FC602C31}"/>
          </ac:picMkLst>
        </pc:picChg>
      </pc:sldChg>
      <pc:sldChg chg="modSp mod modNotes">
        <pc:chgData name="Lee, Anna (CDC/NCEH/OD) (CTR)" userId="984d448e-d074-439a-bbb6-693e69c7290d" providerId="ADAL" clId="{CF46A92E-E61C-41CA-A4D3-4C0FE3227D2D}" dt="2025-06-24T19:11:38.516" v="95" actId="962"/>
        <pc:sldMkLst>
          <pc:docMk/>
          <pc:sldMk cId="1264037703" sldId="455"/>
        </pc:sldMkLst>
        <pc:picChg chg="mod">
          <ac:chgData name="Lee, Anna (CDC/NCEH/OD) (CTR)" userId="984d448e-d074-439a-bbb6-693e69c7290d" providerId="ADAL" clId="{CF46A92E-E61C-41CA-A4D3-4C0FE3227D2D}" dt="2025-06-24T19:11:38.516" v="95" actId="962"/>
          <ac:picMkLst>
            <pc:docMk/>
            <pc:sldMk cId="1264037703" sldId="455"/>
            <ac:picMk id="6" creationId="{54261B71-6548-4A51-A96E-D829AB270990}"/>
          </ac:picMkLst>
        </pc:picChg>
      </pc:sldChg>
      <pc:sldChg chg="modSp">
        <pc:chgData name="Lee, Anna (CDC/NCEH/OD) (CTR)" userId="984d448e-d074-439a-bbb6-693e69c7290d" providerId="ADAL" clId="{CF46A92E-E61C-41CA-A4D3-4C0FE3227D2D}" dt="2025-06-24T19:12:14.580" v="97" actId="962"/>
        <pc:sldMkLst>
          <pc:docMk/>
          <pc:sldMk cId="937272174" sldId="456"/>
        </pc:sldMkLst>
        <pc:picChg chg="mod">
          <ac:chgData name="Lee, Anna (CDC/NCEH/OD) (CTR)" userId="984d448e-d074-439a-bbb6-693e69c7290d" providerId="ADAL" clId="{CF46A92E-E61C-41CA-A4D3-4C0FE3227D2D}" dt="2025-06-24T19:12:14.580" v="97" actId="962"/>
          <ac:picMkLst>
            <pc:docMk/>
            <pc:sldMk cId="937272174" sldId="456"/>
            <ac:picMk id="5" creationId="{F6CF44CB-91CE-49C3-84C9-7C1B67106289}"/>
          </ac:picMkLst>
        </pc:picChg>
      </pc:sldChg>
      <pc:sldChg chg="modNotes">
        <pc:chgData name="Lee, Anna (CDC/NCEH/OD) (CTR)" userId="984d448e-d074-439a-bbb6-693e69c7290d" providerId="ADAL" clId="{CF46A92E-E61C-41CA-A4D3-4C0FE3227D2D}" dt="2025-06-24T18:43:17.964" v="0" actId="27636"/>
        <pc:sldMkLst>
          <pc:docMk/>
          <pc:sldMk cId="1025501025" sldId="457"/>
        </pc:sldMkLst>
      </pc:sldChg>
      <pc:sldChg chg="modNotes">
        <pc:chgData name="Lee, Anna (CDC/NCEH/OD) (CTR)" userId="984d448e-d074-439a-bbb6-693e69c7290d" providerId="ADAL" clId="{CF46A92E-E61C-41CA-A4D3-4C0FE3227D2D}" dt="2025-06-24T18:43:17.987" v="1" actId="27636"/>
        <pc:sldMkLst>
          <pc:docMk/>
          <pc:sldMk cId="2004465277" sldId="458"/>
        </pc:sldMkLst>
      </pc:sldChg>
      <pc:sldChg chg="modNotes">
        <pc:chgData name="Lee, Anna (CDC/NCEH/OD) (CTR)" userId="984d448e-d074-439a-bbb6-693e69c7290d" providerId="ADAL" clId="{CF46A92E-E61C-41CA-A4D3-4C0FE3227D2D}" dt="2025-06-24T18:43:18.260" v="11" actId="27636"/>
        <pc:sldMkLst>
          <pc:docMk/>
          <pc:sldMk cId="357161646" sldId="463"/>
        </pc:sldMkLst>
      </pc:sldChg>
      <pc:sldChg chg="modNotes">
        <pc:chgData name="Lee, Anna (CDC/NCEH/OD) (CTR)" userId="984d448e-d074-439a-bbb6-693e69c7290d" providerId="ADAL" clId="{CF46A92E-E61C-41CA-A4D3-4C0FE3227D2D}" dt="2025-06-24T18:43:18.149" v="4" actId="27636"/>
        <pc:sldMkLst>
          <pc:docMk/>
          <pc:sldMk cId="3605167396" sldId="466"/>
        </pc:sldMkLst>
      </pc:sldChg>
      <pc:sldChg chg="modNotes">
        <pc:chgData name="Lee, Anna (CDC/NCEH/OD) (CTR)" userId="984d448e-d074-439a-bbb6-693e69c7290d" providerId="ADAL" clId="{CF46A92E-E61C-41CA-A4D3-4C0FE3227D2D}" dt="2025-06-24T18:43:18.164" v="5" actId="27636"/>
        <pc:sldMkLst>
          <pc:docMk/>
          <pc:sldMk cId="1610726893" sldId="467"/>
        </pc:sldMkLst>
      </pc:sldChg>
      <pc:sldChg chg="modSp mod modNotes">
        <pc:chgData name="Lee, Anna (CDC/NCEH/OD) (CTR)" userId="984d448e-d074-439a-bbb6-693e69c7290d" providerId="ADAL" clId="{CF46A92E-E61C-41CA-A4D3-4C0FE3227D2D}" dt="2025-06-24T19:13:08.720" v="107" actId="962"/>
        <pc:sldMkLst>
          <pc:docMk/>
          <pc:sldMk cId="3755420249" sldId="468"/>
        </pc:sldMkLst>
        <pc:picChg chg="mod">
          <ac:chgData name="Lee, Anna (CDC/NCEH/OD) (CTR)" userId="984d448e-d074-439a-bbb6-693e69c7290d" providerId="ADAL" clId="{CF46A92E-E61C-41CA-A4D3-4C0FE3227D2D}" dt="2025-06-24T19:13:08.720" v="107" actId="962"/>
          <ac:picMkLst>
            <pc:docMk/>
            <pc:sldMk cId="3755420249" sldId="468"/>
            <ac:picMk id="4" creationId="{7C5160FF-1FD0-3807-488E-3964CB80B963}"/>
          </ac:picMkLst>
        </pc:picChg>
      </pc:sldChg>
      <pc:sldChg chg="modNotes">
        <pc:chgData name="Lee, Anna (CDC/NCEH/OD) (CTR)" userId="984d448e-d074-439a-bbb6-693e69c7290d" providerId="ADAL" clId="{CF46A92E-E61C-41CA-A4D3-4C0FE3227D2D}" dt="2025-06-24T18:43:18.193" v="7" actId="27636"/>
        <pc:sldMkLst>
          <pc:docMk/>
          <pc:sldMk cId="4221689144" sldId="470"/>
        </pc:sldMkLst>
      </pc:sldChg>
      <pc:sldChg chg="modNotes">
        <pc:chgData name="Lee, Anna (CDC/NCEH/OD) (CTR)" userId="984d448e-d074-439a-bbb6-693e69c7290d" providerId="ADAL" clId="{CF46A92E-E61C-41CA-A4D3-4C0FE3227D2D}" dt="2025-06-24T18:43:18.207" v="8" actId="27636"/>
        <pc:sldMkLst>
          <pc:docMk/>
          <pc:sldMk cId="2316533302" sldId="472"/>
        </pc:sldMkLst>
      </pc:sldChg>
      <pc:sldChg chg="modNotes">
        <pc:chgData name="Lee, Anna (CDC/NCEH/OD) (CTR)" userId="984d448e-d074-439a-bbb6-693e69c7290d" providerId="ADAL" clId="{CF46A92E-E61C-41CA-A4D3-4C0FE3227D2D}" dt="2025-06-24T18:43:18.218" v="9" actId="27636"/>
        <pc:sldMkLst>
          <pc:docMk/>
          <pc:sldMk cId="3040871586" sldId="473"/>
        </pc:sldMkLst>
      </pc:sldChg>
      <pc:sldChg chg="modNotes">
        <pc:chgData name="Lee, Anna (CDC/NCEH/OD) (CTR)" userId="984d448e-d074-439a-bbb6-693e69c7290d" providerId="ADAL" clId="{CF46A92E-E61C-41CA-A4D3-4C0FE3227D2D}" dt="2025-06-24T18:43:18.238" v="10" actId="27636"/>
        <pc:sldMkLst>
          <pc:docMk/>
          <pc:sldMk cId="3047959641" sldId="475"/>
        </pc:sldMkLst>
      </pc:sldChg>
      <pc:sldChg chg="modNotes">
        <pc:chgData name="Lee, Anna (CDC/NCEH/OD) (CTR)" userId="984d448e-d074-439a-bbb6-693e69c7290d" providerId="ADAL" clId="{CF46A92E-E61C-41CA-A4D3-4C0FE3227D2D}" dt="2025-06-24T18:43:18.127" v="3" actId="27636"/>
        <pc:sldMkLst>
          <pc:docMk/>
          <pc:sldMk cId="1360722863" sldId="4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65743"/>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884414" y="0"/>
            <a:ext cx="2972098" cy="465743"/>
          </a:xfrm>
          <a:prstGeom prst="rect">
            <a:avLst/>
          </a:prstGeom>
        </p:spPr>
        <p:txBody>
          <a:bodyPr vert="horz" lIns="87316" tIns="43658" rIns="87316" bIns="43658" rtlCol="0"/>
          <a:lstStyle>
            <a:lvl1pPr algn="r">
              <a:defRPr sz="1100"/>
            </a:lvl1pPr>
          </a:lstStyle>
          <a:p>
            <a:fld id="{CCD9D4F3-1CB6-4E57-BC6A-8FDD6DF1AC39}" type="datetimeFigureOut">
              <a:rPr lang="en-US" smtClean="0"/>
              <a:t>6/25/2025</a:t>
            </a:fld>
            <a:endParaRPr lang="en-US"/>
          </a:p>
        </p:txBody>
      </p:sp>
      <p:sp>
        <p:nvSpPr>
          <p:cNvPr id="4" name="Footer Placeholder 3"/>
          <p:cNvSpPr>
            <a:spLocks noGrp="1"/>
          </p:cNvSpPr>
          <p:nvPr>
            <p:ph type="ftr" sz="quarter" idx="2"/>
          </p:nvPr>
        </p:nvSpPr>
        <p:spPr>
          <a:xfrm>
            <a:off x="0" y="8830658"/>
            <a:ext cx="2972098" cy="465742"/>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830658"/>
            <a:ext cx="2972098" cy="465742"/>
          </a:xfrm>
          <a:prstGeom prst="rect">
            <a:avLst/>
          </a:prstGeom>
        </p:spPr>
        <p:txBody>
          <a:bodyPr vert="horz" lIns="87316" tIns="43658" rIns="87316" bIns="43658" rtlCol="0" anchor="b"/>
          <a:lstStyle>
            <a:lvl1pPr algn="r">
              <a:defRPr sz="11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87316" tIns="43658" rIns="87316" bIns="43658" rtlCol="0"/>
          <a:lstStyle>
            <a:lvl1pPr algn="l" eaLnBrk="1" fontAlgn="auto" hangingPunct="1">
              <a:spcBef>
                <a:spcPts val="0"/>
              </a:spcBef>
              <a:spcAft>
                <a:spcPts val="0"/>
              </a:spcAft>
              <a:defRPr sz="1100">
                <a:latin typeface="+mn-lt"/>
              </a:defRPr>
            </a:lvl1pPr>
          </a:lstStyle>
          <a:p>
            <a:pPr>
              <a:defRPr/>
            </a:pPr>
            <a:endParaRPr lang="en-US"/>
          </a:p>
        </p:txBody>
      </p:sp>
      <p:sp>
        <p:nvSpPr>
          <p:cNvPr id="3" name="Date Placeholder 2"/>
          <p:cNvSpPr>
            <a:spLocks noGrp="1"/>
          </p:cNvSpPr>
          <p:nvPr>
            <p:ph type="dt" idx="1"/>
          </p:nvPr>
        </p:nvSpPr>
        <p:spPr>
          <a:xfrm>
            <a:off x="3884414" y="1"/>
            <a:ext cx="2972098" cy="464205"/>
          </a:xfrm>
          <a:prstGeom prst="rect">
            <a:avLst/>
          </a:prstGeom>
        </p:spPr>
        <p:txBody>
          <a:bodyPr vert="horz" lIns="87316" tIns="43658" rIns="87316" bIns="43658" rtlCol="0"/>
          <a:lstStyle>
            <a:lvl1pPr algn="r" eaLnBrk="1" fontAlgn="auto" hangingPunct="1">
              <a:spcBef>
                <a:spcPts val="0"/>
              </a:spcBef>
              <a:spcAft>
                <a:spcPts val="0"/>
              </a:spcAft>
              <a:defRPr sz="1100" smtClean="0">
                <a:latin typeface="+mn-lt"/>
              </a:defRPr>
            </a:lvl1pPr>
          </a:lstStyle>
          <a:p>
            <a:pPr>
              <a:defRPr/>
            </a:pPr>
            <a:fld id="{33C03299-4BB1-4AD2-828F-715F084383AD}" type="datetimeFigureOut">
              <a:rPr lang="en-US"/>
              <a:pPr>
                <a:defRPr/>
              </a:pPr>
              <a:t>6/25/2025</a:t>
            </a:fld>
            <a:endParaRPr lang="en-US"/>
          </a:p>
        </p:txBody>
      </p:sp>
      <p:sp>
        <p:nvSpPr>
          <p:cNvPr id="4" name="Slide Image Placeholder 3"/>
          <p:cNvSpPr>
            <a:spLocks noGrp="1" noRot="1" noChangeAspect="1"/>
          </p:cNvSpPr>
          <p:nvPr>
            <p:ph type="sldImg" idx="2"/>
          </p:nvPr>
        </p:nvSpPr>
        <p:spPr>
          <a:xfrm>
            <a:off x="330200" y="698500"/>
            <a:ext cx="6197600" cy="3486150"/>
          </a:xfrm>
          <a:prstGeom prst="rect">
            <a:avLst/>
          </a:prstGeom>
          <a:noFill/>
          <a:ln w="12700">
            <a:solidFill>
              <a:prstClr val="black"/>
            </a:solidFill>
          </a:ln>
        </p:spPr>
        <p:txBody>
          <a:bodyPr vert="horz" lIns="87316" tIns="43658" rIns="87316" bIns="43658" rtlCol="0" anchor="ctr"/>
          <a:lstStyle/>
          <a:p>
            <a:pPr lvl="0"/>
            <a:endParaRPr lang="en-US" noProof="0"/>
          </a:p>
        </p:txBody>
      </p:sp>
      <p:sp>
        <p:nvSpPr>
          <p:cNvPr id="5" name="Notes Placeholder 4"/>
          <p:cNvSpPr>
            <a:spLocks noGrp="1"/>
          </p:cNvSpPr>
          <p:nvPr>
            <p:ph type="body" sz="quarter" idx="3"/>
          </p:nvPr>
        </p:nvSpPr>
        <p:spPr>
          <a:xfrm>
            <a:off x="686098" y="4416099"/>
            <a:ext cx="5485805" cy="4182457"/>
          </a:xfrm>
          <a:prstGeom prst="rect">
            <a:avLst/>
          </a:prstGeom>
        </p:spPr>
        <p:txBody>
          <a:bodyPr vert="horz" lIns="87316" tIns="43658" rIns="87316" bIns="4365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2972098" cy="464205"/>
          </a:xfrm>
          <a:prstGeom prst="rect">
            <a:avLst/>
          </a:prstGeom>
        </p:spPr>
        <p:txBody>
          <a:bodyPr vert="horz" lIns="87316" tIns="43658" rIns="87316" bIns="43658" rtlCol="0" anchor="b"/>
          <a:lstStyle>
            <a:lvl1pPr algn="l" eaLnBrk="1" fontAlgn="auto" hangingPunct="1">
              <a:spcBef>
                <a:spcPts val="0"/>
              </a:spcBef>
              <a:spcAft>
                <a:spcPts val="0"/>
              </a:spcAft>
              <a:defRPr sz="1100">
                <a:latin typeface="+mn-lt"/>
              </a:defRPr>
            </a:lvl1pPr>
          </a:lstStyle>
          <a:p>
            <a:pPr>
              <a:defRPr/>
            </a:pPr>
            <a:endParaRPr lang="en-US"/>
          </a:p>
        </p:txBody>
      </p:sp>
      <p:sp>
        <p:nvSpPr>
          <p:cNvPr id="7" name="Slide Number Placeholder 6"/>
          <p:cNvSpPr>
            <a:spLocks noGrp="1"/>
          </p:cNvSpPr>
          <p:nvPr>
            <p:ph type="sldNum" sz="quarter" idx="5"/>
          </p:nvPr>
        </p:nvSpPr>
        <p:spPr>
          <a:xfrm>
            <a:off x="3884414" y="8830659"/>
            <a:ext cx="2972098" cy="464205"/>
          </a:xfrm>
          <a:prstGeom prst="rect">
            <a:avLst/>
          </a:prstGeom>
        </p:spPr>
        <p:txBody>
          <a:bodyPr vert="horz" lIns="87316" tIns="43658" rIns="87316" bIns="43658" rtlCol="0" anchor="b"/>
          <a:lstStyle>
            <a:lvl1pPr algn="r" eaLnBrk="1" fontAlgn="auto" hangingPunct="1">
              <a:spcBef>
                <a:spcPts val="0"/>
              </a:spcBef>
              <a:spcAft>
                <a:spcPts val="0"/>
              </a:spcAft>
              <a:defRPr sz="11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800" b="0" i="0" dirty="0">
                <a:solidFill>
                  <a:srgbClr val="000000"/>
                </a:solidFill>
                <a:effectLst/>
                <a:latin typeface="Calibri" panose="020F0502020204030204" pitchFamily="34" charset="0"/>
              </a:rPr>
              <a:t>Clinician Overview of Arsenic</a:t>
            </a: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89729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rtl="0" fontAlgn="base"/>
            <a:r>
              <a:rPr lang="en-US" sz="1800" b="0" i="0" dirty="0">
                <a:solidFill>
                  <a:srgbClr val="000000"/>
                </a:solidFill>
                <a:effectLst/>
                <a:latin typeface="Calibri" panose="020F0502020204030204" pitchFamily="34" charset="0"/>
              </a:rPr>
              <a:t>For the general U.S. population, the main source of arsenic exposure is ingestion of food containing arsenic. Food can contain inorganic and organic forms of arsenic. Seaweed, rice, fruits, meat, shellfish, and poultry are potential dietary sources of inorganic arsenic. Seafood, particularly finfish, contains mostly nontoxic organic arsenic and is unlikely to be a cause of arsenic toxicity. The U.S. Environmental Protection Agency, or EPA, has set a drinking water standard of 10 micrograms of arsenic per liter of water. This standard is based on total arsenic, but drinking water contains almost entirely inorganic forms.</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Chromated copper arsenate, or CCA, is a wood preservative that was previously used in residential structures such as playgrounds. Arsenic can leach from CCA-treated lumber into soil, and children with mouthing behaviors during play are at risk for arsenic exposure. Because of this risk, in 2003 the EPA and the lumber industry agreed to discontinue the use of CCA-treated wood in most residential construction.</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46823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Inhalation can also be a route of exposure. Inhalation of particulate matter from burning arsenic-containing wood or coal can be a significant route of inhalational exposure. Larger particles are deposited in the upper airways and swallowed after coughing, resulting in gastrointestinal absorption. Smaller particles are deposited more deeply in the respiratory tract where absorption through the lungs can occur. Sources of inhaled arsenic for the public include tobacco smoke, burning of CCA-treated wood or arsenic-containing coal, and emissions from nearby smelting operations.</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36001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Arsenic has poor dermal absorption. Contact with preserved wood products containing arsenic could conceivably result in arsenic exposure, but not enough information is known to make a statement about skin absorption in specific conditions.</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103604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Next, we will discuss information on populations at risk for exposure to arsenic.</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411042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Populations at risk for excess arsenic exposure include people who consume water from arsenic-contaminated wells, live in areas with highly contaminated soils, or burn coal or pressure-treated wood for home heating. Other populations at risk include people who engage in hobbies that could involve the use of arsenic-containing products, such as gardening with arsenic-containing pesticides, and those who work in industries that use arsenic or produce arsenic compounds as byproducts.</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364519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Workers at risk of arsenic exposure through their occupation include miners, smelters, those who work in agriculture applying arsenic-containing pesticides, wood treatment workers who apply CCA to lumber, and workers in microelectronics or semiconductor industries.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741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fontAlgn="base"/>
            <a:r>
              <a:rPr lang="en-US" sz="1800" b="0" i="0" dirty="0">
                <a:solidFill>
                  <a:srgbClr val="000000"/>
                </a:solidFill>
                <a:effectLst/>
                <a:latin typeface="Calibri" panose="020F0502020204030204" pitchFamily="34" charset="0"/>
              </a:rPr>
              <a:t>Children are uniquely susceptible to arsenic and other toxic exposures. In general, children breathe more air, drink more water, and eat more food per pound of body weight than adults and are more likely to put their hands in their mouths. A child’s developing organs and systems also might not be able to metabolize and excrete harmful contaminants that enter their bodies. Additionally, children have more time to develop health conditions and diseases than people who are exposed later in life. Health problems from an environmental exposure can take years to become evident.</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Fetal development is another period of vulnerability to toxic exposures. Exposure to hazardous substances </a:t>
            </a:r>
            <a:r>
              <a:rPr lang="en-US" sz="1800" b="0" i="1" dirty="0">
                <a:solidFill>
                  <a:srgbClr val="000000"/>
                </a:solidFill>
                <a:effectLst/>
                <a:latin typeface="Calibri" panose="020F0502020204030204" pitchFamily="34" charset="0"/>
              </a:rPr>
              <a:t>in utero</a:t>
            </a:r>
            <a:r>
              <a:rPr lang="en-US" sz="1800" b="0" i="0" dirty="0">
                <a:solidFill>
                  <a:srgbClr val="000000"/>
                </a:solidFill>
                <a:effectLst/>
                <a:latin typeface="Calibri" panose="020F0502020204030204" pitchFamily="34" charset="0"/>
              </a:rPr>
              <a:t> can potentially affect the development of fetal organ systems.</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9664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l" rtl="0" fontAlgn="base"/>
            <a:r>
              <a:rPr lang="en-US" sz="1800" b="0" i="0" dirty="0">
                <a:solidFill>
                  <a:srgbClr val="000000"/>
                </a:solidFill>
                <a:effectLst/>
                <a:latin typeface="Calibri" panose="020F0502020204030204" pitchFamily="34" charset="0"/>
              </a:rPr>
              <a:t>The arsenic exposure pathway varies depending on the child’s developmental stage.</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Arsenic is known to cross the placenta, and the levels of arsenic in cord blood closely approximate those in maternal blood. There is growing evidence from human and animal studies that exposure to inorganic arsenic during prenatal development could increase the risk of adverse health effects. These adverse effects include impaired development </a:t>
            </a:r>
            <a:r>
              <a:rPr lang="en-US" sz="1800" b="0" i="1" dirty="0">
                <a:solidFill>
                  <a:srgbClr val="000000"/>
                </a:solidFill>
                <a:effectLst/>
                <a:latin typeface="Calibri" panose="020F0502020204030204" pitchFamily="34" charset="0"/>
              </a:rPr>
              <a:t>in utero</a:t>
            </a:r>
            <a:r>
              <a:rPr lang="en-US" sz="1800" b="0" i="0" dirty="0">
                <a:solidFill>
                  <a:srgbClr val="000000"/>
                </a:solidFill>
                <a:effectLst/>
                <a:latin typeface="Calibri" panose="020F0502020204030204" pitchFamily="34" charset="0"/>
              </a:rPr>
              <a:t> and neurodevelopmental toxicity in infants and young children.</a:t>
            </a: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Breast milk can contain low levels of arsenic. Exposure can also occur when contaminated water is used to make formula or given to children to drink. However, breast milk continues to be the ideal nutrition for infants, despite the potential presence of environmental contaminants. In nearly every circumstance, CDC and the American Academy of Pediatrics recommend that nursing </a:t>
            </a:r>
            <a:r>
              <a:rPr lang="en-US" sz="1800" b="0" i="0" u="none" dirty="0">
                <a:solidFill>
                  <a:srgbClr val="D13438"/>
                </a:solidFill>
                <a:effectLst/>
                <a:latin typeface="Calibri" panose="020F0502020204030204" pitchFamily="34" charset="0"/>
              </a:rPr>
              <a:t>women </a:t>
            </a:r>
            <a:r>
              <a:rPr lang="en-US" sz="1800" b="0" i="0" dirty="0">
                <a:solidFill>
                  <a:srgbClr val="000000"/>
                </a:solidFill>
                <a:effectLst/>
                <a:latin typeface="Calibri" panose="020F0502020204030204" pitchFamily="34" charset="0"/>
              </a:rPr>
              <a:t>continue to breastfeed. Clinicians can help patients decide to breastfeed based on factors specific to the patient and the child.</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Infants and children have less varied diet patterns than adults, and elevated levels of inorganic arsenic in foods that infants eat could represent a significant source of exposure. The Food and Drug Administration, or FDA, aims to reduce health effects associated with exposure to inorganic arsenic early in life. Rice cereals are the most consumed infant cereals in the United States. The FDA has determined an action level of 100 micrograms per kilogram or 100 parts per billion for inorganic arsenic in infant rice cereals.</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5676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Next, we will cover the health effects of arsenic.</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353650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development of toxic effects after arsenic exposure depends on the form of arsenic; the frequency, duration, dose, and route of exposure; and the susceptibility of the patient. The susceptibility of a patient for developing disease depends on factors such as nutritional status and genetic differences in individual arsenic methylation capacity.</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76469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 Agency for Toxic Substances and Disease Registry, or ATSDR, developed this presentation to familiarize healthcare providers with the health effects of arsenic; provide information about clinical evaluation and patient management; and to discuss prevention strategies.</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694681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Acute toxicity from arsenic infrequently results from an intentional or accidental ingestion of a large amount of inorganic arsenic. It is difficult to determine the fatal dose in humans because there are only case reports of acute exposure in the literature.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classic presenting symptoms of acute arsenic toxicity include severe hemorrhagic gastroenteritis with abdominal pain, vomiting, and “bloody rice water” diarrhea. Multisystem organ dysfunction with elevated liver enzymes, renal injury, and disseminated intravascular coagulation can occur, as well as dehydration with hypotension and cardiovascular collapse.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Acute tubular necrosis with acute renal failure has occurred with acute arsenic exposure. Encephalopathy has been reported within 24 to 72 hours following acute exposure, as well as in chronic exposures. Milder clinical features associated with acute exposure include numbness, muscle cramps, facial edema, and gastrointestinal effects such as nausea, vomiting, and diarrhea.</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655132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Chronic exposure can occur when an individual is exposed to low levels of arsenic over months to years, usually from contaminated drinking water such as well water. Skin lesions are among the most common and characteristic effects of chronic arsenic exposure in humans. With long-term exposure to high levels of inorganic arsenic, pigmentation changes and keratosis can occur initially. Hyperpigmentation is characterized as raindrop-like spots of pigmentation, diffuse dark brown spots, or diffuse darkening of the skin on the limbs or trunk. Areas of hyperpigmentation can be interspersed with small areas of hypopigmentation on the face, neck, and back. Keratosis can present as diffuse thickening of the skin or as nodules on the palms or soles. These skin lesions develop after a minimum exposure of approximately five years and can be a precursor to nonmelanoma skin cancer. Peripheral neuropathy can also occur and could be one of the only symptoms of chronic arsenic exposure. This neuropathy occurs in a symmetrical stocking-glove distribution in the hands and feet. It results from damage to the sensory neurons more than the motor neurons.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374839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adverse health effects that can be associated with long-term ingestion of inorganic arsenic. They include developmental effects, pulmonary disease, type 2 diabetes mellitus, and cardiovascular disease. Hematological effects can include bone marrow suppression and pancytopenia. Inorganic arsenic can also affect the female and male reproductive systems. Females can have decreased weight of the ovaries and uterus, while males can have reduced weight of the testes and accessory sex organs as well as decreased epididymal sperm counts.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215637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EPA, the U.S. Department of Health and Human Service’s National Toxicology Program, and the International Agency for Research on Cancer have classified arsenic and arsenic compounds as carcinogenic to humans. Arsenic exposure is associated with lung cancer, nonmelanoma skin cancers, and bladder cancer. There is limited evidence for association with kidney, liver, and prostate cancers.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1841728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we will cover clinical evaluation.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988343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evaluating a patient potentially exposed to arsenic, it is important to start with a detailed exposure history. Assess possible current and past environmental exposures and ask about the patient’s current and previous occupations. Perform a physical exam that pays close attention to skin and nervous system findings and laboratory evaluation when indicated.</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648257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taking an exposure history in an evaluation of a patient with suspected arsenic exposure, focused questioning might be able to identify the source of.</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asking about environmental exposure, assess where the patient spends a significant amount of time. Focus on proximity to mining sites, orchards, farms, CCA-treated wooden playground structures, and hazardous waste sites. It is also important to ask about arsenic-contaminated sources of water for drinking, cooking, and making infant formula, especially private well water sources.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Questions should also assess a patient’s hobbies. Ask about current and historical use of arsenic-based pesticides for gardening inside and outside the home. Ask the patient about home heating methods, particularly CCA-treated wood- or coal-burning stoves, fireplaces, and other sources of fuel. When taking a medication history, ask about traditional, imported, homeopathic and naturopathic remedies that can contain arsenic. Questions about occupational history should focus on work in industries that could be at risk for arsenic exposure, such as the manufacturing of microelectronics or semiconductors and pesticide production or application.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2869721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physical examination should focus on major organs and systems that arsenic could affect, including checking for evidence of skin lesions and peripheral neuropathy.</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247693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symptoms of arsenic exposure can be nonspecific or delayed, which can make an early clinical diagnosis difficult.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Urinary arsenic tests can be ordered as total or speciated arsenic. The most helpful laboratory test for recent arsenic exposure is a 24-hour urinary speciated arsenic level, which can distinguish toxic inorganic arsenic from nontoxic organic arsenic. However, total arsenic is often the only 24-hour urine test available. A total urinary arsenic level includes inorganic arsenic and its metabolites that may result in toxicity. However, the total urinary arsenic level also includes nontoxic organic arsenic, such 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arsenobetaine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arsenocholine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from seafood consumption within the past 48 hours.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Spot urine specimens for arsenic and creatinine can be helpful in an emergency.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tests of nails and hair for arsenic can indicate chronic exposure, they are of limited clinical utility because there are no accepted reference ranges or population means.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exposed patients, a complete blood count can evaluate for hematological effects, including anemia, leukopenia, and thrombocytopenia. Blood glucose testing can assess for hyperglycemia.</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750904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treatment and follow-up of patients exposed to arsenic will be covered.</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154412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0" i="0" dirty="0">
                <a:solidFill>
                  <a:srgbClr val="000000"/>
                </a:solidFill>
                <a:effectLst/>
                <a:latin typeface="Calibri" panose="020F0502020204030204" pitchFamily="34" charset="0"/>
              </a:rPr>
              <a:t>This presentation will cover properties of arsenic and its sources in the environment, routes of exposure, populations at risk for exposure, and potential health effects from exposure. We will also discuss clinical evaluation and management of patients exposed to arsenic, including appropriate follow-up, counseling, and exposure-reduction strategies.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4069709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Acute and chronic arsenic poisoning present with a wide spectrum of signs and symptoms. The symptoms are largely dependent on the route of exposure, chemical form, dose, and time elapsed since exposure. Laboratory confirmation of arsenic exposure is often not available in time to guide therapy in the acute setting. Therefore, treatment must often be initiated based on history and clinical findings alone.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3820223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Patients with suspected acute arsenic poisoning generally require aggressive supportive care and management in an intensive care setting. Care and management options include gastrointestinal decontamination and hemodynamic stabilization with fluid and electrolyte replacement.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Chelating agents, such as dimercaprol, can prevent the effects of arsenic toxicity if administered within a few hours of arsenic exposure. However, all chelating agents can have potentially life-threatening side effects. </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considering chelation therapy, consult with a medical toxicologist or other specialist with expertise and experience in managing acute toxicity. Poison control centers have</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medical toxicologists available for consultation.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2058604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cases of chronic arsenic exposure, the primary goal is to end the exposure by first identifying and then mitigating or preventing further exposure to arsenic. Removal of the toxic arsenic source might not always be possible or feasible. Symptoms generally improve following cessation of exposure but can persist with an extended recovery period. Treatment depends on several factors, including urinary arsenic levels, duration of exposure, severity of neurological damage, and current symptoms. Manage symptomatic patients with supportive care.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3790228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Periodic clinical evaluations of patients exposed to arsenic can detect abnormalities at an early stage. Further testing can be based on symptoms, physical exam findings, and standard clinical practice. Refer to screening recommendations for cancer and other chronic diseases from the U.S. Preventive Services Task Force. Consider consulting with a specialist in medical toxicology or occupational and environmental medicine to develop a plan for periodic monitoring if needed. The Pediatric Environmental Health Specialty Units, or PEHSUs, are a national network of experts in the prevention, diagnosis, management, and treatment of health issues that arise from environmental exposures from preconception through adolescence. PEHSUs can provide evidence-based information about arsenic exposure that affects children and families.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1299100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we will discuss patient counseling and exposure reduction.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818911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Avoid exposure to toxic arsenic whenever possible. Because the main route of exposure is ingestion, encourage patients to know the arsenic level in their drinking water, particularly if they use a private well. Arsenic levels should be below the EPA drinking water standard of 10 micrograms per liter.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Counsel patients who use well water to have their water tested for arsenic through a local health department to ensure arsenic concentrations are below the EPA drinking water standard.</a:t>
            </a:r>
          </a:p>
          <a:p>
            <a:pPr marL="0" marR="0" fontAlgn="base">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Remove arsenic in drinking water with certified filters. If removal methods are not feasible, use an alternative source of water for drinking, cooking, and other activities that could result in ingestion of water.</a:t>
            </a:r>
          </a:p>
          <a:p>
            <a:pPr marL="0" marR="0" fontAlgn="base">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rPr>
              <a:t>Arsenic in household water does not volatilize nor does it readily absorb through the skin while bathing. Therefore, showering and bathing in household water with arsenic is not a concern.</a:t>
            </a:r>
            <a:br>
              <a:rPr lang="en-US" sz="1800" kern="1200" dirty="0">
                <a:solidFill>
                  <a:srgbClr val="00000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Advise patients to use a safe water supply for gardening and crop irrigation.</a:t>
            </a:r>
          </a:p>
          <a:p>
            <a:pPr marL="0" marR="0" fontAlgn="base">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Encourage patients to eat a wide range of foods, including a variety of first foods for infants.</a:t>
            </a:r>
          </a:p>
          <a:p>
            <a:pPr marL="0" marR="0" fontAlgn="base">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Counsel patients who work with arsenic to properly use personal protective equipment. Furthermore, advise patients who work with arsenic to remove their shoes and clothes before entering their homes to avoid exposing family members to arsenic.</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1385706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conclude, here are some important takeaways about arsenic.</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668543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Patients with acute ingestion of arsenic can present with gastrointestinal symptoms like severe diarrhea that can progress to multisystem organ dysfunction and death. Initial symptoms of chronic exposure to high levels of arsenic include skin lesions and hyperpigmentation. Cancers associated with arsenic exposure include lung cancer, nonmelanoma skin cancers, and bladder cancers. A 24-hour urinary speciated arsenic level is the most useful laboratory test for recent arsenic exposure. Finally, counseling measures can include patient education on ways to identify and mitigate environmental and occupational sources of chronic arsenic exposure.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3383350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or questions, please contact the Environmental Medicine and Health Systems Intervention Section at c-e-a-t-s-d-r at c-d-c dot gov or C-D-C at one-eight hundred -C-D-C-INFO (Teletypewriter: one eight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two three two six three four eight) or w-w-w dot c-d-c dot gov.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28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To begin, we will review the properties of arsenic.</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44524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b="0" i="0" dirty="0">
                <a:solidFill>
                  <a:srgbClr val="000000"/>
                </a:solidFill>
                <a:effectLst/>
                <a:latin typeface="Calibri" panose="020F0502020204030204" pitchFamily="34" charset="0"/>
              </a:rPr>
              <a:t>Arsenic is a naturally occurring element that is widely distributed in the Earth’s crust. It is found in soil, mineral ores, groundwater, volcanic eruptions, and seafood. It is also used in many industrial processes, including metal smelting, wood preservation, and arsenical pesticide production and application</a:t>
            </a:r>
            <a:r>
              <a:rPr lang="en-US" sz="1800" b="0" i="1"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Arsenic is usually found in the environment combined with other elements and is commonly classified as inorganic or organic arsenic. Most inorganic and organic arsenic compounds are white or colorless powders that do not evaporate. They have no smell, and most have no particular taste. Inorganic arsenic compounds are highly toxic and contain non-carbon elements such as oxygen, chlorine, and sulfur. Organic arsenic compounds contain carbon and are generally less toxic than inorganic arsenic.</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88569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Next, we will review the sources of arsenic.</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63006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l" rtl="0" fontAlgn="base"/>
            <a:r>
              <a:rPr lang="en-US" sz="1800" b="0" i="0" dirty="0">
                <a:solidFill>
                  <a:srgbClr val="000000"/>
                </a:solidFill>
                <a:effectLst/>
                <a:latin typeface="Calibri" panose="020F0502020204030204" pitchFamily="34" charset="0"/>
              </a:rPr>
              <a:t>Arsenic is found in a wide range of products and materials. Because arsenic is a natural component of the Earth’s crust, it exists in the air, water, and soil. Both human and natural activity can release arsenic into the environment. Human activities that release arsenic into the environment include mining, metal smelting, and other industrial operations.</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Inorganic arsenic can be found in crops such as rice, corn, fruits, and vegetables that are grown in contaminated soil or irrigated with contaminated water. As a result, it may be found in meat from animals that consumed these types of crops or drank contaminated water. It is also used industrially as an alloying agent, in the tanning of hides, and in the processing of glass, pigments, textiles, paper, metal adhesives, wood preservatives, and ammunition. Inorganic arsenic-based pesticides were once widely used for a variety of agricultural and home applications. However, they were discontinued for most uses in the United States during the 1980s and 1990s. Today there are limited permitted uses of pesticides containing monosodium </a:t>
            </a:r>
            <a:r>
              <a:rPr lang="en-US" sz="1800" b="0" i="0" dirty="0" err="1">
                <a:solidFill>
                  <a:srgbClr val="000000"/>
                </a:solidFill>
                <a:effectLst/>
                <a:latin typeface="Calibri" panose="020F0502020204030204" pitchFamily="34" charset="0"/>
              </a:rPr>
              <a:t>methanearsonate</a:t>
            </a:r>
            <a:r>
              <a:rPr lang="en-US" sz="1800" b="0" i="0" dirty="0">
                <a:solidFill>
                  <a:srgbClr val="000000"/>
                </a:solidFill>
                <a:effectLst/>
                <a:latin typeface="Calibri" panose="020F0502020204030204" pitchFamily="34" charset="0"/>
              </a:rPr>
              <a:t>, or MSMA, an organic arsenical that is converted into inorganic arsenic in the environment. Some traditional, imported, homeopathic, and naturopathic remedies can contain arsenic. Seafood naturally contains </a:t>
            </a:r>
            <a:r>
              <a:rPr lang="en-US" sz="1800" b="0" i="0" dirty="0" err="1">
                <a:solidFill>
                  <a:srgbClr val="000000"/>
                </a:solidFill>
                <a:effectLst/>
                <a:latin typeface="Calibri" panose="020F0502020204030204" pitchFamily="34" charset="0"/>
              </a:rPr>
              <a:t>arsenobetaine</a:t>
            </a:r>
            <a:r>
              <a:rPr lang="en-US" sz="1800" b="0" i="0" dirty="0">
                <a:solidFill>
                  <a:srgbClr val="000000"/>
                </a:solidFill>
                <a:effectLst/>
                <a:latin typeface="Calibri" panose="020F0502020204030204" pitchFamily="34" charset="0"/>
              </a:rPr>
              <a:t> and </a:t>
            </a:r>
            <a:r>
              <a:rPr lang="en-US" sz="1800" b="0" i="0" dirty="0" err="1">
                <a:solidFill>
                  <a:srgbClr val="000000"/>
                </a:solidFill>
                <a:effectLst/>
                <a:latin typeface="Calibri" panose="020F0502020204030204" pitchFamily="34" charset="0"/>
              </a:rPr>
              <a:t>arsenocholine</a:t>
            </a:r>
            <a:r>
              <a:rPr lang="en-US" sz="1800" b="0" i="0" dirty="0">
                <a:solidFill>
                  <a:srgbClr val="000000"/>
                </a:solidFill>
                <a:effectLst/>
                <a:latin typeface="Calibri" panose="020F0502020204030204" pitchFamily="34" charset="0"/>
              </a:rPr>
              <a:t>, which are organic forms of arsenic that are essentially nontoxic. However, shellfish in contaminated bodies of water can also contain inorganic arsenic.</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78722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Next, we will cover routes of exposure.</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01385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Exposure can occur via ingestion, inhalation, and dermal absorption.</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31014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0774-ABF8-41AF-8D34-70E14F77566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BF78A34-5DAD-49CC-AC6F-424B6C419F3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9390CF8-4BBF-4870-AAFA-0998BA30E53C}"/>
              </a:ext>
            </a:extLst>
          </p:cNvPr>
          <p:cNvSpPr>
            <a:spLocks noGrp="1"/>
          </p:cNvSpPr>
          <p:nvPr>
            <p:ph type="dt" sz="half" idx="10"/>
          </p:nvPr>
        </p:nvSpPr>
        <p:spPr/>
        <p:txBody>
          <a:bodyPr/>
          <a:lstStyle/>
          <a:p>
            <a:fld id="{7EF20507-29C5-46B1-B71E-7AEC33D4BED0}" type="datetimeFigureOut">
              <a:rPr lang="en-US" smtClean="0"/>
              <a:t>6/25/2025</a:t>
            </a:fld>
            <a:endParaRPr lang="en-US"/>
          </a:p>
        </p:txBody>
      </p:sp>
      <p:sp>
        <p:nvSpPr>
          <p:cNvPr id="5" name="Footer Placeholder 4">
            <a:extLst>
              <a:ext uri="{FF2B5EF4-FFF2-40B4-BE49-F238E27FC236}">
                <a16:creationId xmlns:a16="http://schemas.microsoft.com/office/drawing/2014/main" id="{96DDB3A5-4565-45FE-B540-41A17D5EE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17361-D9CB-4581-ADCA-93CEAC2F2662}"/>
              </a:ext>
            </a:extLst>
          </p:cNvPr>
          <p:cNvSpPr>
            <a:spLocks noGrp="1"/>
          </p:cNvSpPr>
          <p:nvPr>
            <p:ph type="sldNum" sz="quarter" idx="12"/>
          </p:nvPr>
        </p:nvSpPr>
        <p:spPr/>
        <p:txBody>
          <a:bodyPr/>
          <a:lstStyle/>
          <a:p>
            <a:fld id="{8CC7C7B7-F66D-4AFD-9363-1A7AFDF9AC9E}" type="slidenum">
              <a:rPr lang="en-US" smtClean="0"/>
              <a:t>‹#›</a:t>
            </a:fld>
            <a:endParaRPr lang="en-US"/>
          </a:p>
        </p:txBody>
      </p:sp>
    </p:spTree>
    <p:extLst>
      <p:ext uri="{BB962C8B-B14F-4D97-AF65-F5344CB8AC3E}">
        <p14:creationId xmlns:p14="http://schemas.microsoft.com/office/powerpoint/2010/main" val="294115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1659-3212-4304-9C09-940DBDE266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6707B4-B9BF-45CD-BED9-65115A4E82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19E19-C402-49C7-90A4-ECB61B2C91BE}"/>
              </a:ext>
            </a:extLst>
          </p:cNvPr>
          <p:cNvSpPr>
            <a:spLocks noGrp="1"/>
          </p:cNvSpPr>
          <p:nvPr>
            <p:ph type="dt" sz="half" idx="10"/>
          </p:nvPr>
        </p:nvSpPr>
        <p:spPr/>
        <p:txBody>
          <a:bodyPr/>
          <a:lstStyle/>
          <a:p>
            <a:fld id="{7EF20507-29C5-46B1-B71E-7AEC33D4BED0}" type="datetimeFigureOut">
              <a:rPr lang="en-US" smtClean="0"/>
              <a:t>6/25/2025</a:t>
            </a:fld>
            <a:endParaRPr lang="en-US"/>
          </a:p>
        </p:txBody>
      </p:sp>
      <p:sp>
        <p:nvSpPr>
          <p:cNvPr id="5" name="Footer Placeholder 4">
            <a:extLst>
              <a:ext uri="{FF2B5EF4-FFF2-40B4-BE49-F238E27FC236}">
                <a16:creationId xmlns:a16="http://schemas.microsoft.com/office/drawing/2014/main" id="{17721066-3906-4737-940B-65720A238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DEAF5-58D5-4A14-A3B8-A89520820673}"/>
              </a:ext>
            </a:extLst>
          </p:cNvPr>
          <p:cNvSpPr>
            <a:spLocks noGrp="1"/>
          </p:cNvSpPr>
          <p:nvPr>
            <p:ph type="sldNum" sz="quarter" idx="12"/>
          </p:nvPr>
        </p:nvSpPr>
        <p:spPr/>
        <p:txBody>
          <a:bodyPr/>
          <a:lstStyle/>
          <a:p>
            <a:fld id="{8CC7C7B7-F66D-4AFD-9363-1A7AFDF9AC9E}" type="slidenum">
              <a:rPr lang="en-US" smtClean="0"/>
              <a:t>‹#›</a:t>
            </a:fld>
            <a:endParaRPr lang="en-US"/>
          </a:p>
        </p:txBody>
      </p:sp>
    </p:spTree>
    <p:extLst>
      <p:ext uri="{BB962C8B-B14F-4D97-AF65-F5344CB8AC3E}">
        <p14:creationId xmlns:p14="http://schemas.microsoft.com/office/powerpoint/2010/main" val="8587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DAE96A-8ECF-441B-A7B5-5EA56B89FCD8}"/>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5926C0-F79F-4F97-A8B9-0AA8841F5CD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8CC5F-E1DD-496F-8FED-371EF7162687}"/>
              </a:ext>
            </a:extLst>
          </p:cNvPr>
          <p:cNvSpPr>
            <a:spLocks noGrp="1"/>
          </p:cNvSpPr>
          <p:nvPr>
            <p:ph type="dt" sz="half" idx="10"/>
          </p:nvPr>
        </p:nvSpPr>
        <p:spPr/>
        <p:txBody>
          <a:bodyPr/>
          <a:lstStyle/>
          <a:p>
            <a:fld id="{7EF20507-29C5-46B1-B71E-7AEC33D4BED0}" type="datetimeFigureOut">
              <a:rPr lang="en-US" smtClean="0"/>
              <a:t>6/25/2025</a:t>
            </a:fld>
            <a:endParaRPr lang="en-US"/>
          </a:p>
        </p:txBody>
      </p:sp>
      <p:sp>
        <p:nvSpPr>
          <p:cNvPr id="5" name="Footer Placeholder 4">
            <a:extLst>
              <a:ext uri="{FF2B5EF4-FFF2-40B4-BE49-F238E27FC236}">
                <a16:creationId xmlns:a16="http://schemas.microsoft.com/office/drawing/2014/main" id="{93E78B30-CBEF-41ED-9E49-7C46B6616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F39FB-85B3-4187-9AA1-06D6193B4DBA}"/>
              </a:ext>
            </a:extLst>
          </p:cNvPr>
          <p:cNvSpPr>
            <a:spLocks noGrp="1"/>
          </p:cNvSpPr>
          <p:nvPr>
            <p:ph type="sldNum" sz="quarter" idx="12"/>
          </p:nvPr>
        </p:nvSpPr>
        <p:spPr/>
        <p:txBody>
          <a:bodyPr/>
          <a:lstStyle/>
          <a:p>
            <a:fld id="{8CC7C7B7-F66D-4AFD-9363-1A7AFDF9AC9E}" type="slidenum">
              <a:rPr lang="en-US" smtClean="0"/>
              <a:t>‹#›</a:t>
            </a:fld>
            <a:endParaRPr lang="en-US"/>
          </a:p>
        </p:txBody>
      </p:sp>
    </p:spTree>
    <p:extLst>
      <p:ext uri="{BB962C8B-B14F-4D97-AF65-F5344CB8AC3E}">
        <p14:creationId xmlns:p14="http://schemas.microsoft.com/office/powerpoint/2010/main" val="3140413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344094"/>
            <a:ext cx="8229600" cy="866834"/>
          </a:xfrm>
          <a:prstGeom prst="rect">
            <a:avLst/>
          </a:prstGeom>
        </p:spPr>
        <p:txBody>
          <a:bodyPr/>
          <a:lstStyle>
            <a:lvl1pPr algn="l">
              <a:lnSpc>
                <a:spcPts val="3000"/>
              </a:lnSpc>
              <a:defRPr sz="2800" b="1" baseline="0">
                <a:solidFill>
                  <a:srgbClr val="75B99D"/>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457200" y="1449052"/>
            <a:ext cx="6400800" cy="342900"/>
          </a:xfrm>
          <a:prstGeom prst="rect">
            <a:avLst/>
          </a:prstGeom>
        </p:spPr>
        <p:txBody>
          <a:bodyPr/>
          <a:lstStyle>
            <a:lvl1pPr marL="0" indent="0" algn="l">
              <a:buNone/>
              <a:defRPr sz="2000" b="1" baseline="0">
                <a:solidFill>
                  <a:srgbClr val="75B99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6" name="TextBox 5">
            <a:extLst>
              <a:ext uri="{FF2B5EF4-FFF2-40B4-BE49-F238E27FC236}">
                <a16:creationId xmlns:a16="http://schemas.microsoft.com/office/drawing/2014/main" id="{4F4FDDB8-74F3-4E27-8E7B-ADEFA35AD733}"/>
              </a:ext>
            </a:extLst>
          </p:cNvPr>
          <p:cNvSpPr txBox="1"/>
          <p:nvPr/>
        </p:nvSpPr>
        <p:spPr>
          <a:xfrm>
            <a:off x="457201" y="2892599"/>
            <a:ext cx="6911009" cy="1569660"/>
          </a:xfrm>
          <a:prstGeom prst="rect">
            <a:avLst/>
          </a:prstGeom>
          <a:no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lang="en-US" sz="1200">
                <a:solidFill>
                  <a:srgbClr val="75B99D"/>
                </a:solidFill>
                <a:latin typeface="Calibri" panose="020F0502020204030204" pitchFamily="34" charset="0"/>
              </a:rPr>
              <a:t>For more information, contact CDC</a:t>
            </a:r>
            <a:br>
              <a:rPr lang="en-US" sz="1200">
                <a:solidFill>
                  <a:srgbClr val="75B99D"/>
                </a:solidFill>
                <a:latin typeface="Calibri" panose="020F0502020204030204" pitchFamily="34" charset="0"/>
              </a:rPr>
            </a:br>
            <a:r>
              <a:rPr lang="en-US" sz="1200">
                <a:solidFill>
                  <a:srgbClr val="75B99D"/>
                </a:solidFill>
                <a:latin typeface="Calibri" panose="020F0502020204030204" pitchFamily="34" charset="0"/>
              </a:rPr>
              <a:t>1-800-CDC-INFO (232-4636)</a:t>
            </a:r>
            <a:br>
              <a:rPr lang="en-US" sz="1200">
                <a:solidFill>
                  <a:srgbClr val="75B99D"/>
                </a:solidFill>
                <a:latin typeface="Calibri" panose="020F0502020204030204" pitchFamily="34" charset="0"/>
              </a:rPr>
            </a:br>
            <a:r>
              <a:rPr lang="en-US" sz="1200">
                <a:solidFill>
                  <a:srgbClr val="75B99D"/>
                </a:solidFill>
                <a:latin typeface="Calibri" panose="020F0502020204030204" pitchFamily="34" charset="0"/>
              </a:rPr>
              <a:t>TTY:  1-888-232-6348    www.cdc.gov</a:t>
            </a:r>
            <a:br>
              <a:rPr lang="en-US" sz="1200">
                <a:solidFill>
                  <a:srgbClr val="75B99D"/>
                </a:solidFill>
                <a:latin typeface="Calibri" panose="020F0502020204030204" pitchFamily="34" charset="0"/>
              </a:rPr>
            </a:br>
            <a:br>
              <a:rPr lang="en-US" sz="1200">
                <a:solidFill>
                  <a:srgbClr val="75B99D"/>
                </a:solidFill>
                <a:latin typeface="Calibri" panose="020F0502020204030204" pitchFamily="34" charset="0"/>
              </a:rPr>
            </a:br>
            <a:r>
              <a:rPr lang="en-US" sz="1200" kern="1200">
                <a:solidFill>
                  <a:srgbClr val="75B99D"/>
                </a:solidFill>
                <a:latin typeface="Calibri" panose="020F0502020204030204" pitchFamily="34" charset="0"/>
                <a:ea typeface="+mn-ea"/>
                <a:cs typeface="+mn-cs"/>
              </a:rPr>
              <a:t>The findings and conclusions in this presentation have not been formally disseminated by [the Centers for Disease Control and Prevention/the Agency for Toxic Substances and Disease Registry] and should not be construed to represent any agency determination or policy.</a:t>
            </a:r>
          </a:p>
          <a:p>
            <a:endParaRPr lang="en-US" sz="1200">
              <a:solidFill>
                <a:srgbClr val="75B99D"/>
              </a:solidFill>
              <a:latin typeface="Calibri" panose="020F0502020204030204" pitchFamily="34" charset="0"/>
            </a:endParaRPr>
          </a:p>
        </p:txBody>
      </p:sp>
    </p:spTree>
    <p:extLst>
      <p:ext uri="{BB962C8B-B14F-4D97-AF65-F5344CB8AC3E}">
        <p14:creationId xmlns:p14="http://schemas.microsoft.com/office/powerpoint/2010/main" val="2386761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with Logo">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b="12734"/>
          <a:stretch/>
        </p:blipFill>
        <p:spPr>
          <a:xfrm>
            <a:off x="0" y="0"/>
            <a:ext cx="9144000" cy="941493"/>
          </a:xfrm>
          <a:prstGeom prst="rect">
            <a:avLst/>
          </a:prstGeom>
        </p:spPr>
      </p:pic>
      <p:sp>
        <p:nvSpPr>
          <p:cNvPr id="11" name="Title 1"/>
          <p:cNvSpPr>
            <a:spLocks noGrp="1"/>
          </p:cNvSpPr>
          <p:nvPr>
            <p:ph type="title"/>
          </p:nvPr>
        </p:nvSpPr>
        <p:spPr>
          <a:xfrm>
            <a:off x="457200" y="1963941"/>
            <a:ext cx="8229600" cy="866834"/>
          </a:xfrm>
          <a:prstGeom prst="rect">
            <a:avLst/>
          </a:prstGeom>
        </p:spPr>
        <p:txBody>
          <a:bodyPr anchor="b" anchorCtr="0"/>
          <a:lstStyle>
            <a:lvl1pPr algn="l">
              <a:lnSpc>
                <a:spcPts val="3000"/>
              </a:lnSpc>
              <a:defRPr sz="3600" b="1" baseline="0">
                <a:solidFill>
                  <a:srgbClr val="75B99D"/>
                </a:solidFill>
                <a:effectLst/>
                <a:latin typeface="Calibri" pitchFamily="34" charset="0"/>
              </a:defRPr>
            </a:lvl1pPr>
          </a:lstStyle>
          <a:p>
            <a:endParaRPr lang="en-US"/>
          </a:p>
        </p:txBody>
      </p:sp>
      <p:sp>
        <p:nvSpPr>
          <p:cNvPr id="5" name="Subtitle 2"/>
          <p:cNvSpPr>
            <a:spLocks noGrp="1"/>
          </p:cNvSpPr>
          <p:nvPr>
            <p:ph type="subTitle" idx="1"/>
          </p:nvPr>
        </p:nvSpPr>
        <p:spPr>
          <a:xfrm>
            <a:off x="457200" y="3070690"/>
            <a:ext cx="6400800" cy="342900"/>
          </a:xfrm>
          <a:prstGeom prst="rect">
            <a:avLst/>
          </a:prstGeom>
        </p:spPr>
        <p:txBody>
          <a:bodyPr/>
          <a:lstStyle>
            <a:lvl1pPr marL="0" indent="0" algn="l">
              <a:buNone/>
              <a:defRPr sz="2000" b="1" baseline="0">
                <a:solidFill>
                  <a:srgbClr val="75B99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Box 9"/>
          <p:cNvSpPr txBox="1"/>
          <p:nvPr userDrawn="1"/>
        </p:nvSpPr>
        <p:spPr>
          <a:xfrm>
            <a:off x="352552" y="239913"/>
            <a:ext cx="6793992"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Agency</a:t>
            </a:r>
            <a:r>
              <a:rPr lang="en-US" sz="2400" b="1" baseline="0">
                <a:solidFill>
                  <a:schemeClr val="bg2"/>
                </a:solidFill>
                <a:latin typeface="Calibri" panose="020F0502020204030204" pitchFamily="34" charset="0"/>
              </a:rPr>
              <a:t> for Toxic Substances &amp; Disease Registry</a:t>
            </a:r>
            <a:endParaRPr lang="en-US" sz="2400" b="1">
              <a:solidFill>
                <a:schemeClr val="bg2"/>
              </a:solidFill>
              <a:latin typeface="Calibri" panose="020F0502020204030204" pitchFamily="34" charset="0"/>
            </a:endParaRPr>
          </a:p>
        </p:txBody>
      </p:sp>
      <p:sp>
        <p:nvSpPr>
          <p:cNvPr id="7" name="TextBox 6">
            <a:extLst>
              <a:ext uri="{FF2B5EF4-FFF2-40B4-BE49-F238E27FC236}">
                <a16:creationId xmlns:a16="http://schemas.microsoft.com/office/drawing/2014/main" id="{22FF19B4-320C-4E79-9D9A-DA38C753414C}"/>
              </a:ext>
            </a:extLst>
          </p:cNvPr>
          <p:cNvSpPr txBox="1"/>
          <p:nvPr userDrawn="1"/>
        </p:nvSpPr>
        <p:spPr>
          <a:xfrm>
            <a:off x="457200" y="4404836"/>
            <a:ext cx="8352064" cy="738664"/>
          </a:xfrm>
          <a:prstGeom prst="rect">
            <a:avLst/>
          </a:prstGeom>
          <a:noFill/>
        </p:spPr>
        <p:txBody>
          <a:bodyPr wrap="square" rtlCol="0">
            <a:spAutoFit/>
          </a:bodyPr>
          <a:lstStyle/>
          <a:p>
            <a:r>
              <a:rPr lang="en-US" sz="1200">
                <a:solidFill>
                  <a:srgbClr val="75B99D"/>
                </a:solidFill>
                <a:latin typeface="Calibri" panose="020F0502020204030204" pitchFamily="34" charset="0"/>
                <a:cs typeface="Calibri" panose="020F0502020204030204" pitchFamily="34" charset="0"/>
              </a:rPr>
              <a:t>The findings and conclusions in this presentation have not been formally disseminated by the Agency for Toxic Substances and Disease Registry and should not be construed to represent any agency determination or policy.</a:t>
            </a:r>
          </a:p>
          <a:p>
            <a:endParaRPr lang="en-US">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0349117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ft Sid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75B99D"/>
                </a:solidFill>
                <a:effectLst/>
                <a:latin typeface="Calibri" pitchFamily="34" charset="0"/>
              </a:defRPr>
            </a:lvl1pPr>
          </a:lstStyle>
          <a:p>
            <a:endParaRPr lang="en-US"/>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86244" b="-8708"/>
          <a:stretch/>
        </p:blipFill>
        <p:spPr>
          <a:xfrm>
            <a:off x="0" y="5003315"/>
            <a:ext cx="9151408" cy="241540"/>
          </a:xfrm>
          <a:prstGeom prst="rect">
            <a:avLst/>
          </a:prstGeom>
        </p:spPr>
      </p:pic>
      <p:sp>
        <p:nvSpPr>
          <p:cNvPr id="8" name="Text Placeholder 7">
            <a:extLst>
              <a:ext uri="{FF2B5EF4-FFF2-40B4-BE49-F238E27FC236}">
                <a16:creationId xmlns:a16="http://schemas.microsoft.com/office/drawing/2014/main" id="{38239F73-2D1D-497C-BBD7-CE706A29ADAC}"/>
              </a:ext>
            </a:extLst>
          </p:cNvPr>
          <p:cNvSpPr>
            <a:spLocks noGrp="1"/>
          </p:cNvSpPr>
          <p:nvPr>
            <p:ph type="body" sz="quarter" idx="11"/>
          </p:nvPr>
        </p:nvSpPr>
        <p:spPr>
          <a:xfrm>
            <a:off x="457200" y="1158875"/>
            <a:ext cx="3589283" cy="3493668"/>
          </a:xfrm>
        </p:spPr>
        <p:txBody>
          <a:bodyPr/>
          <a:lstStyle>
            <a:lvl1pPr marL="342900" indent="-342900">
              <a:buClr>
                <a:srgbClr val="75B99D"/>
              </a:buClr>
              <a:buFont typeface="Wingdings" panose="05000000000000000000" pitchFamily="2" charset="2"/>
              <a:buChar char="§"/>
              <a:defRPr sz="2400">
                <a:solidFill>
                  <a:schemeClr val="accent4">
                    <a:lumMod val="75000"/>
                  </a:schemeClr>
                </a:solidFill>
              </a:defRPr>
            </a:lvl1pPr>
            <a:lvl2pPr>
              <a:buClr>
                <a:srgbClr val="005984"/>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9034391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75B99D"/>
                </a:solidFill>
                <a:effectLst/>
                <a:latin typeface="Calibri" pitchFamily="34" charset="0"/>
              </a:defRPr>
            </a:lvl1pPr>
          </a:lstStyle>
          <a:p>
            <a:endParaRPr lang="en-US"/>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86244" b="-8708"/>
          <a:stretch/>
        </p:blipFill>
        <p:spPr>
          <a:xfrm>
            <a:off x="0" y="5003315"/>
            <a:ext cx="9151408" cy="241540"/>
          </a:xfrm>
          <a:prstGeom prst="rect">
            <a:avLst/>
          </a:prstGeom>
        </p:spPr>
      </p:pic>
      <p:sp>
        <p:nvSpPr>
          <p:cNvPr id="10" name="Content Placeholder 3">
            <a:extLst>
              <a:ext uri="{FF2B5EF4-FFF2-40B4-BE49-F238E27FC236}">
                <a16:creationId xmlns:a16="http://schemas.microsoft.com/office/drawing/2014/main" id="{78BAA2DC-716F-45DC-9EFE-D934E5B36128}"/>
              </a:ext>
            </a:extLst>
          </p:cNvPr>
          <p:cNvSpPr>
            <a:spLocks noGrp="1"/>
          </p:cNvSpPr>
          <p:nvPr>
            <p:ph sz="quarter" idx="13"/>
          </p:nvPr>
        </p:nvSpPr>
        <p:spPr>
          <a:xfrm>
            <a:off x="457200" y="1158875"/>
            <a:ext cx="3879850" cy="3494088"/>
          </a:xfrm>
        </p:spPr>
        <p:txBody>
          <a:bodyPr/>
          <a:lstStyle>
            <a:lvl1pPr>
              <a:defRPr lang="en-US" sz="2000" kern="1200" dirty="0" smtClean="0">
                <a:solidFill>
                  <a:schemeClr val="accent4">
                    <a:lumMod val="75000"/>
                  </a:schemeClr>
                </a:solidFill>
                <a:latin typeface="Calibri" panose="020F0502020204030204" pitchFamily="34" charset="0"/>
                <a:ea typeface="+mn-ea"/>
                <a:cs typeface="+mn-cs"/>
              </a:defRPr>
            </a:lvl1pPr>
            <a:lvl2pPr>
              <a:defRPr lang="en-US" sz="2000" kern="1200" dirty="0" smtClean="0">
                <a:solidFill>
                  <a:schemeClr val="accent4">
                    <a:lumMod val="75000"/>
                  </a:schemeClr>
                </a:solidFill>
                <a:latin typeface="Calibri" panose="020F0502020204030204" pitchFamily="34" charset="0"/>
                <a:ea typeface="+mn-ea"/>
                <a:cs typeface="+mn-cs"/>
              </a:defRPr>
            </a:lvl2pPr>
            <a:lvl3pPr>
              <a:defRPr lang="en-US" sz="2000" kern="1200" dirty="0" smtClean="0">
                <a:solidFill>
                  <a:schemeClr val="accent4">
                    <a:lumMod val="75000"/>
                  </a:schemeClr>
                </a:solidFill>
                <a:latin typeface="Calibri" panose="020F0502020204030204" pitchFamily="34" charset="0"/>
                <a:ea typeface="+mn-ea"/>
                <a:cs typeface="+mn-cs"/>
              </a:defRPr>
            </a:lvl3pPr>
          </a:lstStyle>
          <a:p>
            <a:pPr marL="342900" lvl="0" indent="-342900" algn="l" rtl="0" eaLnBrk="0" fontAlgn="base" hangingPunct="0">
              <a:spcBef>
                <a:spcPct val="20000"/>
              </a:spcBef>
              <a:spcAft>
                <a:spcPct val="0"/>
              </a:spcAft>
              <a:buClr>
                <a:srgbClr val="75B99D"/>
              </a:buClr>
              <a:buFont typeface="Wingdings" panose="05000000000000000000" pitchFamily="2" charset="2"/>
              <a:buChar char="§"/>
            </a:pPr>
            <a:r>
              <a:rPr lang="en-US"/>
              <a:t>Click to edit Master text styles</a:t>
            </a:r>
          </a:p>
          <a:p>
            <a:pPr marL="742950" lvl="1" indent="-285750" algn="l" rtl="0" eaLnBrk="0" fontAlgn="base" hangingPunct="0">
              <a:spcBef>
                <a:spcPct val="20000"/>
              </a:spcBef>
              <a:spcAft>
                <a:spcPct val="0"/>
              </a:spcAft>
              <a:buClr>
                <a:srgbClr val="005984"/>
              </a:buClr>
              <a:buFont typeface="Arial" panose="020B0604020202020204" pitchFamily="34" charset="0"/>
              <a:buChar char="–"/>
            </a:pPr>
            <a:r>
              <a:rPr lang="en-US"/>
              <a:t>Second level</a:t>
            </a:r>
          </a:p>
          <a:p>
            <a:pPr marL="1143000" lvl="2" indent="-228600" algn="l" rtl="0" eaLnBrk="0" fontAlgn="base" hangingPunct="0">
              <a:spcBef>
                <a:spcPct val="20000"/>
              </a:spcBef>
              <a:spcAft>
                <a:spcPct val="0"/>
              </a:spcAft>
              <a:buClr>
                <a:srgbClr val="7A003C"/>
              </a:buClr>
              <a:buFont typeface="Arial" panose="020B0604020202020204" pitchFamily="34" charset="0"/>
              <a:buChar char="•"/>
            </a:pPr>
            <a:r>
              <a:rPr lang="en-US"/>
              <a:t>Third level</a:t>
            </a:r>
          </a:p>
        </p:txBody>
      </p:sp>
      <p:sp>
        <p:nvSpPr>
          <p:cNvPr id="11" name="Content Placeholder 6">
            <a:extLst>
              <a:ext uri="{FF2B5EF4-FFF2-40B4-BE49-F238E27FC236}">
                <a16:creationId xmlns:a16="http://schemas.microsoft.com/office/drawing/2014/main" id="{729FEEC2-952F-4DE4-9C22-FB6881657F26}"/>
              </a:ext>
            </a:extLst>
          </p:cNvPr>
          <p:cNvSpPr>
            <a:spLocks noGrp="1"/>
          </p:cNvSpPr>
          <p:nvPr>
            <p:ph sz="quarter" idx="14"/>
          </p:nvPr>
        </p:nvSpPr>
        <p:spPr>
          <a:xfrm>
            <a:off x="4806950" y="1158875"/>
            <a:ext cx="3879850" cy="3494088"/>
          </a:xfrm>
        </p:spPr>
        <p:txBody>
          <a:bodyPr/>
          <a:lstStyle>
            <a:lvl1pPr>
              <a:defRPr lang="en-US" sz="2000" kern="1200" dirty="0" smtClean="0">
                <a:solidFill>
                  <a:schemeClr val="accent4">
                    <a:lumMod val="75000"/>
                  </a:schemeClr>
                </a:solidFill>
                <a:latin typeface="Calibri" panose="020F0502020204030204" pitchFamily="34" charset="0"/>
                <a:ea typeface="+mn-ea"/>
                <a:cs typeface="+mn-cs"/>
              </a:defRPr>
            </a:lvl1pPr>
            <a:lvl2pPr>
              <a:defRPr lang="en-US" sz="2000" kern="1200" dirty="0" smtClean="0">
                <a:solidFill>
                  <a:schemeClr val="accent4">
                    <a:lumMod val="75000"/>
                  </a:schemeClr>
                </a:solidFill>
                <a:latin typeface="Calibri" panose="020F0502020204030204" pitchFamily="34" charset="0"/>
                <a:ea typeface="+mn-ea"/>
                <a:cs typeface="+mn-cs"/>
              </a:defRPr>
            </a:lvl2pPr>
            <a:lvl3pPr>
              <a:defRPr lang="en-US" sz="2000" kern="1200" dirty="0" smtClean="0">
                <a:solidFill>
                  <a:schemeClr val="accent4">
                    <a:lumMod val="75000"/>
                  </a:schemeClr>
                </a:solidFill>
                <a:latin typeface="Calibri" panose="020F0502020204030204" pitchFamily="34" charset="0"/>
                <a:ea typeface="+mn-ea"/>
                <a:cs typeface="+mn-cs"/>
              </a:defRPr>
            </a:lvl3pPr>
          </a:lstStyle>
          <a:p>
            <a:pPr marL="342900" lvl="0" indent="-342900" algn="l" rtl="0" eaLnBrk="0" fontAlgn="base" hangingPunct="0">
              <a:spcBef>
                <a:spcPct val="20000"/>
              </a:spcBef>
              <a:spcAft>
                <a:spcPct val="0"/>
              </a:spcAft>
              <a:buClr>
                <a:srgbClr val="75B99D"/>
              </a:buClr>
              <a:buFont typeface="Wingdings" panose="05000000000000000000" pitchFamily="2" charset="2"/>
              <a:buChar char="§"/>
            </a:pPr>
            <a:r>
              <a:rPr lang="en-US"/>
              <a:t>Click to edit Master text styles</a:t>
            </a:r>
          </a:p>
          <a:p>
            <a:pPr marL="742950" lvl="1" indent="-285750" algn="l" rtl="0" eaLnBrk="0" fontAlgn="base" hangingPunct="0">
              <a:spcBef>
                <a:spcPct val="20000"/>
              </a:spcBef>
              <a:spcAft>
                <a:spcPct val="0"/>
              </a:spcAft>
              <a:buClr>
                <a:srgbClr val="005984"/>
              </a:buClr>
              <a:buFont typeface="Arial" panose="020B0604020202020204" pitchFamily="34" charset="0"/>
              <a:buChar char="–"/>
            </a:pPr>
            <a:r>
              <a:rPr lang="en-US"/>
              <a:t>Second level</a:t>
            </a:r>
          </a:p>
          <a:p>
            <a:pPr marL="1143000" lvl="2" indent="-228600" algn="l" rtl="0" eaLnBrk="0" fontAlgn="base" hangingPunct="0">
              <a:spcBef>
                <a:spcPct val="20000"/>
              </a:spcBef>
              <a:spcAft>
                <a:spcPct val="0"/>
              </a:spcAft>
              <a:buClr>
                <a:srgbClr val="7A003C"/>
              </a:buClr>
              <a:buFont typeface="Arial" panose="020B0604020202020204" pitchFamily="34" charset="0"/>
              <a:buChar char="•"/>
            </a:pPr>
            <a:r>
              <a:rPr lang="en-US"/>
              <a:t>Third level</a:t>
            </a:r>
          </a:p>
        </p:txBody>
      </p:sp>
    </p:spTree>
    <p:custDataLst>
      <p:tags r:id="rId1"/>
    </p:custDataLst>
    <p:extLst>
      <p:ext uri="{BB962C8B-B14F-4D97-AF65-F5344CB8AC3E}">
        <p14:creationId xmlns:p14="http://schemas.microsoft.com/office/powerpoint/2010/main" val="48611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75B99D"/>
                </a:solidFill>
                <a:effectLst/>
                <a:latin typeface="Calibri" pitchFamily="34" charset="0"/>
              </a:defRPr>
            </a:lvl1pPr>
          </a:lstStyle>
          <a:p>
            <a:endParaRPr lang="en-US"/>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87448" b="-8307"/>
          <a:stretch/>
        </p:blipFill>
        <p:spPr>
          <a:xfrm>
            <a:off x="0" y="5010268"/>
            <a:ext cx="9151408" cy="224287"/>
          </a:xfrm>
          <a:prstGeom prst="rect">
            <a:avLst/>
          </a:prstGeom>
        </p:spPr>
      </p:pic>
      <p:sp>
        <p:nvSpPr>
          <p:cNvPr id="9" name="Content Placeholder 7">
            <a:extLst>
              <a:ext uri="{FF2B5EF4-FFF2-40B4-BE49-F238E27FC236}">
                <a16:creationId xmlns:a16="http://schemas.microsoft.com/office/drawing/2014/main" id="{62B2DE16-DAAF-41A8-B5B9-CD6C362D522C}"/>
              </a:ext>
            </a:extLst>
          </p:cNvPr>
          <p:cNvSpPr>
            <a:spLocks noGrp="1"/>
          </p:cNvSpPr>
          <p:nvPr>
            <p:ph sz="quarter" idx="11"/>
          </p:nvPr>
        </p:nvSpPr>
        <p:spPr>
          <a:xfrm>
            <a:off x="457200" y="1158875"/>
            <a:ext cx="8229600" cy="3341688"/>
          </a:xfrm>
        </p:spPr>
        <p:txBody>
          <a:bodyPr/>
          <a:lstStyle>
            <a:lvl1pPr>
              <a:buClr>
                <a:srgbClr val="75B99D"/>
              </a:buClr>
              <a:buFont typeface="Wingdings" panose="05000000000000000000" pitchFamily="2" charset="2"/>
              <a:buChar char="§"/>
              <a:defRPr sz="24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9328553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a:extLst>
              <a:ext uri="{C183D7F6-B498-43B3-948B-1728B52AA6E4}">
                <adec:decorative xmlns:adec="http://schemas.microsoft.com/office/drawing/2017/decorative" val="0"/>
              </a:ext>
            </a:extLst>
          </p:cNvPr>
          <p:cNvSpPr>
            <a:spLocks noGrp="1"/>
          </p:cNvSpPr>
          <p:nvPr userDrawn="1">
            <p:ph type="title"/>
          </p:nvPr>
        </p:nvSpPr>
        <p:spPr>
          <a:xfrm>
            <a:off x="457200" y="888207"/>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a:extLst>
              <a:ext uri="{C183D7F6-B498-43B3-948B-1728B52AA6E4}">
                <adec:decorative xmlns:adec="http://schemas.microsoft.com/office/drawing/2017/decorative" val="0"/>
              </a:ext>
            </a:extLst>
          </p:cNvPr>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a:extLst>
              <a:ext uri="{C183D7F6-B498-43B3-948B-1728B52AA6E4}">
                <adec:decorative xmlns:adec="http://schemas.microsoft.com/office/drawing/2017/decorative" val="0"/>
              </a:ext>
            </a:extLst>
          </p:cNvPr>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 name="TextBox 1">
            <a:extLst>
              <a:ext uri="{FF2B5EF4-FFF2-40B4-BE49-F238E27FC236}">
                <a16:creationId xmlns:a16="http://schemas.microsoft.com/office/drawing/2014/main" id="{8BB28446-61BA-B352-04EB-C65F73CA2AFE}"/>
              </a:ext>
              <a:ext uri="{C183D7F6-B498-43B3-948B-1728B52AA6E4}">
                <adec:decorative xmlns:adec="http://schemas.microsoft.com/office/drawing/2017/decorative" val="1"/>
              </a:ext>
            </a:extLst>
          </p:cNvPr>
          <p:cNvSpPr txBox="1">
            <a:spLocks/>
          </p:cNvSpPr>
          <p:nvPr userDrawn="1"/>
        </p:nvSpPr>
        <p:spPr>
          <a:xfrm>
            <a:off x="457200" y="201062"/>
            <a:ext cx="6903076"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Agency for Toxic Substances and Disease Registry</a:t>
            </a:r>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a:xfrm>
            <a:off x="6953541" y="4767260"/>
            <a:ext cx="2057400" cy="274320"/>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NCEH_ATSDR">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3"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a:extLst>
              <a:ext uri="{C183D7F6-B498-43B3-948B-1728B52AA6E4}">
                <adec:decorative xmlns:adec="http://schemas.microsoft.com/office/drawing/2017/decorative" val="0"/>
              </a:ext>
            </a:extLst>
          </p:cNvPr>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a:extLst>
              <a:ext uri="{C183D7F6-B498-43B3-948B-1728B52AA6E4}">
                <adec:decorative xmlns:adec="http://schemas.microsoft.com/office/drawing/2017/decorative" val="0"/>
              </a:ext>
            </a:extLst>
          </p:cNvPr>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a:extLst>
              <a:ext uri="{C183D7F6-B498-43B3-948B-1728B52AA6E4}">
                <adec:decorative xmlns:adec="http://schemas.microsoft.com/office/drawing/2017/decorative" val="0"/>
              </a:ext>
            </a:extLst>
          </p:cNvPr>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 name="TextBox 1">
            <a:extLst>
              <a:ext uri="{FF2B5EF4-FFF2-40B4-BE49-F238E27FC236}">
                <a16:creationId xmlns:a16="http://schemas.microsoft.com/office/drawing/2014/main" id="{555C1DBA-21F9-CF49-7034-33131709AE04}"/>
              </a:ext>
              <a:ext uri="{C183D7F6-B498-43B3-948B-1728B52AA6E4}">
                <adec:decorative xmlns:adec="http://schemas.microsoft.com/office/drawing/2017/decorative" val="1"/>
              </a:ext>
            </a:extLst>
          </p:cNvPr>
          <p:cNvSpPr txBox="1">
            <a:spLocks/>
          </p:cNvSpPr>
          <p:nvPr userDrawn="1"/>
        </p:nvSpPr>
        <p:spPr>
          <a:xfrm>
            <a:off x="457200" y="121552"/>
            <a:ext cx="5164372" cy="646331"/>
          </a:xfrm>
          <a:prstGeom prst="rect">
            <a:avLst/>
          </a:prstGeom>
          <a:noFill/>
        </p:spPr>
        <p:txBody>
          <a:bodyPr wrap="square" rtlCol="0">
            <a:spAutoFit/>
          </a:bodyPr>
          <a:lstStyle/>
          <a:p>
            <a:r>
              <a:rPr lang="en-US" b="1">
                <a:solidFill>
                  <a:schemeClr val="bg2"/>
                </a:solidFill>
                <a:latin typeface="Calibri" panose="020F0502020204030204" pitchFamily="34" charset="0"/>
              </a:rPr>
              <a:t>U.S. Centers for Disease Control and Prevention</a:t>
            </a:r>
          </a:p>
          <a:p>
            <a:r>
              <a:rPr lang="en-US" b="1">
                <a:solidFill>
                  <a:schemeClr val="bg2"/>
                </a:solidFill>
                <a:latin typeface="Calibri" panose="020F0502020204030204" pitchFamily="34" charset="0"/>
              </a:rPr>
              <a:t>Agency for Toxic Substances and Disease Registry</a:t>
            </a:r>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_NCEH_ATSDR">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3"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a:extLst>
              <a:ext uri="{C183D7F6-B498-43B3-948B-1728B52AA6E4}">
                <adec:decorative xmlns:adec="http://schemas.microsoft.com/office/drawing/2017/decorative" val="0"/>
              </a:ext>
            </a:extLst>
          </p:cNvPr>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a:extLst>
              <a:ext uri="{C183D7F6-B498-43B3-948B-1728B52AA6E4}">
                <adec:decorative xmlns:adec="http://schemas.microsoft.com/office/drawing/2017/decorative" val="0"/>
              </a:ext>
            </a:extLst>
          </p:cNvPr>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a:extLst>
              <a:ext uri="{C183D7F6-B498-43B3-948B-1728B52AA6E4}">
                <adec:decorative xmlns:adec="http://schemas.microsoft.com/office/drawing/2017/decorative" val="0"/>
              </a:ext>
            </a:extLst>
          </p:cNvPr>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 name="TextBox 1">
            <a:extLst>
              <a:ext uri="{FF2B5EF4-FFF2-40B4-BE49-F238E27FC236}">
                <a16:creationId xmlns:a16="http://schemas.microsoft.com/office/drawing/2014/main" id="{555C1DBA-21F9-CF49-7034-33131709AE04}"/>
              </a:ext>
              <a:ext uri="{C183D7F6-B498-43B3-948B-1728B52AA6E4}">
                <adec:decorative xmlns:adec="http://schemas.microsoft.com/office/drawing/2017/decorative" val="1"/>
              </a:ext>
            </a:extLst>
          </p:cNvPr>
          <p:cNvSpPr txBox="1">
            <a:spLocks/>
          </p:cNvSpPr>
          <p:nvPr userDrawn="1"/>
        </p:nvSpPr>
        <p:spPr>
          <a:xfrm>
            <a:off x="457200" y="121552"/>
            <a:ext cx="5164372" cy="646331"/>
          </a:xfrm>
          <a:prstGeom prst="rect">
            <a:avLst/>
          </a:prstGeom>
          <a:noFill/>
        </p:spPr>
        <p:txBody>
          <a:bodyPr wrap="square" rtlCol="0">
            <a:spAutoFit/>
          </a:bodyPr>
          <a:lstStyle/>
          <a:p>
            <a:r>
              <a:rPr lang="en-US" b="1">
                <a:solidFill>
                  <a:schemeClr val="bg2"/>
                </a:solidFill>
                <a:latin typeface="Calibri" panose="020F0502020204030204" pitchFamily="34" charset="0"/>
              </a:rPr>
              <a:t>CDC’s National Center for Environmental Health</a:t>
            </a:r>
          </a:p>
          <a:p>
            <a:r>
              <a:rPr lang="en-US" b="1">
                <a:solidFill>
                  <a:schemeClr val="bg2"/>
                </a:solidFill>
                <a:latin typeface="Calibri" panose="020F0502020204030204" pitchFamily="34" charset="0"/>
              </a:rPr>
              <a:t>Agency for Toxic Substances and Disease Registry</a:t>
            </a:r>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7325693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56FA-D6A1-40F0-A156-CABA1EC8C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53FEDA-5FAE-4A4B-A79D-67FC82B768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EED84-B2C2-412C-93AA-719BFE950F0C}"/>
              </a:ext>
            </a:extLst>
          </p:cNvPr>
          <p:cNvSpPr>
            <a:spLocks noGrp="1"/>
          </p:cNvSpPr>
          <p:nvPr>
            <p:ph type="dt" sz="half" idx="10"/>
          </p:nvPr>
        </p:nvSpPr>
        <p:spPr/>
        <p:txBody>
          <a:bodyPr/>
          <a:lstStyle/>
          <a:p>
            <a:fld id="{7EF20507-29C5-46B1-B71E-7AEC33D4BED0}" type="datetimeFigureOut">
              <a:rPr lang="en-US" smtClean="0"/>
              <a:t>6/25/2025</a:t>
            </a:fld>
            <a:endParaRPr lang="en-US"/>
          </a:p>
        </p:txBody>
      </p:sp>
      <p:sp>
        <p:nvSpPr>
          <p:cNvPr id="5" name="Footer Placeholder 4">
            <a:extLst>
              <a:ext uri="{FF2B5EF4-FFF2-40B4-BE49-F238E27FC236}">
                <a16:creationId xmlns:a16="http://schemas.microsoft.com/office/drawing/2014/main" id="{25E0F236-D10F-4333-9B4A-649616C83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88D7B-08C3-4068-9BC9-E301CB08FCE8}"/>
              </a:ext>
            </a:extLst>
          </p:cNvPr>
          <p:cNvSpPr>
            <a:spLocks noGrp="1"/>
          </p:cNvSpPr>
          <p:nvPr>
            <p:ph type="sldNum" sz="quarter" idx="12"/>
          </p:nvPr>
        </p:nvSpPr>
        <p:spPr/>
        <p:txBody>
          <a:bodyPr/>
          <a:lstStyle/>
          <a:p>
            <a:fld id="{8CC7C7B7-F66D-4AFD-9363-1A7AFDF9AC9E}" type="slidenum">
              <a:rPr lang="en-US" smtClean="0"/>
              <a:t>‹#›</a:t>
            </a:fld>
            <a:endParaRPr lang="en-US"/>
          </a:p>
        </p:txBody>
      </p:sp>
    </p:spTree>
    <p:extLst>
      <p:ext uri="{BB962C8B-B14F-4D97-AF65-F5344CB8AC3E}">
        <p14:creationId xmlns:p14="http://schemas.microsoft.com/office/powerpoint/2010/main" val="2246533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_NCEH">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a:extLst>
              <a:ext uri="{C183D7F6-B498-43B3-948B-1728B52AA6E4}">
                <adec:decorative xmlns:adec="http://schemas.microsoft.com/office/drawing/2017/decorative" val="0"/>
              </a:ext>
            </a:extLst>
          </p:cNvPr>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4" name="TextBox 3">
            <a:extLst>
              <a:ext uri="{FF2B5EF4-FFF2-40B4-BE49-F238E27FC236}">
                <a16:creationId xmlns:a16="http://schemas.microsoft.com/office/drawing/2014/main" id="{F248EA8E-7150-D5D5-B3E6-E9CA17BF3CF1}"/>
              </a:ext>
              <a:ext uri="{C183D7F6-B498-43B3-948B-1728B52AA6E4}">
                <adec:decorative xmlns:adec="http://schemas.microsoft.com/office/drawing/2017/decorative" val="1"/>
              </a:ext>
            </a:extLst>
          </p:cNvPr>
          <p:cNvSpPr txBox="1">
            <a:spLocks/>
          </p:cNvSpPr>
          <p:nvPr userDrawn="1"/>
        </p:nvSpPr>
        <p:spPr>
          <a:xfrm>
            <a:off x="457200" y="201062"/>
            <a:ext cx="6903076"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CDC's National Center for Environmental Health</a:t>
            </a:r>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407429901"/>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9536"/>
          </a:xfrm>
          <a:prstGeom prst="rect">
            <a:avLst/>
          </a:prstGeom>
        </p:spPr>
        <p:txBody>
          <a:bodyPr anchor="ctr"/>
          <a:lstStyle>
            <a:lvl1pPr algn="l">
              <a:lnSpc>
                <a:spcPts val="3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6240"/>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5985"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11" name="Title 1">
            <a:extLst>
              <a:ext uri="{FF2B5EF4-FFF2-40B4-BE49-F238E27FC236}">
                <a16:creationId xmlns:a16="http://schemas.microsoft.com/office/drawing/2014/main" id="{6E2CA051-2C2A-C819-70ED-EB963429D9BB}"/>
              </a:ext>
              <a:ext uri="{C183D7F6-B498-43B3-948B-1728B52AA6E4}">
                <adec:decorative xmlns:adec="http://schemas.microsoft.com/office/drawing/2017/decorative" val="0"/>
              </a:ext>
            </a:extLst>
          </p:cNvPr>
          <p:cNvSpPr>
            <a:spLocks noGrp="1"/>
          </p:cNvSpPr>
          <p:nvPr>
            <p:ph type="title"/>
          </p:nvPr>
        </p:nvSpPr>
        <p:spPr>
          <a:xfrm>
            <a:off x="457201" y="3350323"/>
            <a:ext cx="8229600" cy="859536"/>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a:p>
        </p:txBody>
      </p:sp>
      <p:sp>
        <p:nvSpPr>
          <p:cNvPr id="12" name="Text Placeholder 2">
            <a:extLst>
              <a:ext uri="{FF2B5EF4-FFF2-40B4-BE49-F238E27FC236}">
                <a16:creationId xmlns:a16="http://schemas.microsoft.com/office/drawing/2014/main" id="{E8CB9565-742B-02A4-5552-FD20A36E6D43}"/>
              </a:ext>
              <a:ext uri="{C183D7F6-B498-43B3-948B-1728B52AA6E4}">
                <adec:decorative xmlns:adec="http://schemas.microsoft.com/office/drawing/2017/decorative" val="0"/>
              </a:ext>
            </a:extLst>
          </p:cNvPr>
          <p:cNvSpPr>
            <a:spLocks noGrp="1"/>
          </p:cNvSpPr>
          <p:nvPr>
            <p:ph type="body" idx="1"/>
          </p:nvPr>
        </p:nvSpPr>
        <p:spPr>
          <a:xfrm>
            <a:off x="457201" y="4206240"/>
            <a:ext cx="7772400" cy="426244"/>
          </a:xfrm>
          <a:prstGeom prst="rect">
            <a:avLst/>
          </a:prstGeom>
        </p:spPr>
        <p:txBody>
          <a:bodyPr anchor="ctr"/>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68512" y="4818888"/>
            <a:ext cx="374904" cy="237744"/>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77136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 uri="{C183D7F6-B498-43B3-948B-1728B52AA6E4}">
                <adec:decorative xmlns:adec="http://schemas.microsoft.com/office/drawing/2017/decorative" val="0"/>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7" name="Text Placeholder 7">
            <a:extLst>
              <a:ext uri="{C183D7F6-B498-43B3-948B-1728B52AA6E4}">
                <adec:decorative xmlns:adec="http://schemas.microsoft.com/office/drawing/2017/decorative" val="0"/>
              </a:ext>
            </a:extLst>
          </p:cNvPr>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10" name="Text Placeholder 9">
            <a:extLst>
              <a:ext uri="{FF2B5EF4-FFF2-40B4-BE49-F238E27FC236}">
                <a16:creationId xmlns:a16="http://schemas.microsoft.com/office/drawing/2014/main" id="{1ABEE049-4EDC-72E7-33F0-97CB98B02587}"/>
              </a:ext>
              <a:ext uri="{C183D7F6-B498-43B3-948B-1728B52AA6E4}">
                <adec:decorative xmlns:adec="http://schemas.microsoft.com/office/drawing/2017/decorative" val="0"/>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68752" y="4818529"/>
            <a:ext cx="372529" cy="233649"/>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TA SIDE BY SIDE">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 uri="{C183D7F6-B498-43B3-948B-1728B52AA6E4}">
                <adec:decorative xmlns:adec="http://schemas.microsoft.com/office/drawing/2017/decorative" val="0"/>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 uri="{C183D7F6-B498-43B3-948B-1728B52AA6E4}">
                <adec:decorative xmlns:adec="http://schemas.microsoft.com/office/drawing/2017/decorative" val="0"/>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3" name="Text Placeholder 9">
            <a:extLst>
              <a:ext uri="{FF2B5EF4-FFF2-40B4-BE49-F238E27FC236}">
                <a16:creationId xmlns:a16="http://schemas.microsoft.com/office/drawing/2014/main" id="{1F4A2EA4-CB15-F760-81BC-C412F587A4B8}"/>
              </a:ext>
              <a:ext uri="{C183D7F6-B498-43B3-948B-1728B52AA6E4}">
                <adec:decorative xmlns:adec="http://schemas.microsoft.com/office/drawing/2017/decorative" val="0"/>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68512" y="4822204"/>
            <a:ext cx="374904" cy="233649"/>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ULLETS DATA">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213F98"/>
              </a:buClr>
              <a:buFont typeface="Arial" panose="020B0604020202020204" pitchFamily="34" charset="0"/>
              <a:buChar char="•"/>
              <a:defRPr sz="2000" b="1">
                <a:solidFill>
                  <a:srgbClr val="1D1D1D"/>
                </a:solidFill>
              </a:defRPr>
            </a:lvl1pPr>
            <a:lvl2pPr marL="457200" indent="-169863">
              <a:buClr>
                <a:srgbClr val="004D71"/>
              </a:buClr>
              <a:buFont typeface="Calibri" panose="020F050202020403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Content Placeholder 18">
            <a:extLst>
              <a:ext uri="{FF2B5EF4-FFF2-40B4-BE49-F238E27FC236}">
                <a16:creationId xmlns:a16="http://schemas.microsoft.com/office/drawing/2014/main" id="{C7C7B02A-16A0-4F02-8665-3ADC835153D8}"/>
              </a:ext>
              <a:ext uri="{C183D7F6-B498-43B3-948B-1728B52AA6E4}">
                <adec:decorative xmlns:adec="http://schemas.microsoft.com/office/drawing/2017/decorative" val="0"/>
              </a:ext>
            </a:extLst>
          </p:cNvPr>
          <p:cNvSpPr>
            <a:spLocks noGrp="1"/>
          </p:cNvSpPr>
          <p:nvPr>
            <p:ph sz="quarter" idx="10" hasCustomPrompt="1"/>
          </p:nvPr>
        </p:nvSpPr>
        <p:spPr>
          <a:xfrm>
            <a:off x="4572000" y="1358900"/>
            <a:ext cx="4114800" cy="3316288"/>
          </a:xfrm>
        </p:spPr>
        <p:txBody>
          <a:bodyPr/>
          <a:lstStyle>
            <a:lvl1pPr>
              <a:spcAft>
                <a:spcPts val="1200"/>
              </a:spcAft>
              <a:buNone/>
              <a:defRPr sz="2000" b="0">
                <a:solidFill>
                  <a:srgbClr val="000000"/>
                </a:solidFill>
              </a:defRPr>
            </a:lvl1pPr>
            <a:lvl2pPr marL="290513" indent="-290513">
              <a:spcBef>
                <a:spcPts val="600"/>
              </a:spcBef>
              <a:spcAft>
                <a:spcPts val="600"/>
              </a:spcAft>
              <a:buClr>
                <a:srgbClr val="9B4E9E"/>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Object</a:t>
            </a:r>
          </a:p>
        </p:txBody>
      </p:sp>
      <p:sp>
        <p:nvSpPr>
          <p:cNvPr id="3" name="Text Placeholder 9">
            <a:extLst>
              <a:ext uri="{FF2B5EF4-FFF2-40B4-BE49-F238E27FC236}">
                <a16:creationId xmlns:a16="http://schemas.microsoft.com/office/drawing/2014/main" id="{8B6A25E2-0357-55C7-F467-84B5DF731088}"/>
              </a:ext>
              <a:ext uri="{C183D7F6-B498-43B3-948B-1728B52AA6E4}">
                <adec:decorative xmlns:adec="http://schemas.microsoft.com/office/drawing/2017/decorative" val="0"/>
              </a:ext>
            </a:extLst>
          </p:cNvPr>
          <p:cNvSpPr>
            <a:spLocks noGrp="1"/>
          </p:cNvSpPr>
          <p:nvPr>
            <p:ph type="body" sz="quarter" idx="11"/>
          </p:nvPr>
        </p:nvSpPr>
        <p:spPr>
          <a:xfrm>
            <a:off x="438150" y="4812630"/>
            <a:ext cx="8133477" cy="219159"/>
          </a:xfrm>
        </p:spPr>
        <p:txBody>
          <a:bodyPr/>
          <a:lstStyle>
            <a:lvl1pPr marL="0" indent="0">
              <a:buNone/>
              <a:defRPr sz="800"/>
            </a:lvl1pPr>
          </a:lstStyle>
          <a:p>
            <a:pPr lvl="0"/>
            <a:endParaRPr lang="en-US"/>
          </a:p>
        </p:txBody>
      </p:sp>
      <p:grpSp>
        <p:nvGrpSpPr>
          <p:cNvPr id="6" name="Group 5">
            <a:extLst>
              <a:ext uri="{FF2B5EF4-FFF2-40B4-BE49-F238E27FC236}">
                <a16:creationId xmlns:a16="http://schemas.microsoft.com/office/drawing/2014/main" id="{C8EA5292-B508-5CCC-3B11-5F514326AB72}"/>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8" name="Rectangle 20">
              <a:extLst>
                <a:ext uri="{FF2B5EF4-FFF2-40B4-BE49-F238E27FC236}">
                  <a16:creationId xmlns:a16="http://schemas.microsoft.com/office/drawing/2014/main" id="{539AAD55-CAFC-28FA-1603-012C70964EF9}"/>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9" name="Rectangle 20">
              <a:extLst>
                <a:ext uri="{FF2B5EF4-FFF2-40B4-BE49-F238E27FC236}">
                  <a16:creationId xmlns:a16="http://schemas.microsoft.com/office/drawing/2014/main" id="{ECA99706-428A-5A9B-342D-4D840B1E03AB}"/>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0" name="Rectangle 20">
              <a:extLst>
                <a:ext uri="{FF2B5EF4-FFF2-40B4-BE49-F238E27FC236}">
                  <a16:creationId xmlns:a16="http://schemas.microsoft.com/office/drawing/2014/main" id="{79DDDD67-FECD-CBEB-564B-EDFA0D549E1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EFFB22AD-82B6-AB04-B682-8FFC29BE6868}"/>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3" name="Slide Number Placeholder 11">
            <a:extLst>
              <a:ext uri="{FF2B5EF4-FFF2-40B4-BE49-F238E27FC236}">
                <a16:creationId xmlns:a16="http://schemas.microsoft.com/office/drawing/2014/main" id="{B8840985-3EE8-3327-B62A-FFD680F2F392}"/>
              </a:ext>
              <a:ext uri="{C183D7F6-B498-43B3-948B-1728B52AA6E4}">
                <adec:decorative xmlns:adec="http://schemas.microsoft.com/office/drawing/2017/decorative" val="1"/>
              </a:ext>
            </a:extLst>
          </p:cNvPr>
          <p:cNvSpPr>
            <a:spLocks noGrp="1"/>
          </p:cNvSpPr>
          <p:nvPr>
            <p:ph type="sldNum" sz="quarter" idx="17"/>
          </p:nvPr>
        </p:nvSpPr>
        <p:spPr>
          <a:xfrm>
            <a:off x="8668512" y="4822331"/>
            <a:ext cx="374904" cy="233649"/>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8270930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ATSD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9536"/>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595360" y="4023360"/>
            <a:ext cx="457200"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pic>
        <p:nvPicPr>
          <p:cNvPr id="2" name="Picture 1" descr="logo, Agency for Toxic Substances and Disease Registry">
            <a:extLst>
              <a:ext uri="{FF2B5EF4-FFF2-40B4-BE49-F238E27FC236}">
                <a16:creationId xmlns:a16="http://schemas.microsoft.com/office/drawing/2014/main" id="{B9105F00-AD5D-14C8-A96D-B46DAF176D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45" t="41916" r="54039" b="44256"/>
          <a:stretch/>
        </p:blipFill>
        <p:spPr>
          <a:xfrm>
            <a:off x="7963945" y="4445667"/>
            <a:ext cx="1234285" cy="570572"/>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OSING NCEH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61176" y="210312"/>
            <a:ext cx="8229600" cy="859536"/>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595360" y="4023360"/>
            <a:ext cx="457200"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5" name="Picture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9A93DC5-2803-70EC-0F1A-50E59BB00C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4746" t="33407" r="34241" b="39208"/>
          <a:stretch/>
        </p:blipFill>
        <p:spPr>
          <a:xfrm>
            <a:off x="8177939" y="4414315"/>
            <a:ext cx="834842" cy="569651"/>
          </a:xfrm>
          <a:prstGeom prst="rect">
            <a:avLst/>
          </a:prstGeom>
        </p:spPr>
      </p:pic>
    </p:spTree>
    <p:extLst>
      <p:ext uri="{BB962C8B-B14F-4D97-AF65-F5344CB8AC3E}">
        <p14:creationId xmlns:p14="http://schemas.microsoft.com/office/powerpoint/2010/main" val="23437033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CDC ATSDR_BAD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9536"/>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noGrp="1" noUngrp="1" noRot="1" noMove="1" noResize="1"/>
          </p:cNvGrpSpPr>
          <p:nvPr userDrawn="1"/>
        </p:nvGrpSpPr>
        <p:grpSpPr>
          <a:xfrm>
            <a:off x="0" y="4279392"/>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noGrp="1" noUngrp="1" noRot="1" noMove="1" noResize="1"/>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pic>
        <p:nvPicPr>
          <p:cNvPr id="9" name="Picture 8">
            <a:extLst>
              <a:ext uri="{FF2B5EF4-FFF2-40B4-BE49-F238E27FC236}">
                <a16:creationId xmlns:a16="http://schemas.microsoft.com/office/drawing/2014/main" id="{B12E781A-6691-0ABB-CE40-6F3B8C257F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7940901" y="4424328"/>
            <a:ext cx="1012537" cy="585979"/>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595360" y="4023360"/>
            <a:ext cx="457200"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noGrp="1" noUngrp="1" noRot="1" noMove="1" noResize="1"/>
          </p:cNvGrpSpPr>
          <p:nvPr userDrawn="1"/>
        </p:nvGrpSpPr>
        <p:grpSpPr>
          <a:xfrm>
            <a:off x="0" y="4279392"/>
            <a:ext cx="9144000" cy="868680"/>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noGrp="1" noUngrp="1" noRot="1" noMove="1" noResize="1"/>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pic>
        <p:nvPicPr>
          <p:cNvPr id="2" name="Picture 1" descr="logo, Agency for Toxic Substances and Disease Registry">
            <a:extLst>
              <a:ext uri="{FF2B5EF4-FFF2-40B4-BE49-F238E27FC236}">
                <a16:creationId xmlns:a16="http://schemas.microsoft.com/office/drawing/2014/main" id="{DA96E267-311C-E79F-7ECE-10B0AB1791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45" t="41916" r="54039" b="44256"/>
          <a:stretch/>
        </p:blipFill>
        <p:spPr>
          <a:xfrm>
            <a:off x="7963945" y="4445667"/>
            <a:ext cx="1234285" cy="570572"/>
          </a:xfrm>
          <a:prstGeom prst="rect">
            <a:avLst/>
          </a:prstGeom>
        </p:spPr>
      </p:pic>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61174" y="210312"/>
            <a:ext cx="8229600" cy="859536"/>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7110664" y="4445667"/>
            <a:ext cx="836192" cy="538299"/>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595360" y="4023360"/>
            <a:ext cx="457200"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7226707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6CBD-EE7A-4E1A-B9EE-5273A03A420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91EC5EC-6062-4E65-9EC2-8329809F5F0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BB507-4A2F-4E3C-A57D-2CB9F8701732}"/>
              </a:ext>
            </a:extLst>
          </p:cNvPr>
          <p:cNvSpPr>
            <a:spLocks noGrp="1"/>
          </p:cNvSpPr>
          <p:nvPr>
            <p:ph type="dt" sz="half" idx="10"/>
          </p:nvPr>
        </p:nvSpPr>
        <p:spPr/>
        <p:txBody>
          <a:bodyPr/>
          <a:lstStyle/>
          <a:p>
            <a:fld id="{7EF20507-29C5-46B1-B71E-7AEC33D4BED0}" type="datetimeFigureOut">
              <a:rPr lang="en-US" smtClean="0"/>
              <a:t>6/25/2025</a:t>
            </a:fld>
            <a:endParaRPr lang="en-US"/>
          </a:p>
        </p:txBody>
      </p:sp>
      <p:sp>
        <p:nvSpPr>
          <p:cNvPr id="5" name="Footer Placeholder 4">
            <a:extLst>
              <a:ext uri="{FF2B5EF4-FFF2-40B4-BE49-F238E27FC236}">
                <a16:creationId xmlns:a16="http://schemas.microsoft.com/office/drawing/2014/main" id="{AA68ADFE-CFF9-42ED-93B5-EB0BF5F2D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58CA6-9D7E-4CFB-BF3D-CBA6F4158E1E}"/>
              </a:ext>
            </a:extLst>
          </p:cNvPr>
          <p:cNvSpPr>
            <a:spLocks noGrp="1"/>
          </p:cNvSpPr>
          <p:nvPr>
            <p:ph type="sldNum" sz="quarter" idx="12"/>
          </p:nvPr>
        </p:nvSpPr>
        <p:spPr/>
        <p:txBody>
          <a:bodyPr/>
          <a:lstStyle/>
          <a:p>
            <a:fld id="{8CC7C7B7-F66D-4AFD-9363-1A7AFDF9AC9E}" type="slidenum">
              <a:rPr lang="en-US" smtClean="0"/>
              <a:t>‹#›</a:t>
            </a:fld>
            <a:endParaRPr lang="en-US"/>
          </a:p>
        </p:txBody>
      </p:sp>
    </p:spTree>
    <p:extLst>
      <p:ext uri="{BB962C8B-B14F-4D97-AF65-F5344CB8AC3E}">
        <p14:creationId xmlns:p14="http://schemas.microsoft.com/office/powerpoint/2010/main" val="2677336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68512" y="4818888"/>
            <a:ext cx="374904" cy="237744"/>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233612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936C-3BE4-4937-AEA8-75588F315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C4C5F-274A-421E-8104-00D6F9C3EAB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27E9ED-A4FD-4984-A5AA-584492ADCB4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714B82-9F39-4D45-8A93-69265BD1D0EC}"/>
              </a:ext>
            </a:extLst>
          </p:cNvPr>
          <p:cNvSpPr>
            <a:spLocks noGrp="1"/>
          </p:cNvSpPr>
          <p:nvPr>
            <p:ph type="dt" sz="half" idx="10"/>
          </p:nvPr>
        </p:nvSpPr>
        <p:spPr/>
        <p:txBody>
          <a:bodyPr/>
          <a:lstStyle/>
          <a:p>
            <a:fld id="{7EF20507-29C5-46B1-B71E-7AEC33D4BED0}" type="datetimeFigureOut">
              <a:rPr lang="en-US" smtClean="0"/>
              <a:t>6/25/2025</a:t>
            </a:fld>
            <a:endParaRPr lang="en-US"/>
          </a:p>
        </p:txBody>
      </p:sp>
      <p:sp>
        <p:nvSpPr>
          <p:cNvPr id="6" name="Footer Placeholder 5">
            <a:extLst>
              <a:ext uri="{FF2B5EF4-FFF2-40B4-BE49-F238E27FC236}">
                <a16:creationId xmlns:a16="http://schemas.microsoft.com/office/drawing/2014/main" id="{4B9F7991-9629-4718-BA56-E34A50493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ACCF1-EE75-4FB3-81C1-A8D3F35DCF3A}"/>
              </a:ext>
            </a:extLst>
          </p:cNvPr>
          <p:cNvSpPr>
            <a:spLocks noGrp="1"/>
          </p:cNvSpPr>
          <p:nvPr>
            <p:ph type="sldNum" sz="quarter" idx="12"/>
          </p:nvPr>
        </p:nvSpPr>
        <p:spPr/>
        <p:txBody>
          <a:bodyPr/>
          <a:lstStyle/>
          <a:p>
            <a:fld id="{8CC7C7B7-F66D-4AFD-9363-1A7AFDF9AC9E}" type="slidenum">
              <a:rPr lang="en-US" smtClean="0"/>
              <a:t>‹#›</a:t>
            </a:fld>
            <a:endParaRPr lang="en-US"/>
          </a:p>
        </p:txBody>
      </p:sp>
    </p:spTree>
    <p:extLst>
      <p:ext uri="{BB962C8B-B14F-4D97-AF65-F5344CB8AC3E}">
        <p14:creationId xmlns:p14="http://schemas.microsoft.com/office/powerpoint/2010/main" val="148011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1081-B93F-44BB-9F7D-88419A0B39D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9043CA-8813-47BC-9628-EDE55C72BFE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8992CE5-DFE9-43EB-A8A2-3DE41697CD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BDED4A-0704-4A7D-8C18-3842AED52F9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B7F4812-B015-4B48-B2E4-1B34C038A16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F63D9D-B152-493F-B9D0-F88931F749EC}"/>
              </a:ext>
            </a:extLst>
          </p:cNvPr>
          <p:cNvSpPr>
            <a:spLocks noGrp="1"/>
          </p:cNvSpPr>
          <p:nvPr>
            <p:ph type="dt" sz="half" idx="10"/>
          </p:nvPr>
        </p:nvSpPr>
        <p:spPr/>
        <p:txBody>
          <a:bodyPr/>
          <a:lstStyle/>
          <a:p>
            <a:fld id="{7EF20507-29C5-46B1-B71E-7AEC33D4BED0}" type="datetimeFigureOut">
              <a:rPr lang="en-US" smtClean="0"/>
              <a:t>6/25/2025</a:t>
            </a:fld>
            <a:endParaRPr lang="en-US"/>
          </a:p>
        </p:txBody>
      </p:sp>
      <p:sp>
        <p:nvSpPr>
          <p:cNvPr id="8" name="Footer Placeholder 7">
            <a:extLst>
              <a:ext uri="{FF2B5EF4-FFF2-40B4-BE49-F238E27FC236}">
                <a16:creationId xmlns:a16="http://schemas.microsoft.com/office/drawing/2014/main" id="{8C3EF05C-D972-4B7F-8A3B-1D76BEBD2F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6C3DED-7645-4938-B2F0-3E84FC66E26F}"/>
              </a:ext>
            </a:extLst>
          </p:cNvPr>
          <p:cNvSpPr>
            <a:spLocks noGrp="1"/>
          </p:cNvSpPr>
          <p:nvPr>
            <p:ph type="sldNum" sz="quarter" idx="12"/>
          </p:nvPr>
        </p:nvSpPr>
        <p:spPr/>
        <p:txBody>
          <a:bodyPr/>
          <a:lstStyle/>
          <a:p>
            <a:fld id="{8CC7C7B7-F66D-4AFD-9363-1A7AFDF9AC9E}" type="slidenum">
              <a:rPr lang="en-US" smtClean="0"/>
              <a:t>‹#›</a:t>
            </a:fld>
            <a:endParaRPr lang="en-US"/>
          </a:p>
        </p:txBody>
      </p:sp>
    </p:spTree>
    <p:extLst>
      <p:ext uri="{BB962C8B-B14F-4D97-AF65-F5344CB8AC3E}">
        <p14:creationId xmlns:p14="http://schemas.microsoft.com/office/powerpoint/2010/main" val="377571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4BFE-E047-44C5-8ABD-C0AAD9723C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7BB0EE-A87E-438D-85C3-F6B3C2AD3C96}"/>
              </a:ext>
            </a:extLst>
          </p:cNvPr>
          <p:cNvSpPr>
            <a:spLocks noGrp="1"/>
          </p:cNvSpPr>
          <p:nvPr>
            <p:ph type="dt" sz="half" idx="10"/>
          </p:nvPr>
        </p:nvSpPr>
        <p:spPr/>
        <p:txBody>
          <a:bodyPr/>
          <a:lstStyle/>
          <a:p>
            <a:fld id="{7EF20507-29C5-46B1-B71E-7AEC33D4BED0}" type="datetimeFigureOut">
              <a:rPr lang="en-US" smtClean="0"/>
              <a:t>6/25/2025</a:t>
            </a:fld>
            <a:endParaRPr lang="en-US"/>
          </a:p>
        </p:txBody>
      </p:sp>
      <p:sp>
        <p:nvSpPr>
          <p:cNvPr id="4" name="Footer Placeholder 3">
            <a:extLst>
              <a:ext uri="{FF2B5EF4-FFF2-40B4-BE49-F238E27FC236}">
                <a16:creationId xmlns:a16="http://schemas.microsoft.com/office/drawing/2014/main" id="{83B7845E-F8C4-439D-B72E-81A21E0EA1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6C0DF-0213-4BC8-8A87-16964B74BF39}"/>
              </a:ext>
            </a:extLst>
          </p:cNvPr>
          <p:cNvSpPr>
            <a:spLocks noGrp="1"/>
          </p:cNvSpPr>
          <p:nvPr>
            <p:ph type="sldNum" sz="quarter" idx="12"/>
          </p:nvPr>
        </p:nvSpPr>
        <p:spPr/>
        <p:txBody>
          <a:bodyPr/>
          <a:lstStyle/>
          <a:p>
            <a:fld id="{8CC7C7B7-F66D-4AFD-9363-1A7AFDF9AC9E}" type="slidenum">
              <a:rPr lang="en-US" smtClean="0"/>
              <a:t>‹#›</a:t>
            </a:fld>
            <a:endParaRPr lang="en-US"/>
          </a:p>
        </p:txBody>
      </p:sp>
    </p:spTree>
    <p:extLst>
      <p:ext uri="{BB962C8B-B14F-4D97-AF65-F5344CB8AC3E}">
        <p14:creationId xmlns:p14="http://schemas.microsoft.com/office/powerpoint/2010/main" val="31510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0CD38-7A02-4656-B31B-6F603D0724BA}"/>
              </a:ext>
            </a:extLst>
          </p:cNvPr>
          <p:cNvSpPr>
            <a:spLocks noGrp="1"/>
          </p:cNvSpPr>
          <p:nvPr>
            <p:ph type="dt" sz="half" idx="10"/>
          </p:nvPr>
        </p:nvSpPr>
        <p:spPr/>
        <p:txBody>
          <a:bodyPr/>
          <a:lstStyle/>
          <a:p>
            <a:fld id="{7EF20507-29C5-46B1-B71E-7AEC33D4BED0}" type="datetimeFigureOut">
              <a:rPr lang="en-US" smtClean="0"/>
              <a:t>6/25/2025</a:t>
            </a:fld>
            <a:endParaRPr lang="en-US"/>
          </a:p>
        </p:txBody>
      </p:sp>
      <p:sp>
        <p:nvSpPr>
          <p:cNvPr id="3" name="Footer Placeholder 2">
            <a:extLst>
              <a:ext uri="{FF2B5EF4-FFF2-40B4-BE49-F238E27FC236}">
                <a16:creationId xmlns:a16="http://schemas.microsoft.com/office/drawing/2014/main" id="{9802ECEB-62CF-4BF7-AC35-CE900CD798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BD53E9-0150-4146-8D7B-9BB9A9801DDA}"/>
              </a:ext>
            </a:extLst>
          </p:cNvPr>
          <p:cNvSpPr>
            <a:spLocks noGrp="1"/>
          </p:cNvSpPr>
          <p:nvPr>
            <p:ph type="sldNum" sz="quarter" idx="12"/>
          </p:nvPr>
        </p:nvSpPr>
        <p:spPr/>
        <p:txBody>
          <a:bodyPr/>
          <a:lstStyle/>
          <a:p>
            <a:fld id="{8CC7C7B7-F66D-4AFD-9363-1A7AFDF9AC9E}" type="slidenum">
              <a:rPr lang="en-US" smtClean="0"/>
              <a:t>‹#›</a:t>
            </a:fld>
            <a:endParaRPr lang="en-US"/>
          </a:p>
        </p:txBody>
      </p:sp>
    </p:spTree>
    <p:extLst>
      <p:ext uri="{BB962C8B-B14F-4D97-AF65-F5344CB8AC3E}">
        <p14:creationId xmlns:p14="http://schemas.microsoft.com/office/powerpoint/2010/main" val="25143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3FD8-813F-4674-84A3-443F550CB24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D26D2E2-623F-4775-8683-51A2C1FCDBC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523174-6AB6-4C72-B1F1-EBF05BE1E17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08CE6E0-3930-45AE-B3C6-F5FCB42A3BB2}"/>
              </a:ext>
            </a:extLst>
          </p:cNvPr>
          <p:cNvSpPr>
            <a:spLocks noGrp="1"/>
          </p:cNvSpPr>
          <p:nvPr>
            <p:ph type="dt" sz="half" idx="10"/>
          </p:nvPr>
        </p:nvSpPr>
        <p:spPr/>
        <p:txBody>
          <a:bodyPr/>
          <a:lstStyle/>
          <a:p>
            <a:fld id="{7EF20507-29C5-46B1-B71E-7AEC33D4BED0}" type="datetimeFigureOut">
              <a:rPr lang="en-US" smtClean="0"/>
              <a:t>6/25/2025</a:t>
            </a:fld>
            <a:endParaRPr lang="en-US"/>
          </a:p>
        </p:txBody>
      </p:sp>
      <p:sp>
        <p:nvSpPr>
          <p:cNvPr id="6" name="Footer Placeholder 5">
            <a:extLst>
              <a:ext uri="{FF2B5EF4-FFF2-40B4-BE49-F238E27FC236}">
                <a16:creationId xmlns:a16="http://schemas.microsoft.com/office/drawing/2014/main" id="{FA346F56-08CE-4D24-9AD4-0B83104F8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37D76-5156-4DBB-B47C-0FD6FEE5F33C}"/>
              </a:ext>
            </a:extLst>
          </p:cNvPr>
          <p:cNvSpPr>
            <a:spLocks noGrp="1"/>
          </p:cNvSpPr>
          <p:nvPr>
            <p:ph type="sldNum" sz="quarter" idx="12"/>
          </p:nvPr>
        </p:nvSpPr>
        <p:spPr/>
        <p:txBody>
          <a:bodyPr/>
          <a:lstStyle/>
          <a:p>
            <a:fld id="{8CC7C7B7-F66D-4AFD-9363-1A7AFDF9AC9E}" type="slidenum">
              <a:rPr lang="en-US" smtClean="0"/>
              <a:t>‹#›</a:t>
            </a:fld>
            <a:endParaRPr lang="en-US"/>
          </a:p>
        </p:txBody>
      </p:sp>
    </p:spTree>
    <p:extLst>
      <p:ext uri="{BB962C8B-B14F-4D97-AF65-F5344CB8AC3E}">
        <p14:creationId xmlns:p14="http://schemas.microsoft.com/office/powerpoint/2010/main" val="8522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73CD-5E1E-4C50-92A8-22006EAA900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78F7B13-B4EA-49DA-835D-F39B40E357A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C1794B5E-CAA0-4356-B9D7-78624D539F4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A0279A7-342E-4305-A97F-6D07A2E71059}"/>
              </a:ext>
            </a:extLst>
          </p:cNvPr>
          <p:cNvSpPr>
            <a:spLocks noGrp="1"/>
          </p:cNvSpPr>
          <p:nvPr>
            <p:ph type="dt" sz="half" idx="10"/>
          </p:nvPr>
        </p:nvSpPr>
        <p:spPr/>
        <p:txBody>
          <a:bodyPr/>
          <a:lstStyle/>
          <a:p>
            <a:fld id="{7EF20507-29C5-46B1-B71E-7AEC33D4BED0}" type="datetimeFigureOut">
              <a:rPr lang="en-US" smtClean="0"/>
              <a:t>6/25/2025</a:t>
            </a:fld>
            <a:endParaRPr lang="en-US"/>
          </a:p>
        </p:txBody>
      </p:sp>
      <p:sp>
        <p:nvSpPr>
          <p:cNvPr id="6" name="Footer Placeholder 5">
            <a:extLst>
              <a:ext uri="{FF2B5EF4-FFF2-40B4-BE49-F238E27FC236}">
                <a16:creationId xmlns:a16="http://schemas.microsoft.com/office/drawing/2014/main" id="{108725C1-F716-47D4-B26F-E1B839F00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63A28-0C69-4BE5-9EF9-AB2B62B2E940}"/>
              </a:ext>
            </a:extLst>
          </p:cNvPr>
          <p:cNvSpPr>
            <a:spLocks noGrp="1"/>
          </p:cNvSpPr>
          <p:nvPr>
            <p:ph type="sldNum" sz="quarter" idx="12"/>
          </p:nvPr>
        </p:nvSpPr>
        <p:spPr/>
        <p:txBody>
          <a:bodyPr/>
          <a:lstStyle/>
          <a:p>
            <a:fld id="{8CC7C7B7-F66D-4AFD-9363-1A7AFDF9AC9E}" type="slidenum">
              <a:rPr lang="en-US" smtClean="0"/>
              <a:t>‹#›</a:t>
            </a:fld>
            <a:endParaRPr lang="en-US"/>
          </a:p>
        </p:txBody>
      </p:sp>
    </p:spTree>
    <p:extLst>
      <p:ext uri="{BB962C8B-B14F-4D97-AF65-F5344CB8AC3E}">
        <p14:creationId xmlns:p14="http://schemas.microsoft.com/office/powerpoint/2010/main" val="284923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FF3C24-2318-4311-A70B-79E69286AEE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DB4840-6B5F-478F-BD44-F593D68B914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204D1-1599-4738-83DB-FF3AA6D82F5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F20507-29C5-46B1-B71E-7AEC33D4BED0}" type="datetimeFigureOut">
              <a:rPr lang="en-US" smtClean="0"/>
              <a:t>6/25/2025</a:t>
            </a:fld>
            <a:endParaRPr lang="en-US"/>
          </a:p>
        </p:txBody>
      </p:sp>
      <p:sp>
        <p:nvSpPr>
          <p:cNvPr id="5" name="Footer Placeholder 4">
            <a:extLst>
              <a:ext uri="{FF2B5EF4-FFF2-40B4-BE49-F238E27FC236}">
                <a16:creationId xmlns:a16="http://schemas.microsoft.com/office/drawing/2014/main" id="{B2CFB78A-305F-4561-BAD8-6A7E7B598C3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6EC14B-83C5-431F-8731-E4AF29057F5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CC7C7B7-F66D-4AFD-9363-1A7AFDF9AC9E}" type="slidenum">
              <a:rPr lang="en-US" smtClean="0"/>
              <a:t>‹#›</a:t>
            </a:fld>
            <a:endParaRPr lang="en-US"/>
          </a:p>
        </p:txBody>
      </p:sp>
    </p:spTree>
    <p:extLst>
      <p:ext uri="{BB962C8B-B14F-4D97-AF65-F5344CB8AC3E}">
        <p14:creationId xmlns:p14="http://schemas.microsoft.com/office/powerpoint/2010/main" val="71568618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23" r:id="rId13"/>
    <p:sldLayoutId id="2147483924" r:id="rId14"/>
    <p:sldLayoutId id="2147483925" r:id="rId15"/>
    <p:sldLayoutId id="2147483926"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92" r:id="rId3"/>
    <p:sldLayoutId id="2147483889" r:id="rId4"/>
    <p:sldLayoutId id="2147483823" r:id="rId5"/>
    <p:sldLayoutId id="2147483876" r:id="rId6"/>
    <p:sldLayoutId id="2147483877" r:id="rId7"/>
    <p:sldLayoutId id="2147483852" r:id="rId8"/>
    <p:sldLayoutId id="2147483878" r:id="rId9"/>
    <p:sldLayoutId id="2147483883" r:id="rId10"/>
    <p:sldLayoutId id="2147483888" r:id="rId11"/>
    <p:sldLayoutId id="2147483885" r:id="rId12"/>
    <p:sldLayoutId id="2147483890" r:id="rId13"/>
    <p:sldLayoutId id="2147483891" r:id="rId1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hyperlink" Target="https://phil.cdc.gov/Details.aspx?pid=1218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mailto:ceatsdr@cdc.gov"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hyperlink" Target="https://www.cdc.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62A4F0-3713-1D4D-BD40-78463CB04428}"/>
              </a:ext>
              <a:ext uri="{C183D7F6-B498-43B3-948B-1728B52AA6E4}">
                <adec:decorative xmlns:adec="http://schemas.microsoft.com/office/drawing/2017/decorative" val="1"/>
              </a:ext>
            </a:extLst>
          </p:cNvPr>
          <p:cNvSpPr>
            <a:spLocks noGrp="1"/>
          </p:cNvSpPr>
          <p:nvPr>
            <p:ph type="sldNum" sz="quarter" idx="13"/>
          </p:nvPr>
        </p:nvSpPr>
        <p:spPr>
          <a:xfrm>
            <a:off x="6953541" y="4767262"/>
            <a:ext cx="2057400" cy="274637"/>
          </a:xfrm>
        </p:spPr>
        <p:txBody>
          <a:bodyPr/>
          <a:lstStyle/>
          <a:p>
            <a:fld id="{D8E7DCDC-E408-4B61-982D-00D1D5E6AEFC}" type="slidenum">
              <a:rPr lang="en-US" smtClean="0"/>
              <a:pPr/>
              <a:t>1</a:t>
            </a:fld>
            <a:endParaRPr lang="en-US"/>
          </a:p>
        </p:txBody>
      </p:sp>
      <p:pic>
        <p:nvPicPr>
          <p:cNvPr id="9" name="Graphic 8"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2F8EE57-5BA8-D8C1-1C6E-E9A1CDA67E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108813" y="166171"/>
            <a:ext cx="873428" cy="553690"/>
          </a:xfrm>
          <a:prstGeom prst="rect">
            <a:avLst/>
          </a:prstGeom>
        </p:spPr>
      </p:pic>
      <p:pic>
        <p:nvPicPr>
          <p:cNvPr id="10" name="Graphic 9" descr="logo, Agency for Toxic Substances and Disease Registry">
            <a:extLst>
              <a:ext uri="{FF2B5EF4-FFF2-40B4-BE49-F238E27FC236}">
                <a16:creationId xmlns:a16="http://schemas.microsoft.com/office/drawing/2014/main" id="{A16819D3-5361-5478-25E4-6816D07BB0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3938" y="280413"/>
            <a:ext cx="818985" cy="245696"/>
          </a:xfrm>
          <a:prstGeom prst="rect">
            <a:avLst/>
          </a:prstGeom>
        </p:spPr>
      </p:pic>
      <p:sp>
        <p:nvSpPr>
          <p:cNvPr id="13" name="Title 12">
            <a:extLst>
              <a:ext uri="{FF2B5EF4-FFF2-40B4-BE49-F238E27FC236}">
                <a16:creationId xmlns:a16="http://schemas.microsoft.com/office/drawing/2014/main" id="{D7F54F28-AAE0-16CE-2E44-8B1D27909BEF}"/>
              </a:ext>
            </a:extLst>
          </p:cNvPr>
          <p:cNvSpPr txBox="1">
            <a:spLocks noGrp="1"/>
          </p:cNvSpPr>
          <p:nvPr>
            <p:ph type="title" idx="4294967295"/>
          </p:nvPr>
        </p:nvSpPr>
        <p:spPr>
          <a:xfrm>
            <a:off x="457201" y="2156114"/>
            <a:ext cx="59435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3F7D64"/>
                </a:solidFill>
                <a:effectLst/>
                <a:uLnTx/>
                <a:uFillTx/>
                <a:latin typeface="Calibri"/>
                <a:ea typeface="Calibri"/>
                <a:cs typeface="Calibri"/>
              </a:rPr>
              <a:t>Clinician Overview: Arsenic</a:t>
            </a:r>
            <a:endParaRPr kumimoji="0" lang="en-US" sz="3600" b="0" i="0" u="none" strike="noStrike" kern="1200" cap="none" spc="0" normalizeH="0" baseline="0" noProof="0" dirty="0">
              <a:ln>
                <a:noFill/>
              </a:ln>
              <a:solidFill>
                <a:schemeClr val="tx1"/>
              </a:solidFill>
              <a:effectLst/>
              <a:uLnTx/>
              <a:uFillTx/>
              <a:latin typeface="Calibri"/>
              <a:ea typeface="Calibri"/>
              <a:cs typeface="Calibri"/>
            </a:endParaRPr>
          </a:p>
        </p:txBody>
      </p:sp>
      <p:sp>
        <p:nvSpPr>
          <p:cNvPr id="15" name="TextBox 14">
            <a:extLst>
              <a:ext uri="{FF2B5EF4-FFF2-40B4-BE49-F238E27FC236}">
                <a16:creationId xmlns:a16="http://schemas.microsoft.com/office/drawing/2014/main" id="{53B67565-3329-F0E6-D738-2056011496E8}"/>
              </a:ext>
            </a:extLst>
          </p:cNvPr>
          <p:cNvSpPr txBox="1"/>
          <p:nvPr/>
        </p:nvSpPr>
        <p:spPr>
          <a:xfrm>
            <a:off x="457200" y="3489567"/>
            <a:ext cx="7933509" cy="461665"/>
          </a:xfrm>
          <a:prstGeom prst="rect">
            <a:avLst/>
          </a:prstGeom>
          <a:solidFill>
            <a:schemeClr val="bg1"/>
          </a:solidFill>
          <a:ln>
            <a:solidFill>
              <a:schemeClr val="bg1"/>
            </a:solidFill>
          </a:ln>
        </p:spPr>
        <p:txBody>
          <a:bodyPr wrap="square" lIns="91440" tIns="45720" rIns="91440" bIns="45720" rtlCol="0" anchor="t">
            <a:spAutoFit/>
          </a:bodyPr>
          <a:lstStyle/>
          <a:p>
            <a:r>
              <a:rPr lang="en-US" sz="1200">
                <a:solidFill>
                  <a:srgbClr val="3F7D64"/>
                </a:solidFill>
                <a:latin typeface="Calibri"/>
                <a:cs typeface="Calibri"/>
              </a:rPr>
              <a:t>The findings and conclusions in this presentation have not been formally disseminated by the Agency for Toxic Substances and Disease Registry and should not be construed to represent any agency determination or policy.</a:t>
            </a:r>
          </a:p>
        </p:txBody>
      </p:sp>
    </p:spTree>
    <p:extLst>
      <p:ext uri="{BB962C8B-B14F-4D97-AF65-F5344CB8AC3E}">
        <p14:creationId xmlns:p14="http://schemas.microsoft.com/office/powerpoint/2010/main" val="16515816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AB7D-791F-4967-9A1D-5139BEB93DF3}"/>
              </a:ext>
            </a:extLst>
          </p:cNvPr>
          <p:cNvSpPr>
            <a:spLocks noGrp="1"/>
          </p:cNvSpPr>
          <p:nvPr>
            <p:ph type="title"/>
          </p:nvPr>
        </p:nvSpPr>
        <p:spPr/>
        <p:txBody>
          <a:bodyPr/>
          <a:lstStyle/>
          <a:p>
            <a:pPr>
              <a:lnSpc>
                <a:spcPct val="125558"/>
              </a:lnSpc>
            </a:pPr>
            <a:r>
              <a:rPr lang="en-US">
                <a:solidFill>
                  <a:srgbClr val="3F7D64"/>
                </a:solidFill>
              </a:rPr>
              <a:t>Routes of Exposure: Ingestion</a:t>
            </a:r>
            <a:endParaRPr lang="en-US"/>
          </a:p>
        </p:txBody>
      </p:sp>
      <p:sp>
        <p:nvSpPr>
          <p:cNvPr id="3" name="Content Placeholder 2">
            <a:extLst>
              <a:ext uri="{FF2B5EF4-FFF2-40B4-BE49-F238E27FC236}">
                <a16:creationId xmlns:a16="http://schemas.microsoft.com/office/drawing/2014/main" id="{D6EC361B-8AE9-4BC4-AC6B-F9C72BE3AA9A}"/>
              </a:ext>
            </a:extLst>
          </p:cNvPr>
          <p:cNvSpPr>
            <a:spLocks noGrp="1"/>
          </p:cNvSpPr>
          <p:nvPr>
            <p:ph sz="quarter" idx="11"/>
          </p:nvPr>
        </p:nvSpPr>
        <p:spPr>
          <a:xfrm>
            <a:off x="457200" y="1158875"/>
            <a:ext cx="7772400" cy="3341688"/>
          </a:xfrm>
        </p:spPr>
        <p:txBody>
          <a:bodyPr>
            <a:normAutofit/>
          </a:bodyPr>
          <a:lstStyle/>
          <a:p>
            <a:pPr>
              <a:buClr>
                <a:srgbClr val="3F7D64"/>
              </a:buClr>
            </a:pPr>
            <a:r>
              <a:rPr lang="en-US">
                <a:solidFill>
                  <a:schemeClr val="tx1"/>
                </a:solidFill>
              </a:rPr>
              <a:t>Food is the primary source of arsenic exposure for the general U.S. population.</a:t>
            </a:r>
          </a:p>
          <a:p>
            <a:pPr>
              <a:buClr>
                <a:srgbClr val="3F7D64"/>
              </a:buClr>
            </a:pPr>
            <a:r>
              <a:rPr lang="en-US">
                <a:solidFill>
                  <a:schemeClr val="tx1"/>
                </a:solidFill>
              </a:rPr>
              <a:t>Food can contain organic and inorganic forms of arsenic.</a:t>
            </a:r>
          </a:p>
          <a:p>
            <a:pPr>
              <a:buClr>
                <a:srgbClr val="3F7D64"/>
              </a:buClr>
            </a:pPr>
            <a:r>
              <a:rPr lang="en-US">
                <a:solidFill>
                  <a:schemeClr val="tx1"/>
                </a:solidFill>
              </a:rPr>
              <a:t>Intake from air, soil, and drinking water is usually much less.</a:t>
            </a:r>
          </a:p>
          <a:p>
            <a:pPr>
              <a:buClr>
                <a:srgbClr val="3F7D64"/>
              </a:buClr>
            </a:pPr>
            <a:r>
              <a:rPr lang="en-US">
                <a:solidFill>
                  <a:schemeClr val="tx1"/>
                </a:solidFill>
              </a:rPr>
              <a:t>U.S. Environmental Protection Agency (EPA) drinking water standard is 10 micrograms per liter for total arsenic.</a:t>
            </a:r>
          </a:p>
          <a:p>
            <a:pPr>
              <a:buClr>
                <a:srgbClr val="3F7D64"/>
              </a:buClr>
            </a:pPr>
            <a:r>
              <a:rPr lang="en-US" b="0" i="0">
                <a:solidFill>
                  <a:srgbClr val="202124"/>
                </a:solidFill>
                <a:effectLst/>
                <a:latin typeface="Google Sans"/>
              </a:rPr>
              <a:t>Since 2003, wood treated with chromated copper arsenate (CCA) is no longer used in most residential construction.</a:t>
            </a:r>
          </a:p>
          <a:p>
            <a:pPr>
              <a:buClr>
                <a:srgbClr val="3F7D64"/>
              </a:buClr>
            </a:pPr>
            <a:endParaRPr lang="en-US">
              <a:solidFill>
                <a:schemeClr val="tx1"/>
              </a:solidFill>
            </a:endParaRPr>
          </a:p>
          <a:p>
            <a:pPr>
              <a:buClr>
                <a:srgbClr val="3F7D64"/>
              </a:buClr>
            </a:pPr>
            <a:endParaRPr lang="en-US">
              <a:solidFill>
                <a:srgbClr val="3F7D64"/>
              </a:solidFill>
            </a:endParaRPr>
          </a:p>
        </p:txBody>
      </p:sp>
      <p:pic>
        <p:nvPicPr>
          <p:cNvPr id="6" name="Picture 5">
            <a:extLst>
              <a:ext uri="{FF2B5EF4-FFF2-40B4-BE49-F238E27FC236}">
                <a16:creationId xmlns:a16="http://schemas.microsoft.com/office/drawing/2014/main" id="{54261B71-6548-4A51-A96E-D829AB270990}"/>
              </a:ext>
              <a:ext uri="{C183D7F6-B498-43B3-948B-1728B52AA6E4}">
                <adec:decorative xmlns:adec="http://schemas.microsoft.com/office/drawing/2017/decorative" val="1"/>
              </a:ext>
            </a:extLst>
          </p:cNvPr>
          <p:cNvPicPr>
            <a:picLocks noChangeAspect="1"/>
          </p:cNvPicPr>
          <p:nvPr/>
        </p:nvPicPr>
        <p:blipFill>
          <a:blip r:embed="rId3" cstate="print">
            <a:duotone>
              <a:prstClr val="black"/>
              <a:srgbClr val="3F7D64">
                <a:tint val="45000"/>
                <a:satMod val="400000"/>
              </a:srgb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11546" y="171627"/>
            <a:ext cx="1228861" cy="1183644"/>
          </a:xfrm>
          <a:prstGeom prst="rect">
            <a:avLst/>
          </a:prstGeom>
        </p:spPr>
      </p:pic>
    </p:spTree>
    <p:extLst>
      <p:ext uri="{BB962C8B-B14F-4D97-AF65-F5344CB8AC3E}">
        <p14:creationId xmlns:p14="http://schemas.microsoft.com/office/powerpoint/2010/main" val="12640377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AB7D-791F-4967-9A1D-5139BEB93DF3}"/>
              </a:ext>
            </a:extLst>
          </p:cNvPr>
          <p:cNvSpPr>
            <a:spLocks noGrp="1"/>
          </p:cNvSpPr>
          <p:nvPr>
            <p:ph type="title"/>
          </p:nvPr>
        </p:nvSpPr>
        <p:spPr/>
        <p:txBody>
          <a:bodyPr/>
          <a:lstStyle/>
          <a:p>
            <a:pPr>
              <a:lnSpc>
                <a:spcPct val="125558"/>
              </a:lnSpc>
            </a:pPr>
            <a:r>
              <a:rPr lang="en-US">
                <a:solidFill>
                  <a:srgbClr val="3F7D64"/>
                </a:solidFill>
              </a:rPr>
              <a:t>Routes of Exposure: Inhalation</a:t>
            </a:r>
            <a:endParaRPr lang="en-US"/>
          </a:p>
        </p:txBody>
      </p:sp>
      <p:sp>
        <p:nvSpPr>
          <p:cNvPr id="3" name="Content Placeholder 2">
            <a:extLst>
              <a:ext uri="{FF2B5EF4-FFF2-40B4-BE49-F238E27FC236}">
                <a16:creationId xmlns:a16="http://schemas.microsoft.com/office/drawing/2014/main" id="{D6EC361B-8AE9-4BC4-AC6B-F9C72BE3AA9A}"/>
              </a:ext>
            </a:extLst>
          </p:cNvPr>
          <p:cNvSpPr>
            <a:spLocks noGrp="1"/>
          </p:cNvSpPr>
          <p:nvPr>
            <p:ph sz="quarter" idx="11"/>
          </p:nvPr>
        </p:nvSpPr>
        <p:spPr/>
        <p:txBody>
          <a:bodyPr/>
          <a:lstStyle/>
          <a:p>
            <a:pPr>
              <a:buClr>
                <a:srgbClr val="3F7D64"/>
              </a:buClr>
            </a:pPr>
            <a:r>
              <a:rPr lang="en-US">
                <a:solidFill>
                  <a:schemeClr val="tx1"/>
                </a:solidFill>
              </a:rPr>
              <a:t>Inhalation of particulate matter from burning arsenic-containing wood or coal can be a significant route of inhalational exposure. </a:t>
            </a:r>
          </a:p>
          <a:p>
            <a:pPr>
              <a:buClr>
                <a:srgbClr val="3F7D64"/>
              </a:buClr>
            </a:pPr>
            <a:r>
              <a:rPr lang="en-US">
                <a:solidFill>
                  <a:schemeClr val="tx1"/>
                </a:solidFill>
              </a:rPr>
              <a:t>Sources of inhaled arsenic for the public include</a:t>
            </a:r>
          </a:p>
          <a:p>
            <a:pPr lvl="1">
              <a:buClr>
                <a:srgbClr val="3F7D64"/>
              </a:buClr>
            </a:pPr>
            <a:r>
              <a:rPr lang="en-US">
                <a:solidFill>
                  <a:schemeClr val="tx1"/>
                </a:solidFill>
              </a:rPr>
              <a:t>Tobacco smoke</a:t>
            </a:r>
          </a:p>
          <a:p>
            <a:pPr lvl="1">
              <a:buClr>
                <a:srgbClr val="3F7D64"/>
              </a:buClr>
            </a:pPr>
            <a:r>
              <a:rPr lang="en-US">
                <a:solidFill>
                  <a:schemeClr val="tx1"/>
                </a:solidFill>
              </a:rPr>
              <a:t>Burning of CCA-treated wood or arsenic-containing coal</a:t>
            </a:r>
          </a:p>
          <a:p>
            <a:pPr lvl="1">
              <a:buClr>
                <a:srgbClr val="3F7D64"/>
              </a:buClr>
            </a:pPr>
            <a:r>
              <a:rPr lang="en-US">
                <a:solidFill>
                  <a:schemeClr val="tx1"/>
                </a:solidFill>
              </a:rPr>
              <a:t>Emissions from nearby smelting operations</a:t>
            </a:r>
          </a:p>
          <a:p>
            <a:pPr>
              <a:buClr>
                <a:srgbClr val="3F7D64"/>
              </a:buClr>
            </a:pPr>
            <a:endParaRPr lang="en-US">
              <a:solidFill>
                <a:srgbClr val="3F7D64"/>
              </a:solidFill>
            </a:endParaRPr>
          </a:p>
          <a:p>
            <a:pPr>
              <a:buClr>
                <a:srgbClr val="3F7D64"/>
              </a:buClr>
            </a:pPr>
            <a:endParaRPr lang="en-US">
              <a:solidFill>
                <a:srgbClr val="3F7D64"/>
              </a:solidFill>
            </a:endParaRPr>
          </a:p>
        </p:txBody>
      </p:sp>
      <p:pic>
        <p:nvPicPr>
          <p:cNvPr id="4" name="Picture 3">
            <a:extLst>
              <a:ext uri="{FF2B5EF4-FFF2-40B4-BE49-F238E27FC236}">
                <a16:creationId xmlns:a16="http://schemas.microsoft.com/office/drawing/2014/main" id="{B5C948D6-F1AA-4DC3-960A-5478FC602C31}"/>
              </a:ext>
              <a:ext uri="{C183D7F6-B498-43B3-948B-1728B52AA6E4}">
                <adec:decorative xmlns:adec="http://schemas.microsoft.com/office/drawing/2017/decorative" val="1"/>
              </a:ext>
            </a:extLst>
          </p:cNvPr>
          <p:cNvPicPr>
            <a:picLocks/>
          </p:cNvPicPr>
          <p:nvPr/>
        </p:nvPicPr>
        <p:blipFill>
          <a:blip r:embed="rId3" cstate="print">
            <a:duotone>
              <a:prstClr val="black"/>
              <a:srgbClr val="3F7D64">
                <a:tint val="45000"/>
                <a:satMod val="400000"/>
              </a:srgb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flipH="1">
            <a:off x="7848941" y="265010"/>
            <a:ext cx="1066459" cy="1004163"/>
          </a:xfrm>
          <a:prstGeom prst="ellipse">
            <a:avLst/>
          </a:prstGeom>
          <a:ln w="12700">
            <a:solidFill>
              <a:srgbClr val="3F7D64"/>
            </a:solidFill>
          </a:ln>
        </p:spPr>
      </p:pic>
    </p:spTree>
    <p:extLst>
      <p:ext uri="{BB962C8B-B14F-4D97-AF65-F5344CB8AC3E}">
        <p14:creationId xmlns:p14="http://schemas.microsoft.com/office/powerpoint/2010/main" val="42837184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AB7D-791F-4967-9A1D-5139BEB93DF3}"/>
              </a:ext>
            </a:extLst>
          </p:cNvPr>
          <p:cNvSpPr>
            <a:spLocks noGrp="1"/>
          </p:cNvSpPr>
          <p:nvPr>
            <p:ph type="title"/>
          </p:nvPr>
        </p:nvSpPr>
        <p:spPr/>
        <p:txBody>
          <a:bodyPr/>
          <a:lstStyle/>
          <a:p>
            <a:pPr>
              <a:lnSpc>
                <a:spcPct val="125558"/>
              </a:lnSpc>
            </a:pPr>
            <a:r>
              <a:rPr lang="en-US">
                <a:solidFill>
                  <a:srgbClr val="3F7D64"/>
                </a:solidFill>
              </a:rPr>
              <a:t>Routes of Exposure: Dermal</a:t>
            </a:r>
            <a:endParaRPr lang="en-US"/>
          </a:p>
        </p:txBody>
      </p:sp>
      <p:sp>
        <p:nvSpPr>
          <p:cNvPr id="3" name="Content Placeholder 2">
            <a:extLst>
              <a:ext uri="{FF2B5EF4-FFF2-40B4-BE49-F238E27FC236}">
                <a16:creationId xmlns:a16="http://schemas.microsoft.com/office/drawing/2014/main" id="{D6EC361B-8AE9-4BC4-AC6B-F9C72BE3AA9A}"/>
              </a:ext>
            </a:extLst>
          </p:cNvPr>
          <p:cNvSpPr>
            <a:spLocks noGrp="1"/>
          </p:cNvSpPr>
          <p:nvPr>
            <p:ph sz="quarter" idx="11"/>
          </p:nvPr>
        </p:nvSpPr>
        <p:spPr/>
        <p:txBody>
          <a:bodyPr/>
          <a:lstStyle/>
          <a:p>
            <a:pPr>
              <a:buClr>
                <a:srgbClr val="3F7D64"/>
              </a:buClr>
            </a:pPr>
            <a:r>
              <a:rPr lang="en-US">
                <a:solidFill>
                  <a:schemeClr val="tx1"/>
                </a:solidFill>
              </a:rPr>
              <a:t>Arsenic has poor dermal absorption.</a:t>
            </a:r>
          </a:p>
          <a:p>
            <a:pPr>
              <a:buClr>
                <a:srgbClr val="3F7D64"/>
              </a:buClr>
            </a:pPr>
            <a:r>
              <a:rPr lang="en-US">
                <a:solidFill>
                  <a:schemeClr val="tx1"/>
                </a:solidFill>
              </a:rPr>
              <a:t>Contact with preserved wood products containing arsenic could result in arsenic exposure.</a:t>
            </a:r>
          </a:p>
        </p:txBody>
      </p:sp>
      <p:pic>
        <p:nvPicPr>
          <p:cNvPr id="5" name="Content Placeholder 4">
            <a:extLst>
              <a:ext uri="{FF2B5EF4-FFF2-40B4-BE49-F238E27FC236}">
                <a16:creationId xmlns:a16="http://schemas.microsoft.com/office/drawing/2014/main" id="{F6CF44CB-91CE-49C3-84C9-7C1B67106289}"/>
              </a:ext>
              <a:ext uri="{C183D7F6-B498-43B3-948B-1728B52AA6E4}">
                <adec:decorative xmlns:adec="http://schemas.microsoft.com/office/drawing/2017/decorative" val="1"/>
              </a:ext>
            </a:extLst>
          </p:cNvPr>
          <p:cNvPicPr>
            <a:picLocks noChangeAspect="1"/>
          </p:cNvPicPr>
          <p:nvPr/>
        </p:nvPicPr>
        <p:blipFill>
          <a:blip r:embed="rId3" cstate="print">
            <a:duotone>
              <a:prstClr val="black"/>
              <a:srgbClr val="3F7D64">
                <a:tint val="45000"/>
                <a:satMod val="400000"/>
              </a:srgb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7807094" y="205979"/>
            <a:ext cx="1108306" cy="106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2721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2E7E2-9932-44D0-A790-20FA35B7F2EA}"/>
              </a:ext>
              <a:ext uri="{C183D7F6-B498-43B3-948B-1728B52AA6E4}">
                <adec:decorative xmlns:adec="http://schemas.microsoft.com/office/drawing/2017/decorative" val="1"/>
              </a:ext>
            </a:extLst>
          </p:cNvPr>
          <p:cNvSpPr/>
          <p:nvPr/>
        </p:nvSpPr>
        <p:spPr>
          <a:xfrm>
            <a:off x="0" y="5016500"/>
            <a:ext cx="9144000" cy="127000"/>
          </a:xfrm>
          <a:custGeom>
            <a:avLst/>
            <a:gdLst>
              <a:gd name="connsiteX0" fmla="*/ 0 w 9144000"/>
              <a:gd name="connsiteY0" fmla="*/ 0 h 127000"/>
              <a:gd name="connsiteX1" fmla="*/ 9144000 w 9144000"/>
              <a:gd name="connsiteY1" fmla="*/ 0 h 127000"/>
              <a:gd name="connsiteX2" fmla="*/ 9144000 w 9144000"/>
              <a:gd name="connsiteY2" fmla="*/ 127000 h 127000"/>
              <a:gd name="connsiteX3" fmla="*/ 0 w 9144000"/>
              <a:gd name="connsiteY3" fmla="*/ 127000 h 127000"/>
              <a:gd name="connsiteX4" fmla="*/ 0 w 9144000"/>
              <a:gd name="connsiteY4" fmla="*/ 0 h 127000"/>
              <a:gd name="connsiteX0" fmla="*/ 0 w 9144000"/>
              <a:gd name="connsiteY0" fmla="*/ 0 h 127000"/>
              <a:gd name="connsiteX1" fmla="*/ 9144000 w 9144000"/>
              <a:gd name="connsiteY1" fmla="*/ 0 h 127000"/>
              <a:gd name="connsiteX2" fmla="*/ 9144000 w 9144000"/>
              <a:gd name="connsiteY2" fmla="*/ 127000 h 127000"/>
              <a:gd name="connsiteX3" fmla="*/ 12700 w 9144000"/>
              <a:gd name="connsiteY3" fmla="*/ 127000 h 127000"/>
              <a:gd name="connsiteX4" fmla="*/ 0 w 9144000"/>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7000">
                <a:moveTo>
                  <a:pt x="0" y="0"/>
                </a:moveTo>
                <a:lnTo>
                  <a:pt x="9144000" y="0"/>
                </a:lnTo>
                <a:lnTo>
                  <a:pt x="9144000" y="127000"/>
                </a:lnTo>
                <a:lnTo>
                  <a:pt x="12700" y="127000"/>
                </a:lnTo>
                <a:lnTo>
                  <a:pt x="0" y="0"/>
                </a:lnTo>
                <a:close/>
              </a:path>
            </a:pathLst>
          </a:cu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61E4282D-1B1B-46C1-9352-F06FF9757455}"/>
              </a:ext>
              <a:ext uri="{C183D7F6-B498-43B3-948B-1728B52AA6E4}">
                <adec:decorative xmlns:adec="http://schemas.microsoft.com/office/drawing/2017/decorative" val="1"/>
              </a:ext>
            </a:extLst>
          </p:cNvPr>
          <p:cNvSpPr/>
          <p:nvPr/>
        </p:nvSpPr>
        <p:spPr>
          <a:xfrm rot="10800000">
            <a:off x="0" y="0"/>
            <a:ext cx="7404100" cy="5156200"/>
          </a:xfrm>
          <a:custGeom>
            <a:avLst/>
            <a:gdLst>
              <a:gd name="connsiteX0" fmla="*/ 0 w 5791200"/>
              <a:gd name="connsiteY0" fmla="*/ 4178300 h 4178300"/>
              <a:gd name="connsiteX1" fmla="*/ 1044575 w 5791200"/>
              <a:gd name="connsiteY1" fmla="*/ 0 h 4178300"/>
              <a:gd name="connsiteX2" fmla="*/ 4746625 w 5791200"/>
              <a:gd name="connsiteY2" fmla="*/ 0 h 4178300"/>
              <a:gd name="connsiteX3" fmla="*/ 5791200 w 5791200"/>
              <a:gd name="connsiteY3" fmla="*/ 4178300 h 4178300"/>
              <a:gd name="connsiteX4" fmla="*/ 0 w 5791200"/>
              <a:gd name="connsiteY4" fmla="*/ 4178300 h 4178300"/>
              <a:gd name="connsiteX0" fmla="*/ 0 w 7340600"/>
              <a:gd name="connsiteY0" fmla="*/ 4165600 h 4178300"/>
              <a:gd name="connsiteX1" fmla="*/ 2593975 w 7340600"/>
              <a:gd name="connsiteY1" fmla="*/ 0 h 4178300"/>
              <a:gd name="connsiteX2" fmla="*/ 6296025 w 7340600"/>
              <a:gd name="connsiteY2" fmla="*/ 0 h 4178300"/>
              <a:gd name="connsiteX3" fmla="*/ 7340600 w 7340600"/>
              <a:gd name="connsiteY3" fmla="*/ 4178300 h 4178300"/>
              <a:gd name="connsiteX4" fmla="*/ 0 w 7340600"/>
              <a:gd name="connsiteY4" fmla="*/ 4165600 h 4178300"/>
              <a:gd name="connsiteX0" fmla="*/ 0 w 7340600"/>
              <a:gd name="connsiteY0" fmla="*/ 5130800 h 5143500"/>
              <a:gd name="connsiteX1" fmla="*/ 2136775 w 7340600"/>
              <a:gd name="connsiteY1" fmla="*/ 0 h 5143500"/>
              <a:gd name="connsiteX2" fmla="*/ 6296025 w 7340600"/>
              <a:gd name="connsiteY2" fmla="*/ 965200 h 5143500"/>
              <a:gd name="connsiteX3" fmla="*/ 7340600 w 7340600"/>
              <a:gd name="connsiteY3" fmla="*/ 5143500 h 5143500"/>
              <a:gd name="connsiteX4" fmla="*/ 0 w 7340600"/>
              <a:gd name="connsiteY4" fmla="*/ 5130800 h 5143500"/>
              <a:gd name="connsiteX0" fmla="*/ 0 w 7340600"/>
              <a:gd name="connsiteY0" fmla="*/ 5143500 h 5156200"/>
              <a:gd name="connsiteX1" fmla="*/ 2314575 w 7340600"/>
              <a:gd name="connsiteY1" fmla="*/ 0 h 5156200"/>
              <a:gd name="connsiteX2" fmla="*/ 6296025 w 7340600"/>
              <a:gd name="connsiteY2" fmla="*/ 977900 h 5156200"/>
              <a:gd name="connsiteX3" fmla="*/ 7340600 w 7340600"/>
              <a:gd name="connsiteY3" fmla="*/ 5156200 h 5156200"/>
              <a:gd name="connsiteX4" fmla="*/ 0 w 7340600"/>
              <a:gd name="connsiteY4" fmla="*/ 5143500 h 51562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68900 h 5168900"/>
              <a:gd name="connsiteX1" fmla="*/ 2314575 w 7340600"/>
              <a:gd name="connsiteY1" fmla="*/ 0 h 5168900"/>
              <a:gd name="connsiteX2" fmla="*/ 7337425 w 7340600"/>
              <a:gd name="connsiteY2" fmla="*/ 0 h 5168900"/>
              <a:gd name="connsiteX3" fmla="*/ 7340600 w 7340600"/>
              <a:gd name="connsiteY3" fmla="*/ 5156200 h 5168900"/>
              <a:gd name="connsiteX4" fmla="*/ 0 w 7340600"/>
              <a:gd name="connsiteY4" fmla="*/ 5168900 h 51689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43500 h 5156200"/>
              <a:gd name="connsiteX1" fmla="*/ 1793875 w 7340600"/>
              <a:gd name="connsiteY1" fmla="*/ 2540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8287332"/>
              <a:gd name="connsiteY0" fmla="*/ 5156200 h 5156200"/>
              <a:gd name="connsiteX1" fmla="*/ 2740607 w 8287332"/>
              <a:gd name="connsiteY1" fmla="*/ 25400 h 5156200"/>
              <a:gd name="connsiteX2" fmla="*/ 8284157 w 8287332"/>
              <a:gd name="connsiteY2" fmla="*/ 0 h 5156200"/>
              <a:gd name="connsiteX3" fmla="*/ 8287332 w 8287332"/>
              <a:gd name="connsiteY3" fmla="*/ 5156200 h 5156200"/>
              <a:gd name="connsiteX4" fmla="*/ 0 w 8287332"/>
              <a:gd name="connsiteY4" fmla="*/ 5156200 h 5156200"/>
              <a:gd name="connsiteX0" fmla="*/ 0 w 7999196"/>
              <a:gd name="connsiteY0" fmla="*/ 5130800 h 5156200"/>
              <a:gd name="connsiteX1" fmla="*/ 2452471 w 7999196"/>
              <a:gd name="connsiteY1" fmla="*/ 25400 h 5156200"/>
              <a:gd name="connsiteX2" fmla="*/ 7996021 w 7999196"/>
              <a:gd name="connsiteY2" fmla="*/ 0 h 5156200"/>
              <a:gd name="connsiteX3" fmla="*/ 7999196 w 7999196"/>
              <a:gd name="connsiteY3" fmla="*/ 5156200 h 5156200"/>
              <a:gd name="connsiteX4" fmla="*/ 0 w 7999196"/>
              <a:gd name="connsiteY4" fmla="*/ 513080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196" h="5156200">
                <a:moveTo>
                  <a:pt x="0" y="5130800"/>
                </a:moveTo>
                <a:lnTo>
                  <a:pt x="2452471" y="25400"/>
                </a:lnTo>
                <a:lnTo>
                  <a:pt x="7996021" y="0"/>
                </a:lnTo>
                <a:cubicBezTo>
                  <a:pt x="7997079" y="1718733"/>
                  <a:pt x="7998138" y="3437467"/>
                  <a:pt x="7999196" y="5156200"/>
                </a:cubicBezTo>
                <a:lnTo>
                  <a:pt x="0" y="5130800"/>
                </a:lnTo>
                <a:close/>
              </a:path>
            </a:pathLst>
          </a:custGeom>
          <a:solidFill>
            <a:srgbClr val="3F7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D9EED-722D-493E-92E4-0C01E732D0CC}"/>
              </a:ext>
            </a:extLst>
          </p:cNvPr>
          <p:cNvSpPr txBox="1"/>
          <p:nvPr/>
        </p:nvSpPr>
        <p:spPr>
          <a:xfrm>
            <a:off x="241300" y="1777037"/>
            <a:ext cx="3251200" cy="461665"/>
          </a:xfrm>
          <a:prstGeom prst="rect">
            <a:avLst/>
          </a:prstGeom>
          <a:noFill/>
        </p:spPr>
        <p:txBody>
          <a:bodyPr wrap="square" rtlCol="0">
            <a:spAutoFit/>
          </a:bodyPr>
          <a:lstStyle/>
          <a:p>
            <a:r>
              <a:rPr lang="en-US" sz="2400">
                <a:solidFill>
                  <a:schemeClr val="bg1"/>
                </a:solidFill>
                <a:latin typeface="Calibri" panose="020F0502020204030204" pitchFamily="34" charset="0"/>
              </a:rPr>
              <a:t>Arsenic</a:t>
            </a:r>
          </a:p>
        </p:txBody>
      </p:sp>
      <p:sp>
        <p:nvSpPr>
          <p:cNvPr id="7" name="Title 1">
            <a:extLst>
              <a:ext uri="{FF2B5EF4-FFF2-40B4-BE49-F238E27FC236}">
                <a16:creationId xmlns:a16="http://schemas.microsoft.com/office/drawing/2014/main" id="{84C537F1-64B7-4392-96BA-EF7D5B9AB253}"/>
              </a:ext>
            </a:extLst>
          </p:cNvPr>
          <p:cNvSpPr>
            <a:spLocks noGrp="1"/>
          </p:cNvSpPr>
          <p:nvPr>
            <p:ph type="title"/>
          </p:nvPr>
        </p:nvSpPr>
        <p:spPr>
          <a:xfrm>
            <a:off x="241299" y="2238702"/>
            <a:ext cx="4914174" cy="605789"/>
          </a:xfrm>
        </p:spPr>
        <p:txBody>
          <a:bodyPr>
            <a:normAutofit fontScale="90000"/>
          </a:bodyPr>
          <a:lstStyle/>
          <a:p>
            <a:pPr>
              <a:lnSpc>
                <a:spcPct val="79900"/>
              </a:lnSpc>
            </a:pPr>
            <a:r>
              <a:rPr lang="en-US" sz="4400" dirty="0">
                <a:solidFill>
                  <a:schemeClr val="bg1"/>
                </a:solidFill>
              </a:rPr>
              <a:t>Populations at Risk</a:t>
            </a:r>
            <a:endParaRPr lang="en-US" dirty="0"/>
          </a:p>
        </p:txBody>
      </p:sp>
    </p:spTree>
    <p:extLst>
      <p:ext uri="{BB962C8B-B14F-4D97-AF65-F5344CB8AC3E}">
        <p14:creationId xmlns:p14="http://schemas.microsoft.com/office/powerpoint/2010/main" val="24907958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Populations at Risk</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a:solidFill>
                  <a:schemeClr val="tx1"/>
                </a:solidFill>
              </a:rPr>
              <a:t>Consume water from arsenic-contaminated wells</a:t>
            </a:r>
          </a:p>
          <a:p>
            <a:pPr>
              <a:buClr>
                <a:srgbClr val="3F7D64"/>
              </a:buClr>
            </a:pPr>
            <a:r>
              <a:rPr lang="en-US">
                <a:solidFill>
                  <a:schemeClr val="tx1"/>
                </a:solidFill>
              </a:rPr>
              <a:t>Live in areas with highly contaminated soils</a:t>
            </a:r>
          </a:p>
          <a:p>
            <a:pPr>
              <a:buClr>
                <a:srgbClr val="3F7D64"/>
              </a:buClr>
            </a:pPr>
            <a:r>
              <a:rPr lang="en-US">
                <a:solidFill>
                  <a:schemeClr val="tx1"/>
                </a:solidFill>
              </a:rPr>
              <a:t>Burn coal or pressure-treated wood</a:t>
            </a:r>
          </a:p>
          <a:p>
            <a:pPr>
              <a:buClr>
                <a:srgbClr val="3F7D64"/>
              </a:buClr>
            </a:pPr>
            <a:r>
              <a:rPr lang="en-US">
                <a:solidFill>
                  <a:schemeClr val="tx1"/>
                </a:solidFill>
              </a:rPr>
              <a:t>Engage in hobby activities that could involve the use of arsenic-containing products</a:t>
            </a:r>
          </a:p>
          <a:p>
            <a:pPr>
              <a:buClr>
                <a:srgbClr val="3F7D64"/>
              </a:buClr>
            </a:pPr>
            <a:r>
              <a:rPr lang="en-US">
                <a:solidFill>
                  <a:schemeClr val="tx1"/>
                </a:solidFill>
              </a:rPr>
              <a:t>Work in industries that use arsenic or produce arsenic compounds as byproducts</a:t>
            </a:r>
          </a:p>
          <a:p>
            <a:pPr>
              <a:buClr>
                <a:srgbClr val="3F7D64"/>
              </a:buClr>
            </a:pPr>
            <a:endParaRPr lang="en-US">
              <a:solidFill>
                <a:srgbClr val="3F7D64"/>
              </a:solidFill>
            </a:endParaRPr>
          </a:p>
        </p:txBody>
      </p:sp>
    </p:spTree>
    <p:extLst>
      <p:ext uri="{BB962C8B-B14F-4D97-AF65-F5344CB8AC3E}">
        <p14:creationId xmlns:p14="http://schemas.microsoft.com/office/powerpoint/2010/main" val="339795438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Populations at Risk: Occupational Exposure</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a:solidFill>
                  <a:schemeClr val="tx1"/>
                </a:solidFill>
              </a:rPr>
              <a:t>Miners</a:t>
            </a:r>
          </a:p>
          <a:p>
            <a:pPr>
              <a:buClr>
                <a:srgbClr val="3F7D64"/>
              </a:buClr>
            </a:pPr>
            <a:r>
              <a:rPr lang="en-US">
                <a:solidFill>
                  <a:schemeClr val="tx1"/>
                </a:solidFill>
              </a:rPr>
              <a:t>Smelters (particularly copper and lead smelters)</a:t>
            </a:r>
          </a:p>
          <a:p>
            <a:pPr>
              <a:buClr>
                <a:srgbClr val="3F7D64"/>
              </a:buClr>
            </a:pPr>
            <a:r>
              <a:rPr lang="en-US">
                <a:solidFill>
                  <a:schemeClr val="tx1"/>
                </a:solidFill>
              </a:rPr>
              <a:t>Workers who apply arsenic-containing pesticides</a:t>
            </a:r>
          </a:p>
          <a:p>
            <a:pPr>
              <a:buClr>
                <a:srgbClr val="3F7D64"/>
              </a:buClr>
            </a:pPr>
            <a:r>
              <a:rPr lang="en-US">
                <a:solidFill>
                  <a:schemeClr val="tx1"/>
                </a:solidFill>
              </a:rPr>
              <a:t>Wood treatment workers who apply CCA to lumber</a:t>
            </a:r>
          </a:p>
          <a:p>
            <a:pPr lvl="1">
              <a:buClr>
                <a:srgbClr val="3F7D64"/>
              </a:buClr>
            </a:pPr>
            <a:r>
              <a:rPr lang="en-US">
                <a:solidFill>
                  <a:schemeClr val="tx1"/>
                </a:solidFill>
              </a:rPr>
              <a:t>CCA-treated wood still used in some construction</a:t>
            </a:r>
          </a:p>
          <a:p>
            <a:pPr>
              <a:buClr>
                <a:srgbClr val="3F7D64"/>
              </a:buClr>
            </a:pPr>
            <a:r>
              <a:rPr lang="en-US">
                <a:solidFill>
                  <a:schemeClr val="tx1"/>
                </a:solidFill>
              </a:rPr>
              <a:t>Workers in microelectronics or semiconductor industries</a:t>
            </a:r>
          </a:p>
          <a:p>
            <a:pPr>
              <a:buClr>
                <a:srgbClr val="3F7D64"/>
              </a:buClr>
            </a:pPr>
            <a:endParaRPr lang="en-US">
              <a:solidFill>
                <a:srgbClr val="3F7D64"/>
              </a:solidFill>
            </a:endParaRPr>
          </a:p>
          <a:p>
            <a:pPr>
              <a:buClr>
                <a:srgbClr val="3F7D64"/>
              </a:buClr>
            </a:pPr>
            <a:endParaRPr lang="en-US">
              <a:solidFill>
                <a:srgbClr val="3F7D64"/>
              </a:solidFill>
            </a:endParaRPr>
          </a:p>
        </p:txBody>
      </p:sp>
    </p:spTree>
    <p:extLst>
      <p:ext uri="{BB962C8B-B14F-4D97-AF65-F5344CB8AC3E}">
        <p14:creationId xmlns:p14="http://schemas.microsoft.com/office/powerpoint/2010/main" val="402608250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Pediatric Populations</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a:solidFill>
                  <a:schemeClr val="tx1"/>
                </a:solidFill>
              </a:rPr>
              <a:t>Children are uniquely susceptible to toxic exposures due to differences in their metabolism and behaviors such as mouthing.</a:t>
            </a:r>
          </a:p>
          <a:p>
            <a:pPr>
              <a:buClr>
                <a:srgbClr val="3F7D64"/>
              </a:buClr>
            </a:pPr>
            <a:r>
              <a:rPr lang="en-US">
                <a:solidFill>
                  <a:schemeClr val="tx1"/>
                </a:solidFill>
              </a:rPr>
              <a:t>Fetal development is another period of vulnerability to toxic exposures that can affect the development of fetal organs and  systems.</a:t>
            </a:r>
          </a:p>
        </p:txBody>
      </p:sp>
    </p:spTree>
    <p:extLst>
      <p:ext uri="{BB962C8B-B14F-4D97-AF65-F5344CB8AC3E}">
        <p14:creationId xmlns:p14="http://schemas.microsoft.com/office/powerpoint/2010/main" val="136072286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normAutofit/>
          </a:bodyPr>
          <a:lstStyle/>
          <a:p>
            <a:pPr>
              <a:lnSpc>
                <a:spcPct val="125558"/>
              </a:lnSpc>
            </a:pPr>
            <a:r>
              <a:rPr lang="en-US">
                <a:solidFill>
                  <a:srgbClr val="3F7D64"/>
                </a:solidFill>
              </a:rPr>
              <a:t>Pediatric Populations, cont.</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a:solidFill>
                  <a:schemeClr val="tx1"/>
                </a:solidFill>
              </a:rPr>
              <a:t>Arsenic is known to cross the placenta.</a:t>
            </a:r>
          </a:p>
          <a:p>
            <a:pPr>
              <a:buClr>
                <a:srgbClr val="3F7D64"/>
              </a:buClr>
            </a:pPr>
            <a:r>
              <a:rPr lang="en-US">
                <a:solidFill>
                  <a:schemeClr val="tx1"/>
                </a:solidFill>
              </a:rPr>
              <a:t>Breast milk can contain low levels of arsenic. However, breast milk continues to be the ideal nutrition for infants in most circumstances.</a:t>
            </a:r>
          </a:p>
          <a:p>
            <a:pPr>
              <a:buClr>
                <a:srgbClr val="3F7D64"/>
              </a:buClr>
            </a:pPr>
            <a:r>
              <a:rPr lang="en-US">
                <a:solidFill>
                  <a:schemeClr val="tx1"/>
                </a:solidFill>
              </a:rPr>
              <a:t>Rice cereals may represent a source of exposure for infants.</a:t>
            </a:r>
          </a:p>
          <a:p>
            <a:pPr marL="0" indent="0">
              <a:buClr>
                <a:srgbClr val="3F7D64"/>
              </a:buClr>
              <a:buNone/>
            </a:pPr>
            <a:endParaRPr lang="en-US">
              <a:solidFill>
                <a:srgbClr val="3F7D64"/>
              </a:solidFill>
            </a:endParaRPr>
          </a:p>
          <a:p>
            <a:pPr>
              <a:buClr>
                <a:srgbClr val="3F7D64"/>
              </a:buClr>
            </a:pPr>
            <a:endParaRPr lang="en-US">
              <a:solidFill>
                <a:srgbClr val="3F7D64"/>
              </a:solidFill>
            </a:endParaRPr>
          </a:p>
        </p:txBody>
      </p:sp>
    </p:spTree>
    <p:extLst>
      <p:ext uri="{BB962C8B-B14F-4D97-AF65-F5344CB8AC3E}">
        <p14:creationId xmlns:p14="http://schemas.microsoft.com/office/powerpoint/2010/main" val="360516739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2E7E2-9932-44D0-A790-20FA35B7F2EA}"/>
              </a:ext>
              <a:ext uri="{C183D7F6-B498-43B3-948B-1728B52AA6E4}">
                <adec:decorative xmlns:adec="http://schemas.microsoft.com/office/drawing/2017/decorative" val="1"/>
              </a:ext>
            </a:extLst>
          </p:cNvPr>
          <p:cNvSpPr/>
          <p:nvPr/>
        </p:nvSpPr>
        <p:spPr>
          <a:xfrm>
            <a:off x="0" y="5016500"/>
            <a:ext cx="9144000" cy="127000"/>
          </a:xfrm>
          <a:custGeom>
            <a:avLst/>
            <a:gdLst>
              <a:gd name="connsiteX0" fmla="*/ 0 w 9144000"/>
              <a:gd name="connsiteY0" fmla="*/ 0 h 127000"/>
              <a:gd name="connsiteX1" fmla="*/ 9144000 w 9144000"/>
              <a:gd name="connsiteY1" fmla="*/ 0 h 127000"/>
              <a:gd name="connsiteX2" fmla="*/ 9144000 w 9144000"/>
              <a:gd name="connsiteY2" fmla="*/ 127000 h 127000"/>
              <a:gd name="connsiteX3" fmla="*/ 0 w 9144000"/>
              <a:gd name="connsiteY3" fmla="*/ 127000 h 127000"/>
              <a:gd name="connsiteX4" fmla="*/ 0 w 9144000"/>
              <a:gd name="connsiteY4" fmla="*/ 0 h 127000"/>
              <a:gd name="connsiteX0" fmla="*/ 0 w 9144000"/>
              <a:gd name="connsiteY0" fmla="*/ 0 h 127000"/>
              <a:gd name="connsiteX1" fmla="*/ 9144000 w 9144000"/>
              <a:gd name="connsiteY1" fmla="*/ 0 h 127000"/>
              <a:gd name="connsiteX2" fmla="*/ 9144000 w 9144000"/>
              <a:gd name="connsiteY2" fmla="*/ 127000 h 127000"/>
              <a:gd name="connsiteX3" fmla="*/ 12700 w 9144000"/>
              <a:gd name="connsiteY3" fmla="*/ 127000 h 127000"/>
              <a:gd name="connsiteX4" fmla="*/ 0 w 9144000"/>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7000">
                <a:moveTo>
                  <a:pt x="0" y="0"/>
                </a:moveTo>
                <a:lnTo>
                  <a:pt x="9144000" y="0"/>
                </a:lnTo>
                <a:lnTo>
                  <a:pt x="9144000" y="127000"/>
                </a:lnTo>
                <a:lnTo>
                  <a:pt x="12700" y="127000"/>
                </a:lnTo>
                <a:lnTo>
                  <a:pt x="0" y="0"/>
                </a:lnTo>
                <a:close/>
              </a:path>
            </a:pathLst>
          </a:cu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61E4282D-1B1B-46C1-9352-F06FF9757455}"/>
              </a:ext>
              <a:ext uri="{C183D7F6-B498-43B3-948B-1728B52AA6E4}">
                <adec:decorative xmlns:adec="http://schemas.microsoft.com/office/drawing/2017/decorative" val="1"/>
              </a:ext>
            </a:extLst>
          </p:cNvPr>
          <p:cNvSpPr/>
          <p:nvPr/>
        </p:nvSpPr>
        <p:spPr>
          <a:xfrm rot="10800000">
            <a:off x="0" y="0"/>
            <a:ext cx="7404100" cy="5156200"/>
          </a:xfrm>
          <a:custGeom>
            <a:avLst/>
            <a:gdLst>
              <a:gd name="connsiteX0" fmla="*/ 0 w 5791200"/>
              <a:gd name="connsiteY0" fmla="*/ 4178300 h 4178300"/>
              <a:gd name="connsiteX1" fmla="*/ 1044575 w 5791200"/>
              <a:gd name="connsiteY1" fmla="*/ 0 h 4178300"/>
              <a:gd name="connsiteX2" fmla="*/ 4746625 w 5791200"/>
              <a:gd name="connsiteY2" fmla="*/ 0 h 4178300"/>
              <a:gd name="connsiteX3" fmla="*/ 5791200 w 5791200"/>
              <a:gd name="connsiteY3" fmla="*/ 4178300 h 4178300"/>
              <a:gd name="connsiteX4" fmla="*/ 0 w 5791200"/>
              <a:gd name="connsiteY4" fmla="*/ 4178300 h 4178300"/>
              <a:gd name="connsiteX0" fmla="*/ 0 w 7340600"/>
              <a:gd name="connsiteY0" fmla="*/ 4165600 h 4178300"/>
              <a:gd name="connsiteX1" fmla="*/ 2593975 w 7340600"/>
              <a:gd name="connsiteY1" fmla="*/ 0 h 4178300"/>
              <a:gd name="connsiteX2" fmla="*/ 6296025 w 7340600"/>
              <a:gd name="connsiteY2" fmla="*/ 0 h 4178300"/>
              <a:gd name="connsiteX3" fmla="*/ 7340600 w 7340600"/>
              <a:gd name="connsiteY3" fmla="*/ 4178300 h 4178300"/>
              <a:gd name="connsiteX4" fmla="*/ 0 w 7340600"/>
              <a:gd name="connsiteY4" fmla="*/ 4165600 h 4178300"/>
              <a:gd name="connsiteX0" fmla="*/ 0 w 7340600"/>
              <a:gd name="connsiteY0" fmla="*/ 5130800 h 5143500"/>
              <a:gd name="connsiteX1" fmla="*/ 2136775 w 7340600"/>
              <a:gd name="connsiteY1" fmla="*/ 0 h 5143500"/>
              <a:gd name="connsiteX2" fmla="*/ 6296025 w 7340600"/>
              <a:gd name="connsiteY2" fmla="*/ 965200 h 5143500"/>
              <a:gd name="connsiteX3" fmla="*/ 7340600 w 7340600"/>
              <a:gd name="connsiteY3" fmla="*/ 5143500 h 5143500"/>
              <a:gd name="connsiteX4" fmla="*/ 0 w 7340600"/>
              <a:gd name="connsiteY4" fmla="*/ 5130800 h 5143500"/>
              <a:gd name="connsiteX0" fmla="*/ 0 w 7340600"/>
              <a:gd name="connsiteY0" fmla="*/ 5143500 h 5156200"/>
              <a:gd name="connsiteX1" fmla="*/ 2314575 w 7340600"/>
              <a:gd name="connsiteY1" fmla="*/ 0 h 5156200"/>
              <a:gd name="connsiteX2" fmla="*/ 6296025 w 7340600"/>
              <a:gd name="connsiteY2" fmla="*/ 977900 h 5156200"/>
              <a:gd name="connsiteX3" fmla="*/ 7340600 w 7340600"/>
              <a:gd name="connsiteY3" fmla="*/ 5156200 h 5156200"/>
              <a:gd name="connsiteX4" fmla="*/ 0 w 7340600"/>
              <a:gd name="connsiteY4" fmla="*/ 5143500 h 51562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68900 h 5168900"/>
              <a:gd name="connsiteX1" fmla="*/ 2314575 w 7340600"/>
              <a:gd name="connsiteY1" fmla="*/ 0 h 5168900"/>
              <a:gd name="connsiteX2" fmla="*/ 7337425 w 7340600"/>
              <a:gd name="connsiteY2" fmla="*/ 0 h 5168900"/>
              <a:gd name="connsiteX3" fmla="*/ 7340600 w 7340600"/>
              <a:gd name="connsiteY3" fmla="*/ 5156200 h 5168900"/>
              <a:gd name="connsiteX4" fmla="*/ 0 w 7340600"/>
              <a:gd name="connsiteY4" fmla="*/ 5168900 h 51689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43500 h 5156200"/>
              <a:gd name="connsiteX1" fmla="*/ 1793875 w 7340600"/>
              <a:gd name="connsiteY1" fmla="*/ 2540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8287332"/>
              <a:gd name="connsiteY0" fmla="*/ 5156200 h 5156200"/>
              <a:gd name="connsiteX1" fmla="*/ 2740607 w 8287332"/>
              <a:gd name="connsiteY1" fmla="*/ 25400 h 5156200"/>
              <a:gd name="connsiteX2" fmla="*/ 8284157 w 8287332"/>
              <a:gd name="connsiteY2" fmla="*/ 0 h 5156200"/>
              <a:gd name="connsiteX3" fmla="*/ 8287332 w 8287332"/>
              <a:gd name="connsiteY3" fmla="*/ 5156200 h 5156200"/>
              <a:gd name="connsiteX4" fmla="*/ 0 w 8287332"/>
              <a:gd name="connsiteY4" fmla="*/ 5156200 h 5156200"/>
              <a:gd name="connsiteX0" fmla="*/ 0 w 7999196"/>
              <a:gd name="connsiteY0" fmla="*/ 5130800 h 5156200"/>
              <a:gd name="connsiteX1" fmla="*/ 2452471 w 7999196"/>
              <a:gd name="connsiteY1" fmla="*/ 25400 h 5156200"/>
              <a:gd name="connsiteX2" fmla="*/ 7996021 w 7999196"/>
              <a:gd name="connsiteY2" fmla="*/ 0 h 5156200"/>
              <a:gd name="connsiteX3" fmla="*/ 7999196 w 7999196"/>
              <a:gd name="connsiteY3" fmla="*/ 5156200 h 5156200"/>
              <a:gd name="connsiteX4" fmla="*/ 0 w 7999196"/>
              <a:gd name="connsiteY4" fmla="*/ 513080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196" h="5156200">
                <a:moveTo>
                  <a:pt x="0" y="5130800"/>
                </a:moveTo>
                <a:lnTo>
                  <a:pt x="2452471" y="25400"/>
                </a:lnTo>
                <a:lnTo>
                  <a:pt x="7996021" y="0"/>
                </a:lnTo>
                <a:cubicBezTo>
                  <a:pt x="7997079" y="1718733"/>
                  <a:pt x="7998138" y="3437467"/>
                  <a:pt x="7999196" y="5156200"/>
                </a:cubicBezTo>
                <a:lnTo>
                  <a:pt x="0" y="5130800"/>
                </a:lnTo>
                <a:close/>
              </a:path>
            </a:pathLst>
          </a:custGeom>
          <a:solidFill>
            <a:srgbClr val="3F7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D9EED-722D-493E-92E4-0C01E732D0CC}"/>
              </a:ext>
            </a:extLst>
          </p:cNvPr>
          <p:cNvSpPr txBox="1"/>
          <p:nvPr/>
        </p:nvSpPr>
        <p:spPr>
          <a:xfrm>
            <a:off x="241300" y="1777037"/>
            <a:ext cx="3251200" cy="461665"/>
          </a:xfrm>
          <a:prstGeom prst="rect">
            <a:avLst/>
          </a:prstGeom>
          <a:noFill/>
        </p:spPr>
        <p:txBody>
          <a:bodyPr wrap="square" rtlCol="0">
            <a:spAutoFit/>
          </a:bodyPr>
          <a:lstStyle/>
          <a:p>
            <a:r>
              <a:rPr lang="en-US" sz="2400">
                <a:solidFill>
                  <a:schemeClr val="bg1"/>
                </a:solidFill>
                <a:latin typeface="Calibri" panose="020F0502020204030204" pitchFamily="34" charset="0"/>
              </a:rPr>
              <a:t>Arsenic</a:t>
            </a:r>
          </a:p>
        </p:txBody>
      </p:sp>
      <p:sp>
        <p:nvSpPr>
          <p:cNvPr id="7" name="Title 1">
            <a:extLst>
              <a:ext uri="{FF2B5EF4-FFF2-40B4-BE49-F238E27FC236}">
                <a16:creationId xmlns:a16="http://schemas.microsoft.com/office/drawing/2014/main" id="{84C537F1-64B7-4392-96BA-EF7D5B9AB253}"/>
              </a:ext>
            </a:extLst>
          </p:cNvPr>
          <p:cNvSpPr>
            <a:spLocks noGrp="1"/>
          </p:cNvSpPr>
          <p:nvPr>
            <p:ph type="title"/>
          </p:nvPr>
        </p:nvSpPr>
        <p:spPr>
          <a:xfrm>
            <a:off x="241299" y="2238702"/>
            <a:ext cx="4914174" cy="605789"/>
          </a:xfrm>
        </p:spPr>
        <p:txBody>
          <a:bodyPr>
            <a:normAutofit fontScale="90000"/>
          </a:bodyPr>
          <a:lstStyle/>
          <a:p>
            <a:pPr>
              <a:lnSpc>
                <a:spcPct val="79900"/>
              </a:lnSpc>
            </a:pPr>
            <a:r>
              <a:rPr lang="en-US" sz="4400" dirty="0">
                <a:solidFill>
                  <a:schemeClr val="bg1"/>
                </a:solidFill>
              </a:rPr>
              <a:t>Health Effects</a:t>
            </a:r>
            <a:endParaRPr lang="en-US" dirty="0"/>
          </a:p>
        </p:txBody>
      </p:sp>
    </p:spTree>
    <p:extLst>
      <p:ext uri="{BB962C8B-B14F-4D97-AF65-F5344CB8AC3E}">
        <p14:creationId xmlns:p14="http://schemas.microsoft.com/office/powerpoint/2010/main" val="17583758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Health Effects</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a:solidFill>
                  <a:schemeClr val="tx1"/>
                </a:solidFill>
              </a:rPr>
              <a:t>Risk of adverse health effects depend on the following factors:</a:t>
            </a:r>
          </a:p>
          <a:p>
            <a:pPr lvl="1">
              <a:buClr>
                <a:srgbClr val="3F7D64"/>
              </a:buClr>
            </a:pPr>
            <a:r>
              <a:rPr lang="en-US">
                <a:solidFill>
                  <a:schemeClr val="tx1"/>
                </a:solidFill>
              </a:rPr>
              <a:t>Form of arsenic</a:t>
            </a:r>
          </a:p>
          <a:p>
            <a:pPr lvl="1">
              <a:buClr>
                <a:srgbClr val="3F7D64"/>
              </a:buClr>
            </a:pPr>
            <a:r>
              <a:rPr lang="en-US">
                <a:solidFill>
                  <a:schemeClr val="tx1"/>
                </a:solidFill>
              </a:rPr>
              <a:t>Frequency</a:t>
            </a:r>
          </a:p>
          <a:p>
            <a:pPr lvl="1">
              <a:buClr>
                <a:srgbClr val="3F7D64"/>
              </a:buClr>
            </a:pPr>
            <a:r>
              <a:rPr lang="en-US">
                <a:solidFill>
                  <a:schemeClr val="tx1"/>
                </a:solidFill>
              </a:rPr>
              <a:t>Duration</a:t>
            </a:r>
          </a:p>
          <a:p>
            <a:pPr lvl="1">
              <a:buClr>
                <a:srgbClr val="3F7D64"/>
              </a:buClr>
            </a:pPr>
            <a:r>
              <a:rPr lang="en-US">
                <a:solidFill>
                  <a:schemeClr val="tx1"/>
                </a:solidFill>
              </a:rPr>
              <a:t>Dose</a:t>
            </a:r>
          </a:p>
          <a:p>
            <a:pPr lvl="1">
              <a:buClr>
                <a:srgbClr val="3F7D64"/>
              </a:buClr>
            </a:pPr>
            <a:r>
              <a:rPr lang="en-US">
                <a:solidFill>
                  <a:schemeClr val="tx1"/>
                </a:solidFill>
              </a:rPr>
              <a:t>Route</a:t>
            </a:r>
          </a:p>
          <a:p>
            <a:pPr lvl="1">
              <a:buClr>
                <a:srgbClr val="3F7D64"/>
              </a:buClr>
            </a:pPr>
            <a:r>
              <a:rPr lang="en-US">
                <a:solidFill>
                  <a:schemeClr val="tx1"/>
                </a:solidFill>
              </a:rPr>
              <a:t>Patient susceptibility, </a:t>
            </a:r>
            <a:r>
              <a:rPr lang="en-US" sz="2000" kern="1200">
                <a:solidFill>
                  <a:srgbClr val="000000"/>
                </a:solidFill>
                <a:effectLst/>
                <a:latin typeface="Calibri" panose="020F0502020204030204" pitchFamily="34" charset="0"/>
                <a:ea typeface="Yu Mincho" panose="02020400000000000000" pitchFamily="18" charset="-128"/>
              </a:rPr>
              <a:t>including nutritional status and genetic factors</a:t>
            </a:r>
            <a:endParaRPr lang="en-US">
              <a:solidFill>
                <a:srgbClr val="3F7D64"/>
              </a:solidFill>
            </a:endParaRPr>
          </a:p>
        </p:txBody>
      </p:sp>
    </p:spTree>
    <p:extLst>
      <p:ext uri="{BB962C8B-B14F-4D97-AF65-F5344CB8AC3E}">
        <p14:creationId xmlns:p14="http://schemas.microsoft.com/office/powerpoint/2010/main" val="31287621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CC07-3A6F-454D-B7AB-88D7CC20AF99}"/>
              </a:ext>
            </a:extLst>
          </p:cNvPr>
          <p:cNvSpPr>
            <a:spLocks noGrp="1"/>
          </p:cNvSpPr>
          <p:nvPr>
            <p:ph type="title"/>
          </p:nvPr>
        </p:nvSpPr>
        <p:spPr/>
        <p:txBody>
          <a:bodyPr/>
          <a:lstStyle/>
          <a:p>
            <a:pPr>
              <a:lnSpc>
                <a:spcPct val="111607"/>
              </a:lnSpc>
            </a:pPr>
            <a:r>
              <a:rPr lang="en-US" dirty="0">
                <a:solidFill>
                  <a:srgbClr val="3F7D64"/>
                </a:solidFill>
              </a:rPr>
              <a:t>Goals for this Presentation</a:t>
            </a:r>
            <a:endParaRPr lang="en-US" dirty="0"/>
          </a:p>
        </p:txBody>
      </p:sp>
      <p:sp>
        <p:nvSpPr>
          <p:cNvPr id="3" name="Text Placeholder 2">
            <a:extLst>
              <a:ext uri="{FF2B5EF4-FFF2-40B4-BE49-F238E27FC236}">
                <a16:creationId xmlns:a16="http://schemas.microsoft.com/office/drawing/2014/main" id="{B46AC01D-EA75-4B00-B427-0DBC06583344}"/>
              </a:ext>
            </a:extLst>
          </p:cNvPr>
          <p:cNvSpPr>
            <a:spLocks noGrp="1"/>
          </p:cNvSpPr>
          <p:nvPr>
            <p:ph type="body" sz="quarter" idx="11"/>
          </p:nvPr>
        </p:nvSpPr>
        <p:spPr>
          <a:xfrm>
            <a:off x="457200" y="1158875"/>
            <a:ext cx="4532811" cy="3493668"/>
          </a:xfrm>
        </p:spPr>
        <p:txBody>
          <a:bodyPr/>
          <a:lstStyle/>
          <a:p>
            <a:pPr>
              <a:buClr>
                <a:srgbClr val="3F7D64"/>
              </a:buClr>
            </a:pPr>
            <a:r>
              <a:rPr lang="en-US">
                <a:solidFill>
                  <a:schemeClr val="tx1"/>
                </a:solidFill>
              </a:rPr>
              <a:t>Increase the ability of primary care clinicians to address potential health impacts of arsenic exposure</a:t>
            </a:r>
          </a:p>
          <a:p>
            <a:pPr>
              <a:buClr>
                <a:srgbClr val="3F7D64"/>
              </a:buClr>
            </a:pPr>
            <a:r>
              <a:rPr lang="en-US">
                <a:solidFill>
                  <a:schemeClr val="tx1"/>
                </a:solidFill>
              </a:rPr>
              <a:t>Provide information about</a:t>
            </a:r>
            <a:r>
              <a:rPr lang="en-US" b="1">
                <a:solidFill>
                  <a:schemeClr val="tx1"/>
                </a:solidFill>
              </a:rPr>
              <a:t> </a:t>
            </a:r>
            <a:r>
              <a:rPr lang="en-US">
                <a:solidFill>
                  <a:schemeClr val="tx1"/>
                </a:solidFill>
              </a:rPr>
              <a:t>clinical evaluation and patient management</a:t>
            </a:r>
          </a:p>
          <a:p>
            <a:pPr>
              <a:buClr>
                <a:srgbClr val="3F7D64"/>
              </a:buClr>
            </a:pPr>
            <a:r>
              <a:rPr lang="en-US">
                <a:solidFill>
                  <a:schemeClr val="tx1"/>
                </a:solidFill>
              </a:rPr>
              <a:t>Discuss prevention strategies</a:t>
            </a:r>
          </a:p>
          <a:p>
            <a:endParaRPr lang="en-US"/>
          </a:p>
        </p:txBody>
      </p:sp>
      <p:pic>
        <p:nvPicPr>
          <p:cNvPr id="5" name="Picture 4">
            <a:extLst>
              <a:ext uri="{FF2B5EF4-FFF2-40B4-BE49-F238E27FC236}">
                <a16:creationId xmlns:a16="http://schemas.microsoft.com/office/drawing/2014/main" id="{5D55A0A3-5D68-4E33-B6AB-9F72C4BF12A5}"/>
              </a:ext>
              <a:ext uri="{C183D7F6-B498-43B3-948B-1728B52AA6E4}">
                <adec:decorative xmlns:adec="http://schemas.microsoft.com/office/drawing/2017/decorative" val="1"/>
              </a:ext>
            </a:extLst>
          </p:cNvPr>
          <p:cNvPicPr>
            <a:picLocks noChangeAspect="1"/>
          </p:cNvPicPr>
          <p:nvPr/>
        </p:nvPicPr>
        <p:blipFill>
          <a:blip r:embed="rId3">
            <a:duotone>
              <a:prstClr val="black"/>
              <a:srgbClr val="3F7D64">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332136" y="1063229"/>
            <a:ext cx="3145545" cy="3029800"/>
          </a:xfrm>
          <a:prstGeom prst="rect">
            <a:avLst/>
          </a:prstGeom>
        </p:spPr>
      </p:pic>
    </p:spTree>
    <p:extLst>
      <p:ext uri="{BB962C8B-B14F-4D97-AF65-F5344CB8AC3E}">
        <p14:creationId xmlns:p14="http://schemas.microsoft.com/office/powerpoint/2010/main" val="7312092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Clinical Presentation: Acute Exposure</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normAutofit/>
          </a:bodyPr>
          <a:lstStyle/>
          <a:p>
            <a:pPr>
              <a:buClr>
                <a:srgbClr val="3F7D64"/>
              </a:buClr>
            </a:pPr>
            <a:r>
              <a:rPr lang="en-US">
                <a:solidFill>
                  <a:schemeClr val="tx1"/>
                </a:solidFill>
              </a:rPr>
              <a:t>Acute toxicity most commonly results from intentional or accidental ingestion.</a:t>
            </a:r>
          </a:p>
          <a:p>
            <a:pPr>
              <a:buClr>
                <a:srgbClr val="3F7D64"/>
              </a:buClr>
            </a:pPr>
            <a:r>
              <a:rPr lang="en-US">
                <a:solidFill>
                  <a:schemeClr val="tx1"/>
                </a:solidFill>
              </a:rPr>
              <a:t>Symptoms include</a:t>
            </a:r>
          </a:p>
          <a:p>
            <a:pPr lvl="1">
              <a:buClr>
                <a:srgbClr val="3F7D64"/>
              </a:buClr>
            </a:pPr>
            <a:r>
              <a:rPr lang="en-US">
                <a:solidFill>
                  <a:schemeClr val="tx1"/>
                </a:solidFill>
              </a:rPr>
              <a:t>Severe hemorrhagic gastroenteritis</a:t>
            </a:r>
          </a:p>
          <a:p>
            <a:pPr lvl="1">
              <a:buClr>
                <a:srgbClr val="3F7D64"/>
              </a:buClr>
            </a:pPr>
            <a:r>
              <a:rPr lang="en-US">
                <a:solidFill>
                  <a:schemeClr val="tx1"/>
                </a:solidFill>
              </a:rPr>
              <a:t>Multisystem organ dysfunction</a:t>
            </a:r>
          </a:p>
          <a:p>
            <a:pPr lvl="1">
              <a:buClr>
                <a:srgbClr val="3F7D64"/>
              </a:buClr>
            </a:pPr>
            <a:r>
              <a:rPr lang="en-US">
                <a:solidFill>
                  <a:schemeClr val="tx1"/>
                </a:solidFill>
              </a:rPr>
              <a:t>Dehydration with hypotension and cardiovascular collapse</a:t>
            </a:r>
          </a:p>
          <a:p>
            <a:pPr>
              <a:buClr>
                <a:srgbClr val="3F7D64"/>
              </a:buClr>
            </a:pPr>
            <a:r>
              <a:rPr lang="en-US">
                <a:solidFill>
                  <a:schemeClr val="tx1"/>
                </a:solidFill>
              </a:rPr>
              <a:t>Acute tubular necrosis</a:t>
            </a:r>
          </a:p>
          <a:p>
            <a:pPr>
              <a:buClr>
                <a:srgbClr val="3F7D64"/>
              </a:buClr>
            </a:pPr>
            <a:r>
              <a:rPr lang="en-US">
                <a:solidFill>
                  <a:schemeClr val="tx1"/>
                </a:solidFill>
              </a:rPr>
              <a:t>Encephalopathy</a:t>
            </a:r>
          </a:p>
        </p:txBody>
      </p:sp>
    </p:spTree>
    <p:extLst>
      <p:ext uri="{BB962C8B-B14F-4D97-AF65-F5344CB8AC3E}">
        <p14:creationId xmlns:p14="http://schemas.microsoft.com/office/powerpoint/2010/main" val="16107268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Clinical Presentation: Chronic Exposure</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a:xfrm>
            <a:off x="457200" y="1158875"/>
            <a:ext cx="4291070" cy="3341688"/>
          </a:xfrm>
        </p:spPr>
        <p:txBody>
          <a:bodyPr>
            <a:normAutofit/>
          </a:bodyPr>
          <a:lstStyle/>
          <a:p>
            <a:pPr>
              <a:buClr>
                <a:srgbClr val="3F7D64"/>
              </a:buClr>
            </a:pPr>
            <a:r>
              <a:rPr lang="en-US">
                <a:solidFill>
                  <a:schemeClr val="tx1"/>
                </a:solidFill>
              </a:rPr>
              <a:t>Occurs from exposure to low levels of arsenic over months to years</a:t>
            </a:r>
          </a:p>
          <a:p>
            <a:pPr>
              <a:buClr>
                <a:srgbClr val="3F7D64"/>
              </a:buClr>
            </a:pPr>
            <a:r>
              <a:rPr lang="en-US">
                <a:solidFill>
                  <a:schemeClr val="tx1"/>
                </a:solidFill>
              </a:rPr>
              <a:t>Patients with long-term arsenic exposure will classically present with</a:t>
            </a:r>
          </a:p>
          <a:p>
            <a:pPr lvl="1">
              <a:buClr>
                <a:srgbClr val="3F7D64"/>
              </a:buClr>
            </a:pPr>
            <a:r>
              <a:rPr lang="en-US">
                <a:solidFill>
                  <a:schemeClr val="tx1"/>
                </a:solidFill>
              </a:rPr>
              <a:t>Skin lesions </a:t>
            </a:r>
          </a:p>
          <a:p>
            <a:pPr lvl="1">
              <a:buClr>
                <a:srgbClr val="3F7D64"/>
              </a:buClr>
            </a:pPr>
            <a:r>
              <a:rPr lang="en-US">
                <a:solidFill>
                  <a:schemeClr val="tx1"/>
                </a:solidFill>
              </a:rPr>
              <a:t>Peripheral neuropathy</a:t>
            </a:r>
          </a:p>
          <a:p>
            <a:pPr>
              <a:buClr>
                <a:srgbClr val="3F7D64"/>
              </a:buClr>
            </a:pPr>
            <a:endParaRPr lang="en-US">
              <a:solidFill>
                <a:srgbClr val="3F7D64"/>
              </a:solidFill>
            </a:endParaRPr>
          </a:p>
          <a:p>
            <a:pPr>
              <a:buClr>
                <a:srgbClr val="3F7D64"/>
              </a:buClr>
            </a:pPr>
            <a:endParaRPr lang="en-US">
              <a:solidFill>
                <a:srgbClr val="3F7D64"/>
              </a:solidFill>
            </a:endParaRPr>
          </a:p>
        </p:txBody>
      </p:sp>
      <p:pic>
        <p:nvPicPr>
          <p:cNvPr id="4" name="Picture 2" descr="Male patient displaying numerous cutaneous arsenical keratoses">
            <a:extLst>
              <a:ext uri="{FF2B5EF4-FFF2-40B4-BE49-F238E27FC236}">
                <a16:creationId xmlns:a16="http://schemas.microsoft.com/office/drawing/2014/main" id="{7C5160FF-1FD0-3807-488E-3964CB80B9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177" r="-2" b="40718"/>
          <a:stretch/>
        </p:blipFill>
        <p:spPr bwMode="auto">
          <a:xfrm>
            <a:off x="4940124" y="1683233"/>
            <a:ext cx="4012021" cy="1633036"/>
          </a:xfrm>
          <a:prstGeom prst="rect">
            <a:avLst/>
          </a:prstGeom>
          <a:solidFill>
            <a:srgbClr val="FFFFFF"/>
          </a:solidFill>
        </p:spPr>
      </p:pic>
      <p:sp>
        <p:nvSpPr>
          <p:cNvPr id="5" name="TextBox 4">
            <a:extLst>
              <a:ext uri="{FF2B5EF4-FFF2-40B4-BE49-F238E27FC236}">
                <a16:creationId xmlns:a16="http://schemas.microsoft.com/office/drawing/2014/main" id="{C6D8623F-8C48-4D44-5804-D68A51030FBD}"/>
              </a:ext>
            </a:extLst>
          </p:cNvPr>
          <p:cNvSpPr txBox="1"/>
          <p:nvPr/>
        </p:nvSpPr>
        <p:spPr>
          <a:xfrm>
            <a:off x="5788887" y="3456257"/>
            <a:ext cx="2897913" cy="369332"/>
          </a:xfrm>
          <a:prstGeom prst="rect">
            <a:avLst/>
          </a:prstGeom>
          <a:noFill/>
        </p:spPr>
        <p:txBody>
          <a:bodyPr wrap="square" rtlCol="0">
            <a:spAutoFit/>
          </a:bodyPr>
          <a:lstStyle/>
          <a:p>
            <a:r>
              <a:rPr lang="en-US" sz="600" b="0" i="0" dirty="0">
                <a:solidFill>
                  <a:srgbClr val="080808"/>
                </a:solidFill>
                <a:effectLst/>
                <a:latin typeface="+mn-lt"/>
              </a:rPr>
              <a:t>Male patient displaying numerous cutaneous arsenical keratoses</a:t>
            </a:r>
          </a:p>
          <a:p>
            <a:r>
              <a:rPr lang="en-US" sz="600" dirty="0">
                <a:latin typeface="+mn-lt"/>
                <a:hlinkClick r:id="rId4"/>
              </a:rPr>
              <a:t>Details - Public Health Image Library(PHIL) (cdc.gov)</a:t>
            </a:r>
            <a:endParaRPr lang="en-US" sz="600" b="0" i="0" dirty="0">
              <a:solidFill>
                <a:srgbClr val="080808"/>
              </a:solidFill>
              <a:effectLst/>
              <a:latin typeface="+mn-lt"/>
            </a:endParaRPr>
          </a:p>
          <a:p>
            <a:endParaRPr lang="en-US" sz="600" dirty="0">
              <a:latin typeface="+mn-lt"/>
            </a:endParaRPr>
          </a:p>
        </p:txBody>
      </p:sp>
    </p:spTree>
    <p:extLst>
      <p:ext uri="{BB962C8B-B14F-4D97-AF65-F5344CB8AC3E}">
        <p14:creationId xmlns:p14="http://schemas.microsoft.com/office/powerpoint/2010/main" val="375542024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Clinical Presentation: Chronic Exposure, cont.</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a:solidFill>
                  <a:schemeClr val="tx1"/>
                </a:solidFill>
              </a:rPr>
              <a:t>Other long term health effects include</a:t>
            </a:r>
          </a:p>
          <a:p>
            <a:pPr lvl="1">
              <a:buClr>
                <a:srgbClr val="3F7D64"/>
              </a:buClr>
            </a:pPr>
            <a:r>
              <a:rPr lang="en-US">
                <a:solidFill>
                  <a:schemeClr val="tx1"/>
                </a:solidFill>
              </a:rPr>
              <a:t>Type 2 diabetes </a:t>
            </a:r>
          </a:p>
          <a:p>
            <a:pPr lvl="1">
              <a:buClr>
                <a:srgbClr val="3F7D64"/>
              </a:buClr>
            </a:pPr>
            <a:r>
              <a:rPr lang="en-US">
                <a:solidFill>
                  <a:schemeClr val="tx1"/>
                </a:solidFill>
              </a:rPr>
              <a:t>Hematological effects (e.g., bone marrow suppression, pancytopenia)</a:t>
            </a:r>
          </a:p>
          <a:p>
            <a:pPr lvl="1">
              <a:buClr>
                <a:srgbClr val="3F7D64"/>
              </a:buClr>
            </a:pPr>
            <a:r>
              <a:rPr lang="en-US">
                <a:solidFill>
                  <a:schemeClr val="tx1"/>
                </a:solidFill>
              </a:rPr>
              <a:t>Reproductive effects (e.g., decreased weight of organs, decreased sperm counts)</a:t>
            </a:r>
            <a:endParaRPr lang="en-US">
              <a:solidFill>
                <a:srgbClr val="3F7D64"/>
              </a:solidFill>
            </a:endParaRPr>
          </a:p>
          <a:p>
            <a:pPr>
              <a:buClr>
                <a:srgbClr val="3F7D64"/>
              </a:buClr>
            </a:pPr>
            <a:endParaRPr lang="en-US">
              <a:solidFill>
                <a:srgbClr val="3F7D64"/>
              </a:solidFill>
            </a:endParaRPr>
          </a:p>
        </p:txBody>
      </p:sp>
    </p:spTree>
    <p:extLst>
      <p:ext uri="{BB962C8B-B14F-4D97-AF65-F5344CB8AC3E}">
        <p14:creationId xmlns:p14="http://schemas.microsoft.com/office/powerpoint/2010/main" val="248590265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Clinical Presentation: Chronic Exposure, cont.</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a:solidFill>
                  <a:schemeClr val="tx1"/>
                </a:solidFill>
              </a:rPr>
              <a:t>Arsenic exposure has been associated with these cancers:</a:t>
            </a:r>
          </a:p>
          <a:p>
            <a:pPr lvl="1">
              <a:buClr>
                <a:srgbClr val="3F7D64"/>
              </a:buClr>
            </a:pPr>
            <a:r>
              <a:rPr lang="en-US">
                <a:solidFill>
                  <a:schemeClr val="tx1"/>
                </a:solidFill>
              </a:rPr>
              <a:t>Lung</a:t>
            </a:r>
          </a:p>
          <a:p>
            <a:pPr lvl="1">
              <a:buClr>
                <a:srgbClr val="3F7D64"/>
              </a:buClr>
            </a:pPr>
            <a:r>
              <a:rPr lang="en-US">
                <a:solidFill>
                  <a:schemeClr val="tx1"/>
                </a:solidFill>
              </a:rPr>
              <a:t>Skin</a:t>
            </a:r>
          </a:p>
          <a:p>
            <a:pPr lvl="1">
              <a:buClr>
                <a:srgbClr val="3F7D64"/>
              </a:buClr>
            </a:pPr>
            <a:r>
              <a:rPr lang="en-US">
                <a:solidFill>
                  <a:schemeClr val="tx1"/>
                </a:solidFill>
              </a:rPr>
              <a:t>Urinary bladder</a:t>
            </a:r>
          </a:p>
          <a:p>
            <a:pPr lvl="1">
              <a:buClr>
                <a:srgbClr val="3F7D64"/>
              </a:buClr>
            </a:pPr>
            <a:r>
              <a:rPr lang="en-US">
                <a:solidFill>
                  <a:schemeClr val="tx1"/>
                </a:solidFill>
              </a:rPr>
              <a:t>Kidney, liver, and prostate (limited evidence)</a:t>
            </a:r>
          </a:p>
          <a:p>
            <a:pPr>
              <a:buClr>
                <a:srgbClr val="3F7D64"/>
              </a:buClr>
            </a:pPr>
            <a:endParaRPr lang="en-US">
              <a:solidFill>
                <a:srgbClr val="3F7D64"/>
              </a:solidFill>
            </a:endParaRPr>
          </a:p>
          <a:p>
            <a:pPr>
              <a:buClr>
                <a:srgbClr val="3F7D64"/>
              </a:buClr>
            </a:pPr>
            <a:endParaRPr lang="en-US">
              <a:solidFill>
                <a:srgbClr val="3F7D64"/>
              </a:solidFill>
            </a:endParaRPr>
          </a:p>
        </p:txBody>
      </p:sp>
    </p:spTree>
    <p:extLst>
      <p:ext uri="{BB962C8B-B14F-4D97-AF65-F5344CB8AC3E}">
        <p14:creationId xmlns:p14="http://schemas.microsoft.com/office/powerpoint/2010/main" val="380236357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2E7E2-9932-44D0-A790-20FA35B7F2EA}"/>
              </a:ext>
              <a:ext uri="{C183D7F6-B498-43B3-948B-1728B52AA6E4}">
                <adec:decorative xmlns:adec="http://schemas.microsoft.com/office/drawing/2017/decorative" val="1"/>
              </a:ext>
            </a:extLst>
          </p:cNvPr>
          <p:cNvSpPr/>
          <p:nvPr/>
        </p:nvSpPr>
        <p:spPr>
          <a:xfrm>
            <a:off x="0" y="5016500"/>
            <a:ext cx="9144000" cy="127000"/>
          </a:xfrm>
          <a:custGeom>
            <a:avLst/>
            <a:gdLst>
              <a:gd name="connsiteX0" fmla="*/ 0 w 9144000"/>
              <a:gd name="connsiteY0" fmla="*/ 0 h 127000"/>
              <a:gd name="connsiteX1" fmla="*/ 9144000 w 9144000"/>
              <a:gd name="connsiteY1" fmla="*/ 0 h 127000"/>
              <a:gd name="connsiteX2" fmla="*/ 9144000 w 9144000"/>
              <a:gd name="connsiteY2" fmla="*/ 127000 h 127000"/>
              <a:gd name="connsiteX3" fmla="*/ 0 w 9144000"/>
              <a:gd name="connsiteY3" fmla="*/ 127000 h 127000"/>
              <a:gd name="connsiteX4" fmla="*/ 0 w 9144000"/>
              <a:gd name="connsiteY4" fmla="*/ 0 h 127000"/>
              <a:gd name="connsiteX0" fmla="*/ 0 w 9144000"/>
              <a:gd name="connsiteY0" fmla="*/ 0 h 127000"/>
              <a:gd name="connsiteX1" fmla="*/ 9144000 w 9144000"/>
              <a:gd name="connsiteY1" fmla="*/ 0 h 127000"/>
              <a:gd name="connsiteX2" fmla="*/ 9144000 w 9144000"/>
              <a:gd name="connsiteY2" fmla="*/ 127000 h 127000"/>
              <a:gd name="connsiteX3" fmla="*/ 12700 w 9144000"/>
              <a:gd name="connsiteY3" fmla="*/ 127000 h 127000"/>
              <a:gd name="connsiteX4" fmla="*/ 0 w 9144000"/>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7000">
                <a:moveTo>
                  <a:pt x="0" y="0"/>
                </a:moveTo>
                <a:lnTo>
                  <a:pt x="9144000" y="0"/>
                </a:lnTo>
                <a:lnTo>
                  <a:pt x="9144000" y="127000"/>
                </a:lnTo>
                <a:lnTo>
                  <a:pt x="12700" y="127000"/>
                </a:lnTo>
                <a:lnTo>
                  <a:pt x="0" y="0"/>
                </a:lnTo>
                <a:close/>
              </a:path>
            </a:pathLst>
          </a:cu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61E4282D-1B1B-46C1-9352-F06FF9757455}"/>
              </a:ext>
              <a:ext uri="{C183D7F6-B498-43B3-948B-1728B52AA6E4}">
                <adec:decorative xmlns:adec="http://schemas.microsoft.com/office/drawing/2017/decorative" val="1"/>
              </a:ext>
            </a:extLst>
          </p:cNvPr>
          <p:cNvSpPr/>
          <p:nvPr/>
        </p:nvSpPr>
        <p:spPr>
          <a:xfrm rot="10800000">
            <a:off x="0" y="0"/>
            <a:ext cx="7404100" cy="5156200"/>
          </a:xfrm>
          <a:custGeom>
            <a:avLst/>
            <a:gdLst>
              <a:gd name="connsiteX0" fmla="*/ 0 w 5791200"/>
              <a:gd name="connsiteY0" fmla="*/ 4178300 h 4178300"/>
              <a:gd name="connsiteX1" fmla="*/ 1044575 w 5791200"/>
              <a:gd name="connsiteY1" fmla="*/ 0 h 4178300"/>
              <a:gd name="connsiteX2" fmla="*/ 4746625 w 5791200"/>
              <a:gd name="connsiteY2" fmla="*/ 0 h 4178300"/>
              <a:gd name="connsiteX3" fmla="*/ 5791200 w 5791200"/>
              <a:gd name="connsiteY3" fmla="*/ 4178300 h 4178300"/>
              <a:gd name="connsiteX4" fmla="*/ 0 w 5791200"/>
              <a:gd name="connsiteY4" fmla="*/ 4178300 h 4178300"/>
              <a:gd name="connsiteX0" fmla="*/ 0 w 7340600"/>
              <a:gd name="connsiteY0" fmla="*/ 4165600 h 4178300"/>
              <a:gd name="connsiteX1" fmla="*/ 2593975 w 7340600"/>
              <a:gd name="connsiteY1" fmla="*/ 0 h 4178300"/>
              <a:gd name="connsiteX2" fmla="*/ 6296025 w 7340600"/>
              <a:gd name="connsiteY2" fmla="*/ 0 h 4178300"/>
              <a:gd name="connsiteX3" fmla="*/ 7340600 w 7340600"/>
              <a:gd name="connsiteY3" fmla="*/ 4178300 h 4178300"/>
              <a:gd name="connsiteX4" fmla="*/ 0 w 7340600"/>
              <a:gd name="connsiteY4" fmla="*/ 4165600 h 4178300"/>
              <a:gd name="connsiteX0" fmla="*/ 0 w 7340600"/>
              <a:gd name="connsiteY0" fmla="*/ 5130800 h 5143500"/>
              <a:gd name="connsiteX1" fmla="*/ 2136775 w 7340600"/>
              <a:gd name="connsiteY1" fmla="*/ 0 h 5143500"/>
              <a:gd name="connsiteX2" fmla="*/ 6296025 w 7340600"/>
              <a:gd name="connsiteY2" fmla="*/ 965200 h 5143500"/>
              <a:gd name="connsiteX3" fmla="*/ 7340600 w 7340600"/>
              <a:gd name="connsiteY3" fmla="*/ 5143500 h 5143500"/>
              <a:gd name="connsiteX4" fmla="*/ 0 w 7340600"/>
              <a:gd name="connsiteY4" fmla="*/ 5130800 h 5143500"/>
              <a:gd name="connsiteX0" fmla="*/ 0 w 7340600"/>
              <a:gd name="connsiteY0" fmla="*/ 5143500 h 5156200"/>
              <a:gd name="connsiteX1" fmla="*/ 2314575 w 7340600"/>
              <a:gd name="connsiteY1" fmla="*/ 0 h 5156200"/>
              <a:gd name="connsiteX2" fmla="*/ 6296025 w 7340600"/>
              <a:gd name="connsiteY2" fmla="*/ 977900 h 5156200"/>
              <a:gd name="connsiteX3" fmla="*/ 7340600 w 7340600"/>
              <a:gd name="connsiteY3" fmla="*/ 5156200 h 5156200"/>
              <a:gd name="connsiteX4" fmla="*/ 0 w 7340600"/>
              <a:gd name="connsiteY4" fmla="*/ 5143500 h 51562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68900 h 5168900"/>
              <a:gd name="connsiteX1" fmla="*/ 2314575 w 7340600"/>
              <a:gd name="connsiteY1" fmla="*/ 0 h 5168900"/>
              <a:gd name="connsiteX2" fmla="*/ 7337425 w 7340600"/>
              <a:gd name="connsiteY2" fmla="*/ 0 h 5168900"/>
              <a:gd name="connsiteX3" fmla="*/ 7340600 w 7340600"/>
              <a:gd name="connsiteY3" fmla="*/ 5156200 h 5168900"/>
              <a:gd name="connsiteX4" fmla="*/ 0 w 7340600"/>
              <a:gd name="connsiteY4" fmla="*/ 5168900 h 51689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43500 h 5156200"/>
              <a:gd name="connsiteX1" fmla="*/ 1793875 w 7340600"/>
              <a:gd name="connsiteY1" fmla="*/ 2540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8287332"/>
              <a:gd name="connsiteY0" fmla="*/ 5156200 h 5156200"/>
              <a:gd name="connsiteX1" fmla="*/ 2740607 w 8287332"/>
              <a:gd name="connsiteY1" fmla="*/ 25400 h 5156200"/>
              <a:gd name="connsiteX2" fmla="*/ 8284157 w 8287332"/>
              <a:gd name="connsiteY2" fmla="*/ 0 h 5156200"/>
              <a:gd name="connsiteX3" fmla="*/ 8287332 w 8287332"/>
              <a:gd name="connsiteY3" fmla="*/ 5156200 h 5156200"/>
              <a:gd name="connsiteX4" fmla="*/ 0 w 8287332"/>
              <a:gd name="connsiteY4" fmla="*/ 5156200 h 5156200"/>
              <a:gd name="connsiteX0" fmla="*/ 0 w 7999196"/>
              <a:gd name="connsiteY0" fmla="*/ 5130800 h 5156200"/>
              <a:gd name="connsiteX1" fmla="*/ 2452471 w 7999196"/>
              <a:gd name="connsiteY1" fmla="*/ 25400 h 5156200"/>
              <a:gd name="connsiteX2" fmla="*/ 7996021 w 7999196"/>
              <a:gd name="connsiteY2" fmla="*/ 0 h 5156200"/>
              <a:gd name="connsiteX3" fmla="*/ 7999196 w 7999196"/>
              <a:gd name="connsiteY3" fmla="*/ 5156200 h 5156200"/>
              <a:gd name="connsiteX4" fmla="*/ 0 w 7999196"/>
              <a:gd name="connsiteY4" fmla="*/ 513080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196" h="5156200">
                <a:moveTo>
                  <a:pt x="0" y="5130800"/>
                </a:moveTo>
                <a:lnTo>
                  <a:pt x="2452471" y="25400"/>
                </a:lnTo>
                <a:lnTo>
                  <a:pt x="7996021" y="0"/>
                </a:lnTo>
                <a:cubicBezTo>
                  <a:pt x="7997079" y="1718733"/>
                  <a:pt x="7998138" y="3437467"/>
                  <a:pt x="7999196" y="5156200"/>
                </a:cubicBezTo>
                <a:lnTo>
                  <a:pt x="0" y="5130800"/>
                </a:lnTo>
                <a:close/>
              </a:path>
            </a:pathLst>
          </a:custGeom>
          <a:solidFill>
            <a:srgbClr val="3F7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D9EED-722D-493E-92E4-0C01E732D0CC}"/>
              </a:ext>
            </a:extLst>
          </p:cNvPr>
          <p:cNvSpPr txBox="1"/>
          <p:nvPr/>
        </p:nvSpPr>
        <p:spPr>
          <a:xfrm>
            <a:off x="241300" y="1777037"/>
            <a:ext cx="3251200" cy="461665"/>
          </a:xfrm>
          <a:prstGeom prst="rect">
            <a:avLst/>
          </a:prstGeom>
          <a:noFill/>
        </p:spPr>
        <p:txBody>
          <a:bodyPr wrap="square" rtlCol="0">
            <a:spAutoFit/>
          </a:bodyPr>
          <a:lstStyle/>
          <a:p>
            <a:r>
              <a:rPr lang="en-US" sz="2400">
                <a:solidFill>
                  <a:schemeClr val="bg1"/>
                </a:solidFill>
                <a:latin typeface="Calibri" panose="020F0502020204030204" pitchFamily="34" charset="0"/>
              </a:rPr>
              <a:t>Arsenic</a:t>
            </a:r>
          </a:p>
        </p:txBody>
      </p:sp>
      <p:sp>
        <p:nvSpPr>
          <p:cNvPr id="7" name="Title 1">
            <a:extLst>
              <a:ext uri="{FF2B5EF4-FFF2-40B4-BE49-F238E27FC236}">
                <a16:creationId xmlns:a16="http://schemas.microsoft.com/office/drawing/2014/main" id="{84C537F1-64B7-4392-96BA-EF7D5B9AB253}"/>
              </a:ext>
            </a:extLst>
          </p:cNvPr>
          <p:cNvSpPr>
            <a:spLocks noGrp="1"/>
          </p:cNvSpPr>
          <p:nvPr>
            <p:ph type="title"/>
          </p:nvPr>
        </p:nvSpPr>
        <p:spPr>
          <a:xfrm>
            <a:off x="241299" y="2238702"/>
            <a:ext cx="4914174" cy="605789"/>
          </a:xfrm>
        </p:spPr>
        <p:txBody>
          <a:bodyPr>
            <a:normAutofit fontScale="90000"/>
          </a:bodyPr>
          <a:lstStyle/>
          <a:p>
            <a:pPr>
              <a:lnSpc>
                <a:spcPct val="79900"/>
              </a:lnSpc>
            </a:pPr>
            <a:r>
              <a:rPr lang="en-US" sz="4400" dirty="0">
                <a:solidFill>
                  <a:schemeClr val="bg1"/>
                </a:solidFill>
              </a:rPr>
              <a:t>Clinical Evaluation</a:t>
            </a:r>
            <a:endParaRPr lang="en-US" dirty="0"/>
          </a:p>
        </p:txBody>
      </p:sp>
    </p:spTree>
    <p:extLst>
      <p:ext uri="{BB962C8B-B14F-4D97-AF65-F5344CB8AC3E}">
        <p14:creationId xmlns:p14="http://schemas.microsoft.com/office/powerpoint/2010/main" val="382572056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Clinical Evaluation</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a:solidFill>
                  <a:schemeClr val="tx1"/>
                </a:solidFill>
              </a:rPr>
              <a:t>Detailed exposure history</a:t>
            </a:r>
          </a:p>
          <a:p>
            <a:pPr>
              <a:buClr>
                <a:srgbClr val="3F7D64"/>
              </a:buClr>
            </a:pPr>
            <a:r>
              <a:rPr lang="en-US">
                <a:solidFill>
                  <a:schemeClr val="tx1"/>
                </a:solidFill>
              </a:rPr>
              <a:t>Physical examination</a:t>
            </a:r>
          </a:p>
          <a:p>
            <a:pPr>
              <a:buClr>
                <a:srgbClr val="3F7D64"/>
              </a:buClr>
            </a:pPr>
            <a:r>
              <a:rPr lang="en-US">
                <a:solidFill>
                  <a:schemeClr val="tx1"/>
                </a:solidFill>
              </a:rPr>
              <a:t>Laboratory evaluation</a:t>
            </a:r>
          </a:p>
          <a:p>
            <a:pPr>
              <a:buClr>
                <a:srgbClr val="3F7D64"/>
              </a:buClr>
            </a:pPr>
            <a:endParaRPr lang="en-US">
              <a:solidFill>
                <a:srgbClr val="3F7D64"/>
              </a:solidFill>
            </a:endParaRPr>
          </a:p>
          <a:p>
            <a:pPr>
              <a:buClr>
                <a:srgbClr val="3F7D64"/>
              </a:buClr>
            </a:pPr>
            <a:endParaRPr lang="en-US">
              <a:solidFill>
                <a:srgbClr val="3F7D64"/>
              </a:solidFill>
            </a:endParaRPr>
          </a:p>
        </p:txBody>
      </p:sp>
    </p:spTree>
    <p:extLst>
      <p:ext uri="{BB962C8B-B14F-4D97-AF65-F5344CB8AC3E}">
        <p14:creationId xmlns:p14="http://schemas.microsoft.com/office/powerpoint/2010/main" val="392720959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Clinical Evaluation: Exposure History</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normAutofit/>
          </a:bodyPr>
          <a:lstStyle/>
          <a:p>
            <a:pPr>
              <a:buClr>
                <a:srgbClr val="3F7D64"/>
              </a:buClr>
            </a:pPr>
            <a:r>
              <a:rPr lang="en-US">
                <a:solidFill>
                  <a:schemeClr val="tx1"/>
                </a:solidFill>
              </a:rPr>
              <a:t>Location where most time is spent</a:t>
            </a:r>
          </a:p>
          <a:p>
            <a:pPr>
              <a:buClr>
                <a:srgbClr val="3F7D64"/>
              </a:buClr>
            </a:pPr>
            <a:r>
              <a:rPr lang="en-US">
                <a:solidFill>
                  <a:schemeClr val="tx1"/>
                </a:solidFill>
              </a:rPr>
              <a:t>Source of water for drinking, cooking, and making infant formula</a:t>
            </a:r>
          </a:p>
          <a:p>
            <a:pPr>
              <a:buClr>
                <a:srgbClr val="3F7D64"/>
              </a:buClr>
            </a:pPr>
            <a:r>
              <a:rPr lang="en-US">
                <a:solidFill>
                  <a:schemeClr val="tx1"/>
                </a:solidFill>
              </a:rPr>
              <a:t>Hobbies, including home pesticide use</a:t>
            </a:r>
            <a:endParaRPr lang="en-US" strike="sngStrike">
              <a:solidFill>
                <a:schemeClr val="tx1"/>
              </a:solidFill>
            </a:endParaRPr>
          </a:p>
          <a:p>
            <a:pPr>
              <a:buClr>
                <a:srgbClr val="3F7D64"/>
              </a:buClr>
            </a:pPr>
            <a:r>
              <a:rPr lang="en-US">
                <a:solidFill>
                  <a:schemeClr val="tx1"/>
                </a:solidFill>
              </a:rPr>
              <a:t>Home heating methods</a:t>
            </a:r>
          </a:p>
          <a:p>
            <a:pPr>
              <a:buClr>
                <a:srgbClr val="3F7D64"/>
              </a:buClr>
            </a:pPr>
            <a:r>
              <a:rPr lang="en-US">
                <a:solidFill>
                  <a:schemeClr val="tx1"/>
                </a:solidFill>
              </a:rPr>
              <a:t>Medications</a:t>
            </a:r>
          </a:p>
          <a:p>
            <a:pPr>
              <a:buClr>
                <a:srgbClr val="3F7D64"/>
              </a:buClr>
            </a:pPr>
            <a:r>
              <a:rPr lang="en-US">
                <a:solidFill>
                  <a:schemeClr val="tx1"/>
                </a:solidFill>
              </a:rPr>
              <a:t>Occupational history</a:t>
            </a:r>
            <a:endParaRPr lang="en-US">
              <a:solidFill>
                <a:srgbClr val="3F7D64"/>
              </a:solidFill>
            </a:endParaRPr>
          </a:p>
          <a:p>
            <a:pPr>
              <a:buClr>
                <a:srgbClr val="3F7D64"/>
              </a:buClr>
            </a:pPr>
            <a:endParaRPr lang="en-US">
              <a:solidFill>
                <a:srgbClr val="3F7D64"/>
              </a:solidFill>
            </a:endParaRPr>
          </a:p>
          <a:p>
            <a:pPr>
              <a:buClr>
                <a:srgbClr val="3F7D64"/>
              </a:buClr>
            </a:pPr>
            <a:endParaRPr lang="en-US">
              <a:solidFill>
                <a:srgbClr val="3F7D64"/>
              </a:solidFill>
            </a:endParaRPr>
          </a:p>
        </p:txBody>
      </p:sp>
    </p:spTree>
    <p:extLst>
      <p:ext uri="{BB962C8B-B14F-4D97-AF65-F5344CB8AC3E}">
        <p14:creationId xmlns:p14="http://schemas.microsoft.com/office/powerpoint/2010/main" val="422168914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Clinical Evaluation: Physical Examination</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a:solidFill>
                  <a:schemeClr val="tx1"/>
                </a:solidFill>
              </a:rPr>
              <a:t>Focus on major organs and systems that arsenic could affect:</a:t>
            </a:r>
          </a:p>
          <a:p>
            <a:pPr lvl="1">
              <a:buClr>
                <a:srgbClr val="3F7D64"/>
              </a:buClr>
            </a:pPr>
            <a:r>
              <a:rPr lang="en-US">
                <a:solidFill>
                  <a:schemeClr val="tx1"/>
                </a:solidFill>
              </a:rPr>
              <a:t>Skin</a:t>
            </a:r>
          </a:p>
          <a:p>
            <a:pPr lvl="1">
              <a:buClr>
                <a:srgbClr val="3F7D64"/>
              </a:buClr>
            </a:pPr>
            <a:r>
              <a:rPr lang="en-US">
                <a:solidFill>
                  <a:schemeClr val="tx1"/>
                </a:solidFill>
              </a:rPr>
              <a:t>Nervous system</a:t>
            </a:r>
          </a:p>
        </p:txBody>
      </p:sp>
    </p:spTree>
    <p:extLst>
      <p:ext uri="{BB962C8B-B14F-4D97-AF65-F5344CB8AC3E}">
        <p14:creationId xmlns:p14="http://schemas.microsoft.com/office/powerpoint/2010/main" val="75116723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Clinical Evaluation: Laboratory</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a:xfrm>
            <a:off x="457200" y="1125923"/>
            <a:ext cx="8229600" cy="3341688"/>
          </a:xfrm>
        </p:spPr>
        <p:txBody>
          <a:bodyPr/>
          <a:lstStyle/>
          <a:p>
            <a:pPr>
              <a:buClr>
                <a:srgbClr val="3F7D64"/>
              </a:buClr>
            </a:pPr>
            <a:r>
              <a:rPr lang="en-US">
                <a:solidFill>
                  <a:schemeClr val="tx1"/>
                </a:solidFill>
              </a:rPr>
              <a:t>Urinary arsenic level is the key diagnostic test for recent arsenic exposure</a:t>
            </a:r>
          </a:p>
          <a:p>
            <a:pPr lvl="1">
              <a:buClr>
                <a:srgbClr val="3F7D64"/>
              </a:buClr>
            </a:pPr>
            <a:r>
              <a:rPr lang="en-US">
                <a:solidFill>
                  <a:schemeClr val="tx1"/>
                </a:solidFill>
              </a:rPr>
              <a:t>Urinary total arsenic (limitations)</a:t>
            </a:r>
          </a:p>
          <a:p>
            <a:pPr lvl="1">
              <a:buClr>
                <a:srgbClr val="3F7D64"/>
              </a:buClr>
            </a:pPr>
            <a:r>
              <a:rPr lang="en-US">
                <a:solidFill>
                  <a:schemeClr val="tx1"/>
                </a:solidFill>
              </a:rPr>
              <a:t>Urinary speciated arsenic (most useful)</a:t>
            </a:r>
          </a:p>
          <a:p>
            <a:pPr>
              <a:buClr>
                <a:srgbClr val="3F7D64"/>
              </a:buClr>
            </a:pPr>
            <a:r>
              <a:rPr lang="en-US">
                <a:solidFill>
                  <a:schemeClr val="tx1"/>
                </a:solidFill>
              </a:rPr>
              <a:t>Hair and nail testing</a:t>
            </a:r>
          </a:p>
          <a:p>
            <a:pPr lvl="1">
              <a:buClr>
                <a:srgbClr val="3F7D64"/>
              </a:buClr>
            </a:pPr>
            <a:r>
              <a:rPr lang="en-US">
                <a:solidFill>
                  <a:schemeClr val="tx1"/>
                </a:solidFill>
              </a:rPr>
              <a:t>Limited clinical utility as there are no reference values</a:t>
            </a:r>
          </a:p>
          <a:p>
            <a:pPr>
              <a:buClr>
                <a:srgbClr val="3F7D64"/>
              </a:buClr>
            </a:pPr>
            <a:r>
              <a:rPr lang="en-US">
                <a:solidFill>
                  <a:schemeClr val="tx1"/>
                </a:solidFill>
              </a:rPr>
              <a:t>Additional testing</a:t>
            </a:r>
          </a:p>
          <a:p>
            <a:pPr lvl="1">
              <a:buClr>
                <a:srgbClr val="3F7D64"/>
              </a:buClr>
            </a:pPr>
            <a:r>
              <a:rPr lang="en-US">
                <a:solidFill>
                  <a:schemeClr val="tx1"/>
                </a:solidFill>
              </a:rPr>
              <a:t>Complete blood count, blood glucose</a:t>
            </a:r>
          </a:p>
          <a:p>
            <a:pPr marL="0" indent="0">
              <a:buClr>
                <a:srgbClr val="3F7D64"/>
              </a:buClr>
              <a:buNone/>
            </a:pPr>
            <a:endParaRPr lang="en-US">
              <a:solidFill>
                <a:srgbClr val="3F7D64"/>
              </a:solidFill>
            </a:endParaRPr>
          </a:p>
          <a:p>
            <a:pPr>
              <a:buClr>
                <a:srgbClr val="3F7D64"/>
              </a:buClr>
            </a:pPr>
            <a:endParaRPr lang="en-US">
              <a:solidFill>
                <a:srgbClr val="3F7D64"/>
              </a:solidFill>
            </a:endParaRPr>
          </a:p>
        </p:txBody>
      </p:sp>
    </p:spTree>
    <p:extLst>
      <p:ext uri="{BB962C8B-B14F-4D97-AF65-F5344CB8AC3E}">
        <p14:creationId xmlns:p14="http://schemas.microsoft.com/office/powerpoint/2010/main" val="231653330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2E7E2-9932-44D0-A790-20FA35B7F2EA}"/>
              </a:ext>
              <a:ext uri="{C183D7F6-B498-43B3-948B-1728B52AA6E4}">
                <adec:decorative xmlns:adec="http://schemas.microsoft.com/office/drawing/2017/decorative" val="1"/>
              </a:ext>
            </a:extLst>
          </p:cNvPr>
          <p:cNvSpPr/>
          <p:nvPr/>
        </p:nvSpPr>
        <p:spPr>
          <a:xfrm>
            <a:off x="0" y="5016500"/>
            <a:ext cx="9144000" cy="127000"/>
          </a:xfrm>
          <a:custGeom>
            <a:avLst/>
            <a:gdLst>
              <a:gd name="connsiteX0" fmla="*/ 0 w 9144000"/>
              <a:gd name="connsiteY0" fmla="*/ 0 h 127000"/>
              <a:gd name="connsiteX1" fmla="*/ 9144000 w 9144000"/>
              <a:gd name="connsiteY1" fmla="*/ 0 h 127000"/>
              <a:gd name="connsiteX2" fmla="*/ 9144000 w 9144000"/>
              <a:gd name="connsiteY2" fmla="*/ 127000 h 127000"/>
              <a:gd name="connsiteX3" fmla="*/ 0 w 9144000"/>
              <a:gd name="connsiteY3" fmla="*/ 127000 h 127000"/>
              <a:gd name="connsiteX4" fmla="*/ 0 w 9144000"/>
              <a:gd name="connsiteY4" fmla="*/ 0 h 127000"/>
              <a:gd name="connsiteX0" fmla="*/ 0 w 9144000"/>
              <a:gd name="connsiteY0" fmla="*/ 0 h 127000"/>
              <a:gd name="connsiteX1" fmla="*/ 9144000 w 9144000"/>
              <a:gd name="connsiteY1" fmla="*/ 0 h 127000"/>
              <a:gd name="connsiteX2" fmla="*/ 9144000 w 9144000"/>
              <a:gd name="connsiteY2" fmla="*/ 127000 h 127000"/>
              <a:gd name="connsiteX3" fmla="*/ 12700 w 9144000"/>
              <a:gd name="connsiteY3" fmla="*/ 127000 h 127000"/>
              <a:gd name="connsiteX4" fmla="*/ 0 w 9144000"/>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7000">
                <a:moveTo>
                  <a:pt x="0" y="0"/>
                </a:moveTo>
                <a:lnTo>
                  <a:pt x="9144000" y="0"/>
                </a:lnTo>
                <a:lnTo>
                  <a:pt x="9144000" y="127000"/>
                </a:lnTo>
                <a:lnTo>
                  <a:pt x="12700" y="127000"/>
                </a:lnTo>
                <a:lnTo>
                  <a:pt x="0" y="0"/>
                </a:lnTo>
                <a:close/>
              </a:path>
            </a:pathLst>
          </a:cu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61E4282D-1B1B-46C1-9352-F06FF9757455}"/>
              </a:ext>
              <a:ext uri="{C183D7F6-B498-43B3-948B-1728B52AA6E4}">
                <adec:decorative xmlns:adec="http://schemas.microsoft.com/office/drawing/2017/decorative" val="1"/>
              </a:ext>
            </a:extLst>
          </p:cNvPr>
          <p:cNvSpPr/>
          <p:nvPr/>
        </p:nvSpPr>
        <p:spPr>
          <a:xfrm rot="10800000">
            <a:off x="0" y="0"/>
            <a:ext cx="7404100" cy="5156200"/>
          </a:xfrm>
          <a:custGeom>
            <a:avLst/>
            <a:gdLst>
              <a:gd name="connsiteX0" fmla="*/ 0 w 5791200"/>
              <a:gd name="connsiteY0" fmla="*/ 4178300 h 4178300"/>
              <a:gd name="connsiteX1" fmla="*/ 1044575 w 5791200"/>
              <a:gd name="connsiteY1" fmla="*/ 0 h 4178300"/>
              <a:gd name="connsiteX2" fmla="*/ 4746625 w 5791200"/>
              <a:gd name="connsiteY2" fmla="*/ 0 h 4178300"/>
              <a:gd name="connsiteX3" fmla="*/ 5791200 w 5791200"/>
              <a:gd name="connsiteY3" fmla="*/ 4178300 h 4178300"/>
              <a:gd name="connsiteX4" fmla="*/ 0 w 5791200"/>
              <a:gd name="connsiteY4" fmla="*/ 4178300 h 4178300"/>
              <a:gd name="connsiteX0" fmla="*/ 0 w 7340600"/>
              <a:gd name="connsiteY0" fmla="*/ 4165600 h 4178300"/>
              <a:gd name="connsiteX1" fmla="*/ 2593975 w 7340600"/>
              <a:gd name="connsiteY1" fmla="*/ 0 h 4178300"/>
              <a:gd name="connsiteX2" fmla="*/ 6296025 w 7340600"/>
              <a:gd name="connsiteY2" fmla="*/ 0 h 4178300"/>
              <a:gd name="connsiteX3" fmla="*/ 7340600 w 7340600"/>
              <a:gd name="connsiteY3" fmla="*/ 4178300 h 4178300"/>
              <a:gd name="connsiteX4" fmla="*/ 0 w 7340600"/>
              <a:gd name="connsiteY4" fmla="*/ 4165600 h 4178300"/>
              <a:gd name="connsiteX0" fmla="*/ 0 w 7340600"/>
              <a:gd name="connsiteY0" fmla="*/ 5130800 h 5143500"/>
              <a:gd name="connsiteX1" fmla="*/ 2136775 w 7340600"/>
              <a:gd name="connsiteY1" fmla="*/ 0 h 5143500"/>
              <a:gd name="connsiteX2" fmla="*/ 6296025 w 7340600"/>
              <a:gd name="connsiteY2" fmla="*/ 965200 h 5143500"/>
              <a:gd name="connsiteX3" fmla="*/ 7340600 w 7340600"/>
              <a:gd name="connsiteY3" fmla="*/ 5143500 h 5143500"/>
              <a:gd name="connsiteX4" fmla="*/ 0 w 7340600"/>
              <a:gd name="connsiteY4" fmla="*/ 5130800 h 5143500"/>
              <a:gd name="connsiteX0" fmla="*/ 0 w 7340600"/>
              <a:gd name="connsiteY0" fmla="*/ 5143500 h 5156200"/>
              <a:gd name="connsiteX1" fmla="*/ 2314575 w 7340600"/>
              <a:gd name="connsiteY1" fmla="*/ 0 h 5156200"/>
              <a:gd name="connsiteX2" fmla="*/ 6296025 w 7340600"/>
              <a:gd name="connsiteY2" fmla="*/ 977900 h 5156200"/>
              <a:gd name="connsiteX3" fmla="*/ 7340600 w 7340600"/>
              <a:gd name="connsiteY3" fmla="*/ 5156200 h 5156200"/>
              <a:gd name="connsiteX4" fmla="*/ 0 w 7340600"/>
              <a:gd name="connsiteY4" fmla="*/ 5143500 h 51562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68900 h 5168900"/>
              <a:gd name="connsiteX1" fmla="*/ 2314575 w 7340600"/>
              <a:gd name="connsiteY1" fmla="*/ 0 h 5168900"/>
              <a:gd name="connsiteX2" fmla="*/ 7337425 w 7340600"/>
              <a:gd name="connsiteY2" fmla="*/ 0 h 5168900"/>
              <a:gd name="connsiteX3" fmla="*/ 7340600 w 7340600"/>
              <a:gd name="connsiteY3" fmla="*/ 5156200 h 5168900"/>
              <a:gd name="connsiteX4" fmla="*/ 0 w 7340600"/>
              <a:gd name="connsiteY4" fmla="*/ 5168900 h 51689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43500 h 5156200"/>
              <a:gd name="connsiteX1" fmla="*/ 1793875 w 7340600"/>
              <a:gd name="connsiteY1" fmla="*/ 2540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8287332"/>
              <a:gd name="connsiteY0" fmla="*/ 5156200 h 5156200"/>
              <a:gd name="connsiteX1" fmla="*/ 2740607 w 8287332"/>
              <a:gd name="connsiteY1" fmla="*/ 25400 h 5156200"/>
              <a:gd name="connsiteX2" fmla="*/ 8284157 w 8287332"/>
              <a:gd name="connsiteY2" fmla="*/ 0 h 5156200"/>
              <a:gd name="connsiteX3" fmla="*/ 8287332 w 8287332"/>
              <a:gd name="connsiteY3" fmla="*/ 5156200 h 5156200"/>
              <a:gd name="connsiteX4" fmla="*/ 0 w 8287332"/>
              <a:gd name="connsiteY4" fmla="*/ 5156200 h 5156200"/>
              <a:gd name="connsiteX0" fmla="*/ 0 w 7999196"/>
              <a:gd name="connsiteY0" fmla="*/ 5130800 h 5156200"/>
              <a:gd name="connsiteX1" fmla="*/ 2452471 w 7999196"/>
              <a:gd name="connsiteY1" fmla="*/ 25400 h 5156200"/>
              <a:gd name="connsiteX2" fmla="*/ 7996021 w 7999196"/>
              <a:gd name="connsiteY2" fmla="*/ 0 h 5156200"/>
              <a:gd name="connsiteX3" fmla="*/ 7999196 w 7999196"/>
              <a:gd name="connsiteY3" fmla="*/ 5156200 h 5156200"/>
              <a:gd name="connsiteX4" fmla="*/ 0 w 7999196"/>
              <a:gd name="connsiteY4" fmla="*/ 513080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196" h="5156200">
                <a:moveTo>
                  <a:pt x="0" y="5130800"/>
                </a:moveTo>
                <a:lnTo>
                  <a:pt x="2452471" y="25400"/>
                </a:lnTo>
                <a:lnTo>
                  <a:pt x="7996021" y="0"/>
                </a:lnTo>
                <a:cubicBezTo>
                  <a:pt x="7997079" y="1718733"/>
                  <a:pt x="7998138" y="3437467"/>
                  <a:pt x="7999196" y="5156200"/>
                </a:cubicBezTo>
                <a:lnTo>
                  <a:pt x="0" y="5130800"/>
                </a:lnTo>
                <a:close/>
              </a:path>
            </a:pathLst>
          </a:custGeom>
          <a:solidFill>
            <a:srgbClr val="3F7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D9EED-722D-493E-92E4-0C01E732D0CC}"/>
              </a:ext>
            </a:extLst>
          </p:cNvPr>
          <p:cNvSpPr txBox="1"/>
          <p:nvPr/>
        </p:nvSpPr>
        <p:spPr>
          <a:xfrm>
            <a:off x="241300" y="1777037"/>
            <a:ext cx="3251200" cy="461665"/>
          </a:xfrm>
          <a:prstGeom prst="rect">
            <a:avLst/>
          </a:prstGeom>
          <a:noFill/>
        </p:spPr>
        <p:txBody>
          <a:bodyPr wrap="square" rtlCol="0">
            <a:spAutoFit/>
          </a:bodyPr>
          <a:lstStyle/>
          <a:p>
            <a:r>
              <a:rPr lang="en-US" sz="2400">
                <a:solidFill>
                  <a:schemeClr val="bg1"/>
                </a:solidFill>
                <a:latin typeface="Calibri" panose="020F0502020204030204" pitchFamily="34" charset="0"/>
              </a:rPr>
              <a:t>Arsenic</a:t>
            </a:r>
          </a:p>
        </p:txBody>
      </p:sp>
      <p:sp>
        <p:nvSpPr>
          <p:cNvPr id="7" name="Title 1">
            <a:extLst>
              <a:ext uri="{FF2B5EF4-FFF2-40B4-BE49-F238E27FC236}">
                <a16:creationId xmlns:a16="http://schemas.microsoft.com/office/drawing/2014/main" id="{84C537F1-64B7-4392-96BA-EF7D5B9AB253}"/>
              </a:ext>
            </a:extLst>
          </p:cNvPr>
          <p:cNvSpPr>
            <a:spLocks noGrp="1"/>
          </p:cNvSpPr>
          <p:nvPr>
            <p:ph type="title"/>
          </p:nvPr>
        </p:nvSpPr>
        <p:spPr>
          <a:xfrm>
            <a:off x="241300" y="2250451"/>
            <a:ext cx="5828575" cy="560123"/>
          </a:xfrm>
        </p:spPr>
        <p:txBody>
          <a:bodyPr>
            <a:normAutofit fontScale="90000"/>
          </a:bodyPr>
          <a:lstStyle/>
          <a:p>
            <a:pPr>
              <a:lnSpc>
                <a:spcPct val="100000"/>
              </a:lnSpc>
            </a:pPr>
            <a:r>
              <a:rPr lang="en-US" sz="4400" dirty="0">
                <a:solidFill>
                  <a:schemeClr val="bg1"/>
                </a:solidFill>
              </a:rPr>
              <a:t>Treatment and Follow-up</a:t>
            </a:r>
          </a:p>
        </p:txBody>
      </p:sp>
    </p:spTree>
    <p:extLst>
      <p:ext uri="{BB962C8B-B14F-4D97-AF65-F5344CB8AC3E}">
        <p14:creationId xmlns:p14="http://schemas.microsoft.com/office/powerpoint/2010/main" val="42375842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6E858A-CC62-4075-8AC1-1534FE11287D}"/>
              </a:ext>
              <a:ext uri="{C183D7F6-B498-43B3-948B-1728B52AA6E4}">
                <adec:decorative xmlns:adec="http://schemas.microsoft.com/office/drawing/2017/decorative" val="1"/>
              </a:ext>
            </a:extLst>
          </p:cNvPr>
          <p:cNvSpPr/>
          <p:nvPr/>
        </p:nvSpPr>
        <p:spPr>
          <a:xfrm>
            <a:off x="2882900" y="156754"/>
            <a:ext cx="6060804" cy="4567646"/>
          </a:xfrm>
          <a:prstGeom prst="rect">
            <a:avLst/>
          </a:prstGeom>
          <a:solidFill>
            <a:srgbClr val="F2F2F2"/>
          </a:solidFill>
          <a:ln>
            <a:solidFill>
              <a:srgbClr val="3F7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42157AED-EFE5-4052-B0A2-477C108EF259}"/>
              </a:ext>
              <a:ext uri="{C183D7F6-B498-43B3-948B-1728B52AA6E4}">
                <adec:decorative xmlns:adec="http://schemas.microsoft.com/office/drawing/2017/decorative" val="1"/>
              </a:ext>
            </a:extLst>
          </p:cNvPr>
          <p:cNvSpPr/>
          <p:nvPr/>
        </p:nvSpPr>
        <p:spPr>
          <a:xfrm>
            <a:off x="200297" y="156754"/>
            <a:ext cx="2466703" cy="4567646"/>
          </a:xfrm>
          <a:prstGeom prst="rect">
            <a:avLst/>
          </a:prstGeom>
          <a:solidFill>
            <a:srgbClr val="3F7D64"/>
          </a:solidFill>
          <a:ln>
            <a:solidFill>
              <a:srgbClr val="3F7D6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3F7D64"/>
              </a:solidFill>
            </a:endParaRPr>
          </a:p>
        </p:txBody>
      </p:sp>
      <p:sp>
        <p:nvSpPr>
          <p:cNvPr id="3" name="Content Placeholder 2">
            <a:extLst>
              <a:ext uri="{FF2B5EF4-FFF2-40B4-BE49-F238E27FC236}">
                <a16:creationId xmlns:a16="http://schemas.microsoft.com/office/drawing/2014/main" id="{764FD07A-8BCE-417E-B51D-CF3E5B71FDFF}"/>
              </a:ext>
            </a:extLst>
          </p:cNvPr>
          <p:cNvSpPr>
            <a:spLocks noGrp="1"/>
          </p:cNvSpPr>
          <p:nvPr>
            <p:ph type="title" idx="4294967295"/>
          </p:nvPr>
        </p:nvSpPr>
        <p:spPr>
          <a:xfrm>
            <a:off x="317500" y="1970088"/>
            <a:ext cx="2108200" cy="9556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Learning Objectives</a:t>
            </a:r>
          </a:p>
        </p:txBody>
      </p:sp>
      <p:sp>
        <p:nvSpPr>
          <p:cNvPr id="4" name="Content Placeholder 3">
            <a:extLst>
              <a:ext uri="{FF2B5EF4-FFF2-40B4-BE49-F238E27FC236}">
                <a16:creationId xmlns:a16="http://schemas.microsoft.com/office/drawing/2014/main" id="{1FD52E73-FFFA-4590-90EF-549E2EDEBC31}"/>
              </a:ext>
            </a:extLst>
          </p:cNvPr>
          <p:cNvSpPr>
            <a:spLocks noGrp="1"/>
          </p:cNvSpPr>
          <p:nvPr>
            <p:ph sz="quarter" idx="14"/>
          </p:nvPr>
        </p:nvSpPr>
        <p:spPr>
          <a:xfrm>
            <a:off x="3065417" y="740229"/>
            <a:ext cx="5238207" cy="3398928"/>
          </a:xfrm>
        </p:spPr>
        <p:txBody>
          <a:bodyPr>
            <a:normAutofit fontScale="92500" lnSpcReduction="10000"/>
          </a:bodyPr>
          <a:lstStyle/>
          <a:p>
            <a:pPr>
              <a:buClr>
                <a:srgbClr val="3F7D64"/>
              </a:buClr>
            </a:pPr>
            <a:r>
              <a:rPr lang="en-US">
                <a:solidFill>
                  <a:schemeClr val="tx1"/>
                </a:solidFill>
              </a:rPr>
              <a:t>Properties of arsenic and its sources in the environment</a:t>
            </a:r>
          </a:p>
          <a:p>
            <a:pPr>
              <a:buClr>
                <a:srgbClr val="3F7D64"/>
              </a:buClr>
            </a:pPr>
            <a:r>
              <a:rPr lang="en-US">
                <a:solidFill>
                  <a:schemeClr val="tx1"/>
                </a:solidFill>
              </a:rPr>
              <a:t>Routes of exposure to arsenic</a:t>
            </a:r>
          </a:p>
          <a:p>
            <a:pPr>
              <a:buClr>
                <a:srgbClr val="3F7D64"/>
              </a:buClr>
            </a:pPr>
            <a:r>
              <a:rPr lang="en-US">
                <a:solidFill>
                  <a:schemeClr val="tx1"/>
                </a:solidFill>
              </a:rPr>
              <a:t>Populations at risk for arsenic exposure</a:t>
            </a:r>
          </a:p>
          <a:p>
            <a:pPr>
              <a:buClr>
                <a:srgbClr val="3F7D64"/>
              </a:buClr>
            </a:pPr>
            <a:r>
              <a:rPr lang="en-US">
                <a:solidFill>
                  <a:schemeClr val="tx1"/>
                </a:solidFill>
              </a:rPr>
              <a:t>Potential health effects from exposure to arsenic</a:t>
            </a:r>
          </a:p>
          <a:p>
            <a:pPr>
              <a:buClr>
                <a:srgbClr val="3F7D64"/>
              </a:buClr>
            </a:pPr>
            <a:r>
              <a:rPr lang="en-US">
                <a:solidFill>
                  <a:schemeClr val="tx1"/>
                </a:solidFill>
              </a:rPr>
              <a:t>Clinical evaluation and management of patients exposed to arsenic</a:t>
            </a:r>
          </a:p>
          <a:p>
            <a:pPr>
              <a:buClr>
                <a:srgbClr val="3F7D64"/>
              </a:buClr>
            </a:pPr>
            <a:r>
              <a:rPr lang="en-US">
                <a:solidFill>
                  <a:schemeClr val="tx1"/>
                </a:solidFill>
              </a:rPr>
              <a:t>Appropriate follow up of patients exposed to arsenic</a:t>
            </a:r>
          </a:p>
          <a:p>
            <a:pPr>
              <a:buClr>
                <a:srgbClr val="3F7D64"/>
              </a:buClr>
            </a:pPr>
            <a:r>
              <a:rPr lang="en-US">
                <a:solidFill>
                  <a:schemeClr val="tx1"/>
                </a:solidFill>
              </a:rPr>
              <a:t>Patient counseling and exposure reduction strategies</a:t>
            </a:r>
          </a:p>
        </p:txBody>
      </p:sp>
    </p:spTree>
    <p:extLst>
      <p:ext uri="{BB962C8B-B14F-4D97-AF65-F5344CB8AC3E}">
        <p14:creationId xmlns:p14="http://schemas.microsoft.com/office/powerpoint/2010/main" val="348202951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Treatment: Overview</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a:solidFill>
                  <a:schemeClr val="tx1"/>
                </a:solidFill>
              </a:rPr>
              <a:t>Acute and chronic exposures present with a wide spectrum of signs and symptoms.</a:t>
            </a:r>
          </a:p>
          <a:p>
            <a:pPr>
              <a:buClr>
                <a:srgbClr val="3F7D64"/>
              </a:buClr>
            </a:pPr>
            <a:r>
              <a:rPr lang="en-US">
                <a:solidFill>
                  <a:schemeClr val="tx1"/>
                </a:solidFill>
              </a:rPr>
              <a:t>Laboratory confirmation of arsenic exposure is often not available in time to guide therapy in the acute setting.</a:t>
            </a:r>
          </a:p>
          <a:p>
            <a:pPr>
              <a:buClr>
                <a:srgbClr val="3F7D64"/>
              </a:buClr>
            </a:pPr>
            <a:endParaRPr lang="en-US">
              <a:solidFill>
                <a:srgbClr val="3F7D64"/>
              </a:solidFill>
            </a:endParaRPr>
          </a:p>
          <a:p>
            <a:pPr>
              <a:buClr>
                <a:srgbClr val="3F7D64"/>
              </a:buClr>
            </a:pPr>
            <a:endParaRPr lang="en-US">
              <a:solidFill>
                <a:srgbClr val="3F7D64"/>
              </a:solidFill>
            </a:endParaRPr>
          </a:p>
        </p:txBody>
      </p:sp>
    </p:spTree>
    <p:extLst>
      <p:ext uri="{BB962C8B-B14F-4D97-AF65-F5344CB8AC3E}">
        <p14:creationId xmlns:p14="http://schemas.microsoft.com/office/powerpoint/2010/main" val="198361965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Treatment: Acute Exposure</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a:xfrm>
            <a:off x="457199" y="1077046"/>
            <a:ext cx="8427855" cy="2992995"/>
          </a:xfrm>
        </p:spPr>
        <p:txBody>
          <a:bodyPr/>
          <a:lstStyle/>
          <a:p>
            <a:pPr>
              <a:buClr>
                <a:srgbClr val="3F7D64"/>
              </a:buClr>
            </a:pPr>
            <a:r>
              <a:rPr lang="en-US">
                <a:solidFill>
                  <a:schemeClr val="tx1"/>
                </a:solidFill>
              </a:rPr>
              <a:t>Patients with suspected acute arsenic exposure generally require aggressive supportive care and management in an ICU setting.</a:t>
            </a:r>
          </a:p>
          <a:p>
            <a:pPr>
              <a:buClr>
                <a:srgbClr val="3F7D64"/>
              </a:buClr>
            </a:pPr>
            <a:r>
              <a:rPr lang="en-US">
                <a:solidFill>
                  <a:schemeClr val="tx1"/>
                </a:solidFill>
              </a:rPr>
              <a:t>Chelating agents can prevent the effects of arsenic toxicity if given within hours of exposure.</a:t>
            </a:r>
          </a:p>
          <a:p>
            <a:pPr lvl="1">
              <a:buClr>
                <a:srgbClr val="3F7D64"/>
              </a:buClr>
            </a:pPr>
            <a:r>
              <a:rPr lang="en-US">
                <a:solidFill>
                  <a:schemeClr val="tx1"/>
                </a:solidFill>
              </a:rPr>
              <a:t>Administer chelating agents only in consultation with a medical toxicologist or other specialist experienced in managing acute toxicity.</a:t>
            </a:r>
          </a:p>
          <a:p>
            <a:pPr>
              <a:buClr>
                <a:srgbClr val="3F7D64"/>
              </a:buClr>
            </a:pPr>
            <a:endParaRPr lang="en-US">
              <a:solidFill>
                <a:srgbClr val="3F7D64"/>
              </a:solidFill>
            </a:endParaRPr>
          </a:p>
          <a:p>
            <a:pPr>
              <a:buClr>
                <a:srgbClr val="3F7D64"/>
              </a:buClr>
            </a:pPr>
            <a:endParaRPr lang="en-US">
              <a:solidFill>
                <a:srgbClr val="3F7D64"/>
              </a:solidFill>
            </a:endParaRPr>
          </a:p>
          <a:p>
            <a:pPr>
              <a:buClr>
                <a:srgbClr val="3F7D64"/>
              </a:buClr>
            </a:pPr>
            <a:endParaRPr lang="en-US">
              <a:solidFill>
                <a:srgbClr val="3F7D64"/>
              </a:solidFill>
            </a:endParaRPr>
          </a:p>
        </p:txBody>
      </p:sp>
    </p:spTree>
    <p:extLst>
      <p:ext uri="{BB962C8B-B14F-4D97-AF65-F5344CB8AC3E}">
        <p14:creationId xmlns:p14="http://schemas.microsoft.com/office/powerpoint/2010/main" val="304087158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Treatment: Chronic Exposure</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normAutofit/>
          </a:bodyPr>
          <a:lstStyle/>
          <a:p>
            <a:pPr>
              <a:buClr>
                <a:srgbClr val="3F7D64"/>
              </a:buClr>
            </a:pPr>
            <a:r>
              <a:rPr lang="en-US">
                <a:solidFill>
                  <a:schemeClr val="tx1"/>
                </a:solidFill>
              </a:rPr>
              <a:t>Removal of the patient from the source of exposure or stopping the exposure is the primary goal.</a:t>
            </a:r>
          </a:p>
          <a:p>
            <a:pPr>
              <a:buClr>
                <a:srgbClr val="3F7D64"/>
              </a:buClr>
            </a:pPr>
            <a:r>
              <a:rPr lang="en-US">
                <a:solidFill>
                  <a:schemeClr val="tx1"/>
                </a:solidFill>
              </a:rPr>
              <a:t>Symptoms generally improve following cessation of exposure, but some symptoms can persist.</a:t>
            </a:r>
          </a:p>
          <a:p>
            <a:pPr>
              <a:buClr>
                <a:srgbClr val="3F7D64"/>
              </a:buClr>
            </a:pPr>
            <a:r>
              <a:rPr lang="en-US">
                <a:solidFill>
                  <a:schemeClr val="tx1"/>
                </a:solidFill>
              </a:rPr>
              <a:t>Supportive care is given to symptomatic patients.</a:t>
            </a:r>
          </a:p>
        </p:txBody>
      </p:sp>
    </p:spTree>
    <p:extLst>
      <p:ext uri="{BB962C8B-B14F-4D97-AF65-F5344CB8AC3E}">
        <p14:creationId xmlns:p14="http://schemas.microsoft.com/office/powerpoint/2010/main" val="314592326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Patient Follow-Up</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normAutofit lnSpcReduction="10000"/>
          </a:bodyPr>
          <a:lstStyle/>
          <a:p>
            <a:pPr>
              <a:buClr>
                <a:srgbClr val="3F7D64"/>
              </a:buClr>
            </a:pPr>
            <a:r>
              <a:rPr lang="en-US">
                <a:solidFill>
                  <a:schemeClr val="tx1"/>
                </a:solidFill>
              </a:rPr>
              <a:t>Further testing is based on symptoms, physical exam findings, and standard clinical practice.</a:t>
            </a:r>
          </a:p>
          <a:p>
            <a:pPr>
              <a:buClr>
                <a:srgbClr val="3F7D64"/>
              </a:buClr>
            </a:pPr>
            <a:r>
              <a:rPr lang="en-US">
                <a:solidFill>
                  <a:schemeClr val="tx1"/>
                </a:solidFill>
              </a:rPr>
              <a:t>Screen for cancer and other chronic diseases if indicated.</a:t>
            </a:r>
          </a:p>
          <a:p>
            <a:pPr>
              <a:buClr>
                <a:srgbClr val="3F7D64"/>
              </a:buClr>
            </a:pPr>
            <a:r>
              <a:rPr lang="en-US">
                <a:solidFill>
                  <a:schemeClr val="tx1"/>
                </a:solidFill>
              </a:rPr>
              <a:t>Consider consulting with a specialist in medical toxicology or occupational and environmental medicine to develop a periodic monitoring plan.</a:t>
            </a:r>
          </a:p>
          <a:p>
            <a:pPr>
              <a:buClr>
                <a:srgbClr val="3F7D64"/>
              </a:buClr>
            </a:pPr>
            <a:r>
              <a:rPr lang="en-US" sz="2400" kern="1200">
                <a:solidFill>
                  <a:srgbClr val="000000"/>
                </a:solidFill>
                <a:effectLst/>
                <a:latin typeface="Calibri" panose="020F0502020204030204" pitchFamily="34" charset="0"/>
                <a:ea typeface="Yu Mincho" panose="02020400000000000000" pitchFamily="18" charset="-128"/>
              </a:rPr>
              <a:t>Pediatric Environmental Health Specialty Units (PEHSUs) can provide evidence-based information about arsenic exposure that affects children and families.</a:t>
            </a:r>
            <a:endParaRPr lang="en-US">
              <a:solidFill>
                <a:srgbClr val="3F7D64"/>
              </a:solidFill>
            </a:endParaRPr>
          </a:p>
        </p:txBody>
      </p:sp>
    </p:spTree>
    <p:extLst>
      <p:ext uri="{BB962C8B-B14F-4D97-AF65-F5344CB8AC3E}">
        <p14:creationId xmlns:p14="http://schemas.microsoft.com/office/powerpoint/2010/main" val="304795964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2E7E2-9932-44D0-A790-20FA35B7F2EA}"/>
              </a:ext>
              <a:ext uri="{C183D7F6-B498-43B3-948B-1728B52AA6E4}">
                <adec:decorative xmlns:adec="http://schemas.microsoft.com/office/drawing/2017/decorative" val="1"/>
              </a:ext>
            </a:extLst>
          </p:cNvPr>
          <p:cNvSpPr/>
          <p:nvPr/>
        </p:nvSpPr>
        <p:spPr>
          <a:xfrm>
            <a:off x="0" y="5016500"/>
            <a:ext cx="9144000" cy="127000"/>
          </a:xfrm>
          <a:custGeom>
            <a:avLst/>
            <a:gdLst>
              <a:gd name="connsiteX0" fmla="*/ 0 w 9144000"/>
              <a:gd name="connsiteY0" fmla="*/ 0 h 127000"/>
              <a:gd name="connsiteX1" fmla="*/ 9144000 w 9144000"/>
              <a:gd name="connsiteY1" fmla="*/ 0 h 127000"/>
              <a:gd name="connsiteX2" fmla="*/ 9144000 w 9144000"/>
              <a:gd name="connsiteY2" fmla="*/ 127000 h 127000"/>
              <a:gd name="connsiteX3" fmla="*/ 0 w 9144000"/>
              <a:gd name="connsiteY3" fmla="*/ 127000 h 127000"/>
              <a:gd name="connsiteX4" fmla="*/ 0 w 9144000"/>
              <a:gd name="connsiteY4" fmla="*/ 0 h 127000"/>
              <a:gd name="connsiteX0" fmla="*/ 0 w 9144000"/>
              <a:gd name="connsiteY0" fmla="*/ 0 h 127000"/>
              <a:gd name="connsiteX1" fmla="*/ 9144000 w 9144000"/>
              <a:gd name="connsiteY1" fmla="*/ 0 h 127000"/>
              <a:gd name="connsiteX2" fmla="*/ 9144000 w 9144000"/>
              <a:gd name="connsiteY2" fmla="*/ 127000 h 127000"/>
              <a:gd name="connsiteX3" fmla="*/ 12700 w 9144000"/>
              <a:gd name="connsiteY3" fmla="*/ 127000 h 127000"/>
              <a:gd name="connsiteX4" fmla="*/ 0 w 9144000"/>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7000">
                <a:moveTo>
                  <a:pt x="0" y="0"/>
                </a:moveTo>
                <a:lnTo>
                  <a:pt x="9144000" y="0"/>
                </a:lnTo>
                <a:lnTo>
                  <a:pt x="9144000" y="127000"/>
                </a:lnTo>
                <a:lnTo>
                  <a:pt x="12700" y="127000"/>
                </a:lnTo>
                <a:lnTo>
                  <a:pt x="0" y="0"/>
                </a:lnTo>
                <a:close/>
              </a:path>
            </a:pathLst>
          </a:cu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61E4282D-1B1B-46C1-9352-F06FF9757455}"/>
              </a:ext>
              <a:ext uri="{C183D7F6-B498-43B3-948B-1728B52AA6E4}">
                <adec:decorative xmlns:adec="http://schemas.microsoft.com/office/drawing/2017/decorative" val="1"/>
              </a:ext>
            </a:extLst>
          </p:cNvPr>
          <p:cNvSpPr/>
          <p:nvPr/>
        </p:nvSpPr>
        <p:spPr>
          <a:xfrm rot="10800000">
            <a:off x="0" y="0"/>
            <a:ext cx="7404100" cy="5156200"/>
          </a:xfrm>
          <a:custGeom>
            <a:avLst/>
            <a:gdLst>
              <a:gd name="connsiteX0" fmla="*/ 0 w 5791200"/>
              <a:gd name="connsiteY0" fmla="*/ 4178300 h 4178300"/>
              <a:gd name="connsiteX1" fmla="*/ 1044575 w 5791200"/>
              <a:gd name="connsiteY1" fmla="*/ 0 h 4178300"/>
              <a:gd name="connsiteX2" fmla="*/ 4746625 w 5791200"/>
              <a:gd name="connsiteY2" fmla="*/ 0 h 4178300"/>
              <a:gd name="connsiteX3" fmla="*/ 5791200 w 5791200"/>
              <a:gd name="connsiteY3" fmla="*/ 4178300 h 4178300"/>
              <a:gd name="connsiteX4" fmla="*/ 0 w 5791200"/>
              <a:gd name="connsiteY4" fmla="*/ 4178300 h 4178300"/>
              <a:gd name="connsiteX0" fmla="*/ 0 w 7340600"/>
              <a:gd name="connsiteY0" fmla="*/ 4165600 h 4178300"/>
              <a:gd name="connsiteX1" fmla="*/ 2593975 w 7340600"/>
              <a:gd name="connsiteY1" fmla="*/ 0 h 4178300"/>
              <a:gd name="connsiteX2" fmla="*/ 6296025 w 7340600"/>
              <a:gd name="connsiteY2" fmla="*/ 0 h 4178300"/>
              <a:gd name="connsiteX3" fmla="*/ 7340600 w 7340600"/>
              <a:gd name="connsiteY3" fmla="*/ 4178300 h 4178300"/>
              <a:gd name="connsiteX4" fmla="*/ 0 w 7340600"/>
              <a:gd name="connsiteY4" fmla="*/ 4165600 h 4178300"/>
              <a:gd name="connsiteX0" fmla="*/ 0 w 7340600"/>
              <a:gd name="connsiteY0" fmla="*/ 5130800 h 5143500"/>
              <a:gd name="connsiteX1" fmla="*/ 2136775 w 7340600"/>
              <a:gd name="connsiteY1" fmla="*/ 0 h 5143500"/>
              <a:gd name="connsiteX2" fmla="*/ 6296025 w 7340600"/>
              <a:gd name="connsiteY2" fmla="*/ 965200 h 5143500"/>
              <a:gd name="connsiteX3" fmla="*/ 7340600 w 7340600"/>
              <a:gd name="connsiteY3" fmla="*/ 5143500 h 5143500"/>
              <a:gd name="connsiteX4" fmla="*/ 0 w 7340600"/>
              <a:gd name="connsiteY4" fmla="*/ 5130800 h 5143500"/>
              <a:gd name="connsiteX0" fmla="*/ 0 w 7340600"/>
              <a:gd name="connsiteY0" fmla="*/ 5143500 h 5156200"/>
              <a:gd name="connsiteX1" fmla="*/ 2314575 w 7340600"/>
              <a:gd name="connsiteY1" fmla="*/ 0 h 5156200"/>
              <a:gd name="connsiteX2" fmla="*/ 6296025 w 7340600"/>
              <a:gd name="connsiteY2" fmla="*/ 977900 h 5156200"/>
              <a:gd name="connsiteX3" fmla="*/ 7340600 w 7340600"/>
              <a:gd name="connsiteY3" fmla="*/ 5156200 h 5156200"/>
              <a:gd name="connsiteX4" fmla="*/ 0 w 7340600"/>
              <a:gd name="connsiteY4" fmla="*/ 5143500 h 51562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68900 h 5168900"/>
              <a:gd name="connsiteX1" fmla="*/ 2314575 w 7340600"/>
              <a:gd name="connsiteY1" fmla="*/ 0 h 5168900"/>
              <a:gd name="connsiteX2" fmla="*/ 7337425 w 7340600"/>
              <a:gd name="connsiteY2" fmla="*/ 0 h 5168900"/>
              <a:gd name="connsiteX3" fmla="*/ 7340600 w 7340600"/>
              <a:gd name="connsiteY3" fmla="*/ 5156200 h 5168900"/>
              <a:gd name="connsiteX4" fmla="*/ 0 w 7340600"/>
              <a:gd name="connsiteY4" fmla="*/ 5168900 h 51689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43500 h 5156200"/>
              <a:gd name="connsiteX1" fmla="*/ 1793875 w 7340600"/>
              <a:gd name="connsiteY1" fmla="*/ 2540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8287332"/>
              <a:gd name="connsiteY0" fmla="*/ 5156200 h 5156200"/>
              <a:gd name="connsiteX1" fmla="*/ 2740607 w 8287332"/>
              <a:gd name="connsiteY1" fmla="*/ 25400 h 5156200"/>
              <a:gd name="connsiteX2" fmla="*/ 8284157 w 8287332"/>
              <a:gd name="connsiteY2" fmla="*/ 0 h 5156200"/>
              <a:gd name="connsiteX3" fmla="*/ 8287332 w 8287332"/>
              <a:gd name="connsiteY3" fmla="*/ 5156200 h 5156200"/>
              <a:gd name="connsiteX4" fmla="*/ 0 w 8287332"/>
              <a:gd name="connsiteY4" fmla="*/ 5156200 h 5156200"/>
              <a:gd name="connsiteX0" fmla="*/ 0 w 7999196"/>
              <a:gd name="connsiteY0" fmla="*/ 5130800 h 5156200"/>
              <a:gd name="connsiteX1" fmla="*/ 2452471 w 7999196"/>
              <a:gd name="connsiteY1" fmla="*/ 25400 h 5156200"/>
              <a:gd name="connsiteX2" fmla="*/ 7996021 w 7999196"/>
              <a:gd name="connsiteY2" fmla="*/ 0 h 5156200"/>
              <a:gd name="connsiteX3" fmla="*/ 7999196 w 7999196"/>
              <a:gd name="connsiteY3" fmla="*/ 5156200 h 5156200"/>
              <a:gd name="connsiteX4" fmla="*/ 0 w 7999196"/>
              <a:gd name="connsiteY4" fmla="*/ 513080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196" h="5156200">
                <a:moveTo>
                  <a:pt x="0" y="5130800"/>
                </a:moveTo>
                <a:lnTo>
                  <a:pt x="2452471" y="25400"/>
                </a:lnTo>
                <a:lnTo>
                  <a:pt x="7996021" y="0"/>
                </a:lnTo>
                <a:cubicBezTo>
                  <a:pt x="7997079" y="1718733"/>
                  <a:pt x="7998138" y="3437467"/>
                  <a:pt x="7999196" y="5156200"/>
                </a:cubicBezTo>
                <a:lnTo>
                  <a:pt x="0" y="5130800"/>
                </a:lnTo>
                <a:close/>
              </a:path>
            </a:pathLst>
          </a:custGeom>
          <a:solidFill>
            <a:srgbClr val="3F7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D9EED-722D-493E-92E4-0C01E732D0CC}"/>
              </a:ext>
            </a:extLst>
          </p:cNvPr>
          <p:cNvSpPr txBox="1"/>
          <p:nvPr/>
        </p:nvSpPr>
        <p:spPr>
          <a:xfrm>
            <a:off x="241300" y="1777037"/>
            <a:ext cx="3251200" cy="461665"/>
          </a:xfrm>
          <a:prstGeom prst="rect">
            <a:avLst/>
          </a:prstGeom>
          <a:noFill/>
        </p:spPr>
        <p:txBody>
          <a:bodyPr wrap="square" rtlCol="0">
            <a:spAutoFit/>
          </a:bodyPr>
          <a:lstStyle/>
          <a:p>
            <a:r>
              <a:rPr lang="en-US" sz="2400">
                <a:solidFill>
                  <a:schemeClr val="bg1"/>
                </a:solidFill>
                <a:latin typeface="Calibri" panose="020F0502020204030204" pitchFamily="34" charset="0"/>
              </a:rPr>
              <a:t>Arsenic</a:t>
            </a:r>
          </a:p>
        </p:txBody>
      </p:sp>
      <p:sp>
        <p:nvSpPr>
          <p:cNvPr id="7" name="Title 1">
            <a:extLst>
              <a:ext uri="{FF2B5EF4-FFF2-40B4-BE49-F238E27FC236}">
                <a16:creationId xmlns:a16="http://schemas.microsoft.com/office/drawing/2014/main" id="{84C537F1-64B7-4392-96BA-EF7D5B9AB253}"/>
              </a:ext>
            </a:extLst>
          </p:cNvPr>
          <p:cNvSpPr>
            <a:spLocks noGrp="1"/>
          </p:cNvSpPr>
          <p:nvPr>
            <p:ph type="title"/>
          </p:nvPr>
        </p:nvSpPr>
        <p:spPr>
          <a:xfrm>
            <a:off x="241300" y="2177143"/>
            <a:ext cx="5828575" cy="1287779"/>
          </a:xfrm>
        </p:spPr>
        <p:txBody>
          <a:bodyPr>
            <a:normAutofit fontScale="90000"/>
          </a:bodyPr>
          <a:lstStyle/>
          <a:p>
            <a:pPr>
              <a:lnSpc>
                <a:spcPct val="100000"/>
              </a:lnSpc>
            </a:pPr>
            <a:r>
              <a:rPr lang="en-US" sz="4400" dirty="0">
                <a:solidFill>
                  <a:schemeClr val="bg1"/>
                </a:solidFill>
              </a:rPr>
              <a:t>Patient Counseling and Exposure Reduction</a:t>
            </a:r>
          </a:p>
        </p:txBody>
      </p:sp>
    </p:spTree>
    <p:extLst>
      <p:ext uri="{BB962C8B-B14F-4D97-AF65-F5344CB8AC3E}">
        <p14:creationId xmlns:p14="http://schemas.microsoft.com/office/powerpoint/2010/main" val="387058078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Patient Counseling and Exposure Reduction</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a:solidFill>
                  <a:schemeClr val="tx1"/>
                </a:solidFill>
              </a:rPr>
              <a:t>Encourage patients to have their water tested, remove arsenic with certified filters, or use alternative sources of water.</a:t>
            </a:r>
          </a:p>
          <a:p>
            <a:pPr>
              <a:buClr>
                <a:srgbClr val="3F7D64"/>
              </a:buClr>
            </a:pPr>
            <a:r>
              <a:rPr lang="en-US">
                <a:solidFill>
                  <a:schemeClr val="tx1"/>
                </a:solidFill>
              </a:rPr>
              <a:t>Use a safe water supply for gardening and crop irrigation.</a:t>
            </a:r>
          </a:p>
          <a:p>
            <a:pPr>
              <a:buClr>
                <a:srgbClr val="3F7D64"/>
              </a:buClr>
            </a:pPr>
            <a:r>
              <a:rPr lang="en-US">
                <a:solidFill>
                  <a:schemeClr val="tx1"/>
                </a:solidFill>
              </a:rPr>
              <a:t>Encourage patients to eat a wide range of foods, including a  variety of first foods for infants.</a:t>
            </a:r>
          </a:p>
          <a:p>
            <a:pPr>
              <a:buClr>
                <a:srgbClr val="3F7D64"/>
              </a:buClr>
            </a:pPr>
            <a:r>
              <a:rPr lang="en-US">
                <a:solidFill>
                  <a:schemeClr val="tx1"/>
                </a:solidFill>
              </a:rPr>
              <a:t>Counsel patients who work with arsenic to properly use PPE and to remove shoes and work clothing before entering their homes.</a:t>
            </a:r>
          </a:p>
          <a:p>
            <a:pPr>
              <a:buClr>
                <a:srgbClr val="3F7D64"/>
              </a:buClr>
            </a:pPr>
            <a:endParaRPr lang="en-US">
              <a:solidFill>
                <a:srgbClr val="3F7D64"/>
              </a:solidFill>
            </a:endParaRPr>
          </a:p>
          <a:p>
            <a:pPr>
              <a:buClr>
                <a:srgbClr val="3F7D64"/>
              </a:buClr>
            </a:pPr>
            <a:endParaRPr lang="en-US">
              <a:solidFill>
                <a:srgbClr val="3F7D64"/>
              </a:solidFill>
            </a:endParaRPr>
          </a:p>
        </p:txBody>
      </p:sp>
    </p:spTree>
    <p:extLst>
      <p:ext uri="{BB962C8B-B14F-4D97-AF65-F5344CB8AC3E}">
        <p14:creationId xmlns:p14="http://schemas.microsoft.com/office/powerpoint/2010/main" val="35716164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2E7E2-9932-44D0-A790-20FA35B7F2EA}"/>
              </a:ext>
              <a:ext uri="{C183D7F6-B498-43B3-948B-1728B52AA6E4}">
                <adec:decorative xmlns:adec="http://schemas.microsoft.com/office/drawing/2017/decorative" val="1"/>
              </a:ext>
            </a:extLst>
          </p:cNvPr>
          <p:cNvSpPr/>
          <p:nvPr/>
        </p:nvSpPr>
        <p:spPr>
          <a:xfrm>
            <a:off x="0" y="5016500"/>
            <a:ext cx="9144000" cy="127000"/>
          </a:xfrm>
          <a:custGeom>
            <a:avLst/>
            <a:gdLst>
              <a:gd name="connsiteX0" fmla="*/ 0 w 9144000"/>
              <a:gd name="connsiteY0" fmla="*/ 0 h 127000"/>
              <a:gd name="connsiteX1" fmla="*/ 9144000 w 9144000"/>
              <a:gd name="connsiteY1" fmla="*/ 0 h 127000"/>
              <a:gd name="connsiteX2" fmla="*/ 9144000 w 9144000"/>
              <a:gd name="connsiteY2" fmla="*/ 127000 h 127000"/>
              <a:gd name="connsiteX3" fmla="*/ 0 w 9144000"/>
              <a:gd name="connsiteY3" fmla="*/ 127000 h 127000"/>
              <a:gd name="connsiteX4" fmla="*/ 0 w 9144000"/>
              <a:gd name="connsiteY4" fmla="*/ 0 h 127000"/>
              <a:gd name="connsiteX0" fmla="*/ 0 w 9144000"/>
              <a:gd name="connsiteY0" fmla="*/ 0 h 127000"/>
              <a:gd name="connsiteX1" fmla="*/ 9144000 w 9144000"/>
              <a:gd name="connsiteY1" fmla="*/ 0 h 127000"/>
              <a:gd name="connsiteX2" fmla="*/ 9144000 w 9144000"/>
              <a:gd name="connsiteY2" fmla="*/ 127000 h 127000"/>
              <a:gd name="connsiteX3" fmla="*/ 12700 w 9144000"/>
              <a:gd name="connsiteY3" fmla="*/ 127000 h 127000"/>
              <a:gd name="connsiteX4" fmla="*/ 0 w 9144000"/>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7000">
                <a:moveTo>
                  <a:pt x="0" y="0"/>
                </a:moveTo>
                <a:lnTo>
                  <a:pt x="9144000" y="0"/>
                </a:lnTo>
                <a:lnTo>
                  <a:pt x="9144000" y="127000"/>
                </a:lnTo>
                <a:lnTo>
                  <a:pt x="12700" y="127000"/>
                </a:lnTo>
                <a:lnTo>
                  <a:pt x="0" y="0"/>
                </a:lnTo>
                <a:close/>
              </a:path>
            </a:pathLst>
          </a:cu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61E4282D-1B1B-46C1-9352-F06FF9757455}"/>
              </a:ext>
              <a:ext uri="{C183D7F6-B498-43B3-948B-1728B52AA6E4}">
                <adec:decorative xmlns:adec="http://schemas.microsoft.com/office/drawing/2017/decorative" val="1"/>
              </a:ext>
            </a:extLst>
          </p:cNvPr>
          <p:cNvSpPr/>
          <p:nvPr/>
        </p:nvSpPr>
        <p:spPr>
          <a:xfrm rot="10800000">
            <a:off x="0" y="0"/>
            <a:ext cx="7404100" cy="5156200"/>
          </a:xfrm>
          <a:custGeom>
            <a:avLst/>
            <a:gdLst>
              <a:gd name="connsiteX0" fmla="*/ 0 w 5791200"/>
              <a:gd name="connsiteY0" fmla="*/ 4178300 h 4178300"/>
              <a:gd name="connsiteX1" fmla="*/ 1044575 w 5791200"/>
              <a:gd name="connsiteY1" fmla="*/ 0 h 4178300"/>
              <a:gd name="connsiteX2" fmla="*/ 4746625 w 5791200"/>
              <a:gd name="connsiteY2" fmla="*/ 0 h 4178300"/>
              <a:gd name="connsiteX3" fmla="*/ 5791200 w 5791200"/>
              <a:gd name="connsiteY3" fmla="*/ 4178300 h 4178300"/>
              <a:gd name="connsiteX4" fmla="*/ 0 w 5791200"/>
              <a:gd name="connsiteY4" fmla="*/ 4178300 h 4178300"/>
              <a:gd name="connsiteX0" fmla="*/ 0 w 7340600"/>
              <a:gd name="connsiteY0" fmla="*/ 4165600 h 4178300"/>
              <a:gd name="connsiteX1" fmla="*/ 2593975 w 7340600"/>
              <a:gd name="connsiteY1" fmla="*/ 0 h 4178300"/>
              <a:gd name="connsiteX2" fmla="*/ 6296025 w 7340600"/>
              <a:gd name="connsiteY2" fmla="*/ 0 h 4178300"/>
              <a:gd name="connsiteX3" fmla="*/ 7340600 w 7340600"/>
              <a:gd name="connsiteY3" fmla="*/ 4178300 h 4178300"/>
              <a:gd name="connsiteX4" fmla="*/ 0 w 7340600"/>
              <a:gd name="connsiteY4" fmla="*/ 4165600 h 4178300"/>
              <a:gd name="connsiteX0" fmla="*/ 0 w 7340600"/>
              <a:gd name="connsiteY0" fmla="*/ 5130800 h 5143500"/>
              <a:gd name="connsiteX1" fmla="*/ 2136775 w 7340600"/>
              <a:gd name="connsiteY1" fmla="*/ 0 h 5143500"/>
              <a:gd name="connsiteX2" fmla="*/ 6296025 w 7340600"/>
              <a:gd name="connsiteY2" fmla="*/ 965200 h 5143500"/>
              <a:gd name="connsiteX3" fmla="*/ 7340600 w 7340600"/>
              <a:gd name="connsiteY3" fmla="*/ 5143500 h 5143500"/>
              <a:gd name="connsiteX4" fmla="*/ 0 w 7340600"/>
              <a:gd name="connsiteY4" fmla="*/ 5130800 h 5143500"/>
              <a:gd name="connsiteX0" fmla="*/ 0 w 7340600"/>
              <a:gd name="connsiteY0" fmla="*/ 5143500 h 5156200"/>
              <a:gd name="connsiteX1" fmla="*/ 2314575 w 7340600"/>
              <a:gd name="connsiteY1" fmla="*/ 0 h 5156200"/>
              <a:gd name="connsiteX2" fmla="*/ 6296025 w 7340600"/>
              <a:gd name="connsiteY2" fmla="*/ 977900 h 5156200"/>
              <a:gd name="connsiteX3" fmla="*/ 7340600 w 7340600"/>
              <a:gd name="connsiteY3" fmla="*/ 5156200 h 5156200"/>
              <a:gd name="connsiteX4" fmla="*/ 0 w 7340600"/>
              <a:gd name="connsiteY4" fmla="*/ 5143500 h 51562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68900 h 5168900"/>
              <a:gd name="connsiteX1" fmla="*/ 2314575 w 7340600"/>
              <a:gd name="connsiteY1" fmla="*/ 0 h 5168900"/>
              <a:gd name="connsiteX2" fmla="*/ 7337425 w 7340600"/>
              <a:gd name="connsiteY2" fmla="*/ 0 h 5168900"/>
              <a:gd name="connsiteX3" fmla="*/ 7340600 w 7340600"/>
              <a:gd name="connsiteY3" fmla="*/ 5156200 h 5168900"/>
              <a:gd name="connsiteX4" fmla="*/ 0 w 7340600"/>
              <a:gd name="connsiteY4" fmla="*/ 5168900 h 51689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43500 h 5156200"/>
              <a:gd name="connsiteX1" fmla="*/ 1793875 w 7340600"/>
              <a:gd name="connsiteY1" fmla="*/ 2540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8287332"/>
              <a:gd name="connsiteY0" fmla="*/ 5156200 h 5156200"/>
              <a:gd name="connsiteX1" fmla="*/ 2740607 w 8287332"/>
              <a:gd name="connsiteY1" fmla="*/ 25400 h 5156200"/>
              <a:gd name="connsiteX2" fmla="*/ 8284157 w 8287332"/>
              <a:gd name="connsiteY2" fmla="*/ 0 h 5156200"/>
              <a:gd name="connsiteX3" fmla="*/ 8287332 w 8287332"/>
              <a:gd name="connsiteY3" fmla="*/ 5156200 h 5156200"/>
              <a:gd name="connsiteX4" fmla="*/ 0 w 8287332"/>
              <a:gd name="connsiteY4" fmla="*/ 5156200 h 5156200"/>
              <a:gd name="connsiteX0" fmla="*/ 0 w 7999196"/>
              <a:gd name="connsiteY0" fmla="*/ 5130800 h 5156200"/>
              <a:gd name="connsiteX1" fmla="*/ 2452471 w 7999196"/>
              <a:gd name="connsiteY1" fmla="*/ 25400 h 5156200"/>
              <a:gd name="connsiteX2" fmla="*/ 7996021 w 7999196"/>
              <a:gd name="connsiteY2" fmla="*/ 0 h 5156200"/>
              <a:gd name="connsiteX3" fmla="*/ 7999196 w 7999196"/>
              <a:gd name="connsiteY3" fmla="*/ 5156200 h 5156200"/>
              <a:gd name="connsiteX4" fmla="*/ 0 w 7999196"/>
              <a:gd name="connsiteY4" fmla="*/ 513080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196" h="5156200">
                <a:moveTo>
                  <a:pt x="0" y="5130800"/>
                </a:moveTo>
                <a:lnTo>
                  <a:pt x="2452471" y="25400"/>
                </a:lnTo>
                <a:lnTo>
                  <a:pt x="7996021" y="0"/>
                </a:lnTo>
                <a:cubicBezTo>
                  <a:pt x="7997079" y="1718733"/>
                  <a:pt x="7998138" y="3437467"/>
                  <a:pt x="7999196" y="5156200"/>
                </a:cubicBezTo>
                <a:lnTo>
                  <a:pt x="0" y="5130800"/>
                </a:lnTo>
                <a:close/>
              </a:path>
            </a:pathLst>
          </a:custGeom>
          <a:solidFill>
            <a:srgbClr val="3F7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D9EED-722D-493E-92E4-0C01E732D0CC}"/>
              </a:ext>
            </a:extLst>
          </p:cNvPr>
          <p:cNvSpPr txBox="1"/>
          <p:nvPr/>
        </p:nvSpPr>
        <p:spPr>
          <a:xfrm>
            <a:off x="241300" y="1777037"/>
            <a:ext cx="3251200" cy="461665"/>
          </a:xfrm>
          <a:prstGeom prst="rect">
            <a:avLst/>
          </a:prstGeom>
          <a:noFill/>
        </p:spPr>
        <p:txBody>
          <a:bodyPr wrap="square" rtlCol="0">
            <a:spAutoFit/>
          </a:bodyPr>
          <a:lstStyle/>
          <a:p>
            <a:r>
              <a:rPr lang="en-US" sz="2400">
                <a:solidFill>
                  <a:schemeClr val="bg1"/>
                </a:solidFill>
                <a:latin typeface="Calibri" panose="020F0502020204030204" pitchFamily="34" charset="0"/>
              </a:rPr>
              <a:t>Arsenic</a:t>
            </a:r>
          </a:p>
        </p:txBody>
      </p:sp>
      <p:sp>
        <p:nvSpPr>
          <p:cNvPr id="7" name="Title 1">
            <a:extLst>
              <a:ext uri="{FF2B5EF4-FFF2-40B4-BE49-F238E27FC236}">
                <a16:creationId xmlns:a16="http://schemas.microsoft.com/office/drawing/2014/main" id="{84C537F1-64B7-4392-96BA-EF7D5B9AB253}"/>
              </a:ext>
            </a:extLst>
          </p:cNvPr>
          <p:cNvSpPr>
            <a:spLocks noGrp="1"/>
          </p:cNvSpPr>
          <p:nvPr>
            <p:ph type="title"/>
          </p:nvPr>
        </p:nvSpPr>
        <p:spPr>
          <a:xfrm>
            <a:off x="241299" y="2235328"/>
            <a:ext cx="5828575" cy="669471"/>
          </a:xfrm>
        </p:spPr>
        <p:txBody>
          <a:bodyPr>
            <a:normAutofit fontScale="90000"/>
          </a:bodyPr>
          <a:lstStyle/>
          <a:p>
            <a:pPr>
              <a:lnSpc>
                <a:spcPct val="100000"/>
              </a:lnSpc>
            </a:pPr>
            <a:r>
              <a:rPr lang="en-US" sz="4400" dirty="0">
                <a:solidFill>
                  <a:schemeClr val="bg1"/>
                </a:solidFill>
              </a:rPr>
              <a:t>Important Takeaways</a:t>
            </a:r>
          </a:p>
        </p:txBody>
      </p:sp>
    </p:spTree>
    <p:extLst>
      <p:ext uri="{BB962C8B-B14F-4D97-AF65-F5344CB8AC3E}">
        <p14:creationId xmlns:p14="http://schemas.microsoft.com/office/powerpoint/2010/main" val="392395826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25558"/>
              </a:lnSpc>
            </a:pPr>
            <a:r>
              <a:rPr lang="en-US">
                <a:solidFill>
                  <a:srgbClr val="3F7D64"/>
                </a:solidFill>
              </a:rPr>
              <a:t>Important Takeaways</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a:xfrm>
            <a:off x="457199" y="1158874"/>
            <a:ext cx="8513805" cy="3701445"/>
          </a:xfrm>
        </p:spPr>
        <p:txBody>
          <a:bodyPr>
            <a:noAutofit/>
          </a:bodyPr>
          <a:lstStyle/>
          <a:p>
            <a:pPr>
              <a:buClr>
                <a:srgbClr val="3F7D64"/>
              </a:buClr>
            </a:pPr>
            <a:r>
              <a:rPr lang="en-US" sz="2000">
                <a:solidFill>
                  <a:schemeClr val="tx1"/>
                </a:solidFill>
              </a:rPr>
              <a:t>Severe diarrhea can occur with acute arsenic ingestion.</a:t>
            </a:r>
          </a:p>
          <a:p>
            <a:pPr>
              <a:buClr>
                <a:srgbClr val="3F7D64"/>
              </a:buClr>
            </a:pPr>
            <a:r>
              <a:rPr lang="en-US" sz="2000">
                <a:solidFill>
                  <a:schemeClr val="tx1"/>
                </a:solidFill>
              </a:rPr>
              <a:t>Early symptoms of chronic exposure include skin lesions and hyperpigmentation.</a:t>
            </a:r>
          </a:p>
          <a:p>
            <a:pPr>
              <a:buClr>
                <a:srgbClr val="3F7D64"/>
              </a:buClr>
            </a:pPr>
            <a:r>
              <a:rPr lang="en-US" sz="2000">
                <a:solidFill>
                  <a:schemeClr val="tx1"/>
                </a:solidFill>
                <a:effectLst/>
                <a:ea typeface="Calibri" panose="020F0502020204030204" pitchFamily="34" charset="0"/>
                <a:cs typeface="Times New Roman" panose="02020603050405020304" pitchFamily="18" charset="0"/>
              </a:rPr>
              <a:t>Cancers associated with arsenic exposure include lung cancer, nonmelanoma skin cancers, and bladder cancers.</a:t>
            </a:r>
            <a:endParaRPr lang="en-US" sz="2000">
              <a:solidFill>
                <a:schemeClr val="tx1"/>
              </a:solidFill>
            </a:endParaRPr>
          </a:p>
          <a:p>
            <a:pPr>
              <a:buClr>
                <a:srgbClr val="3F7D64"/>
              </a:buClr>
            </a:pPr>
            <a:r>
              <a:rPr lang="en-US" sz="2000">
                <a:solidFill>
                  <a:schemeClr val="tx1"/>
                </a:solidFill>
                <a:ea typeface="Calibri" panose="020F0502020204030204" pitchFamily="34" charset="0"/>
                <a:cs typeface="Times New Roman" panose="02020603050405020304" pitchFamily="18" charset="0"/>
              </a:rPr>
              <a:t>A </a:t>
            </a:r>
            <a:r>
              <a:rPr lang="en-US" sz="2000">
                <a:solidFill>
                  <a:schemeClr val="tx1"/>
                </a:solidFill>
                <a:effectLst/>
                <a:ea typeface="Calibri" panose="020F0502020204030204" pitchFamily="34" charset="0"/>
                <a:cs typeface="Times New Roman" panose="02020603050405020304" pitchFamily="18" charset="0"/>
              </a:rPr>
              <a:t>24-hour urinary speciated arsenic level is the most useful laboratory test for recent arsenic exposure.</a:t>
            </a:r>
            <a:endParaRPr lang="en-US" sz="2000">
              <a:solidFill>
                <a:schemeClr val="tx1"/>
              </a:solidFill>
              <a:ea typeface="Calibri" panose="020F0502020204030204" pitchFamily="34" charset="0"/>
              <a:cs typeface="Times New Roman" panose="02020603050405020304" pitchFamily="18" charset="0"/>
            </a:endParaRPr>
          </a:p>
          <a:p>
            <a:pPr>
              <a:buClr>
                <a:srgbClr val="3F7D64"/>
              </a:buClr>
            </a:pPr>
            <a:r>
              <a:rPr lang="en-US" sz="2000">
                <a:solidFill>
                  <a:schemeClr val="tx1"/>
                </a:solidFill>
              </a:rPr>
              <a:t>Counseling measures can include education on ways to identify and mitigate environmental and occupational sources of arsenic exposure.</a:t>
            </a:r>
          </a:p>
          <a:p>
            <a:pPr>
              <a:buClr>
                <a:srgbClr val="3F7D64"/>
              </a:buClr>
            </a:pPr>
            <a:endParaRPr lang="en-US">
              <a:solidFill>
                <a:srgbClr val="3F7D64"/>
              </a:solidFill>
            </a:endParaRPr>
          </a:p>
        </p:txBody>
      </p:sp>
    </p:spTree>
    <p:extLst>
      <p:ext uri="{BB962C8B-B14F-4D97-AF65-F5344CB8AC3E}">
        <p14:creationId xmlns:p14="http://schemas.microsoft.com/office/powerpoint/2010/main" val="141521212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1367C-0127-4939-98F0-ACC1A2325D13}"/>
              </a:ext>
              <a:ext uri="{C183D7F6-B498-43B3-948B-1728B52AA6E4}">
                <adec:decorative xmlns:adec="http://schemas.microsoft.com/office/drawing/2017/decorative" val="1"/>
              </a:ext>
            </a:extLst>
          </p:cNvPr>
          <p:cNvSpPr/>
          <p:nvPr/>
        </p:nvSpPr>
        <p:spPr>
          <a:xfrm>
            <a:off x="256033" y="2845613"/>
            <a:ext cx="6847027" cy="1404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65E637D-B5C5-7B40-C7CD-A43937A3E4F3}"/>
              </a:ext>
            </a:extLst>
          </p:cNvPr>
          <p:cNvSpPr>
            <a:spLocks noGrp="1"/>
          </p:cNvSpPr>
          <p:nvPr>
            <p:ph type="title"/>
          </p:nvPr>
        </p:nvSpPr>
        <p:spPr>
          <a:xfrm>
            <a:off x="256033" y="1398237"/>
            <a:ext cx="8229600" cy="866834"/>
          </a:xfrm>
        </p:spPr>
        <p:txBody>
          <a:bodyPr>
            <a:normAutofit/>
          </a:bodyPr>
          <a:lstStyle/>
          <a:p>
            <a:pPr lvl="0" defTabSz="914400" eaLnBrk="0" fontAlgn="base" hangingPunct="0">
              <a:lnSpc>
                <a:spcPct val="100000"/>
              </a:lnSpc>
              <a:spcAft>
                <a:spcPct val="0"/>
              </a:spcAft>
              <a:defRPr/>
            </a:pPr>
            <a:r>
              <a:rPr lang="en-US" sz="2000" u="sng" dirty="0">
                <a:solidFill>
                  <a:srgbClr val="3F7D64"/>
                </a:solidFill>
                <a:latin typeface="Calibri" panose="020F0502020204030204"/>
              </a:rPr>
              <a:t>Questions?</a:t>
            </a:r>
          </a:p>
        </p:txBody>
      </p:sp>
      <p:sp>
        <p:nvSpPr>
          <p:cNvPr id="3" name="TextBox 2">
            <a:extLst>
              <a:ext uri="{FF2B5EF4-FFF2-40B4-BE49-F238E27FC236}">
                <a16:creationId xmlns:a16="http://schemas.microsoft.com/office/drawing/2014/main" id="{CED4FF4D-4F84-41E4-B86A-396178A654A8}"/>
              </a:ext>
            </a:extLst>
          </p:cNvPr>
          <p:cNvSpPr txBox="1"/>
          <p:nvPr/>
        </p:nvSpPr>
        <p:spPr>
          <a:xfrm>
            <a:off x="256033" y="2265071"/>
            <a:ext cx="8324698"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3F7D64"/>
                </a:solidFill>
                <a:effectLst/>
                <a:uLnTx/>
                <a:uFillTx/>
                <a:latin typeface="Calibri" panose="020F0502020204030204"/>
                <a:ea typeface="+mn-ea"/>
                <a:cs typeface="+mn-cs"/>
              </a:rPr>
              <a:t>Environmental Medicine and Health Systems Intervention Section: </a:t>
            </a:r>
            <a:r>
              <a:rPr kumimoji="0" lang="en-US" sz="1800" b="0" i="0" u="none" strike="noStrike" kern="1200" cap="none" spc="0" normalizeH="0" baseline="0" noProof="0" dirty="0">
                <a:ln>
                  <a:noFill/>
                </a:ln>
                <a:solidFill>
                  <a:srgbClr val="57A988"/>
                </a:solidFill>
                <a:effectLst/>
                <a:uLnTx/>
                <a:uFillTx/>
                <a:latin typeface="Calibri" panose="020F0502020204030204"/>
                <a:ea typeface="+mn-ea"/>
                <a:cs typeface="+mn-cs"/>
                <a:hlinkClick r:id="rId3"/>
              </a:rPr>
              <a:t>ceatsdr@cdc.gov</a:t>
            </a:r>
            <a:endParaRPr kumimoji="0" lang="en-US" sz="1800" b="0" i="0" u="none" strike="noStrike" kern="1200" cap="none" spc="0" normalizeH="0" baseline="0" noProof="0" dirty="0">
              <a:ln>
                <a:noFill/>
              </a:ln>
              <a:solidFill>
                <a:srgbClr val="57A98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7A98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3F7D64"/>
                </a:solidFill>
                <a:effectLst/>
                <a:uLnTx/>
                <a:uFillTx/>
                <a:latin typeface="Calibri" panose="020F0502020204030204"/>
                <a:ea typeface="+mn-ea"/>
                <a:cs typeface="+mn-cs"/>
              </a:rPr>
              <a:t>CDC: 1-800-CDC-INFO (TTY: 1-888-232-6348) or </a:t>
            </a:r>
            <a:r>
              <a:rPr kumimoji="0" lang="en-US" sz="1800" b="0" i="0" u="none" strike="noStrike" kern="1200" cap="none" spc="0" normalizeH="0" baseline="0" noProof="0" dirty="0">
                <a:ln>
                  <a:noFill/>
                </a:ln>
                <a:solidFill>
                  <a:srgbClr val="3F7D64"/>
                </a:solidFill>
                <a:effectLst/>
                <a:uLnTx/>
                <a:uFillTx/>
                <a:latin typeface="Calibri" panose="020F0502020204030204"/>
                <a:ea typeface="+mn-ea"/>
                <a:cs typeface="+mn-cs"/>
                <a:hlinkClick r:id="rId4"/>
              </a:rPr>
              <a:t>www.cdc.gov</a:t>
            </a:r>
            <a:endParaRPr kumimoji="0" lang="en-US" sz="1800" b="0" i="0" u="none" strike="noStrike" kern="1200" cap="none" spc="0" normalizeH="0" baseline="0" noProof="0" dirty="0">
              <a:ln>
                <a:noFill/>
              </a:ln>
              <a:solidFill>
                <a:srgbClr val="3F7D6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6004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2E7E2-9932-44D0-A790-20FA35B7F2EA}"/>
              </a:ext>
              <a:ext uri="{C183D7F6-B498-43B3-948B-1728B52AA6E4}">
                <adec:decorative xmlns:adec="http://schemas.microsoft.com/office/drawing/2017/decorative" val="1"/>
              </a:ext>
            </a:extLst>
          </p:cNvPr>
          <p:cNvSpPr/>
          <p:nvPr/>
        </p:nvSpPr>
        <p:spPr>
          <a:xfrm>
            <a:off x="0" y="5016500"/>
            <a:ext cx="9144000" cy="127000"/>
          </a:xfrm>
          <a:custGeom>
            <a:avLst/>
            <a:gdLst>
              <a:gd name="connsiteX0" fmla="*/ 0 w 9144000"/>
              <a:gd name="connsiteY0" fmla="*/ 0 h 127000"/>
              <a:gd name="connsiteX1" fmla="*/ 9144000 w 9144000"/>
              <a:gd name="connsiteY1" fmla="*/ 0 h 127000"/>
              <a:gd name="connsiteX2" fmla="*/ 9144000 w 9144000"/>
              <a:gd name="connsiteY2" fmla="*/ 127000 h 127000"/>
              <a:gd name="connsiteX3" fmla="*/ 0 w 9144000"/>
              <a:gd name="connsiteY3" fmla="*/ 127000 h 127000"/>
              <a:gd name="connsiteX4" fmla="*/ 0 w 9144000"/>
              <a:gd name="connsiteY4" fmla="*/ 0 h 127000"/>
              <a:gd name="connsiteX0" fmla="*/ 0 w 9144000"/>
              <a:gd name="connsiteY0" fmla="*/ 0 h 127000"/>
              <a:gd name="connsiteX1" fmla="*/ 9144000 w 9144000"/>
              <a:gd name="connsiteY1" fmla="*/ 0 h 127000"/>
              <a:gd name="connsiteX2" fmla="*/ 9144000 w 9144000"/>
              <a:gd name="connsiteY2" fmla="*/ 127000 h 127000"/>
              <a:gd name="connsiteX3" fmla="*/ 12700 w 9144000"/>
              <a:gd name="connsiteY3" fmla="*/ 127000 h 127000"/>
              <a:gd name="connsiteX4" fmla="*/ 0 w 9144000"/>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7000">
                <a:moveTo>
                  <a:pt x="0" y="0"/>
                </a:moveTo>
                <a:lnTo>
                  <a:pt x="9144000" y="0"/>
                </a:lnTo>
                <a:lnTo>
                  <a:pt x="9144000" y="127000"/>
                </a:lnTo>
                <a:lnTo>
                  <a:pt x="12700" y="127000"/>
                </a:lnTo>
                <a:lnTo>
                  <a:pt x="0" y="0"/>
                </a:lnTo>
                <a:close/>
              </a:path>
            </a:pathLst>
          </a:cu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61E4282D-1B1B-46C1-9352-F06FF9757455}"/>
              </a:ext>
              <a:ext uri="{C183D7F6-B498-43B3-948B-1728B52AA6E4}">
                <adec:decorative xmlns:adec="http://schemas.microsoft.com/office/drawing/2017/decorative" val="1"/>
              </a:ext>
            </a:extLst>
          </p:cNvPr>
          <p:cNvSpPr/>
          <p:nvPr/>
        </p:nvSpPr>
        <p:spPr>
          <a:xfrm rot="10800000">
            <a:off x="0" y="0"/>
            <a:ext cx="7404100" cy="5156200"/>
          </a:xfrm>
          <a:custGeom>
            <a:avLst/>
            <a:gdLst>
              <a:gd name="connsiteX0" fmla="*/ 0 w 5791200"/>
              <a:gd name="connsiteY0" fmla="*/ 4178300 h 4178300"/>
              <a:gd name="connsiteX1" fmla="*/ 1044575 w 5791200"/>
              <a:gd name="connsiteY1" fmla="*/ 0 h 4178300"/>
              <a:gd name="connsiteX2" fmla="*/ 4746625 w 5791200"/>
              <a:gd name="connsiteY2" fmla="*/ 0 h 4178300"/>
              <a:gd name="connsiteX3" fmla="*/ 5791200 w 5791200"/>
              <a:gd name="connsiteY3" fmla="*/ 4178300 h 4178300"/>
              <a:gd name="connsiteX4" fmla="*/ 0 w 5791200"/>
              <a:gd name="connsiteY4" fmla="*/ 4178300 h 4178300"/>
              <a:gd name="connsiteX0" fmla="*/ 0 w 7340600"/>
              <a:gd name="connsiteY0" fmla="*/ 4165600 h 4178300"/>
              <a:gd name="connsiteX1" fmla="*/ 2593975 w 7340600"/>
              <a:gd name="connsiteY1" fmla="*/ 0 h 4178300"/>
              <a:gd name="connsiteX2" fmla="*/ 6296025 w 7340600"/>
              <a:gd name="connsiteY2" fmla="*/ 0 h 4178300"/>
              <a:gd name="connsiteX3" fmla="*/ 7340600 w 7340600"/>
              <a:gd name="connsiteY3" fmla="*/ 4178300 h 4178300"/>
              <a:gd name="connsiteX4" fmla="*/ 0 w 7340600"/>
              <a:gd name="connsiteY4" fmla="*/ 4165600 h 4178300"/>
              <a:gd name="connsiteX0" fmla="*/ 0 w 7340600"/>
              <a:gd name="connsiteY0" fmla="*/ 5130800 h 5143500"/>
              <a:gd name="connsiteX1" fmla="*/ 2136775 w 7340600"/>
              <a:gd name="connsiteY1" fmla="*/ 0 h 5143500"/>
              <a:gd name="connsiteX2" fmla="*/ 6296025 w 7340600"/>
              <a:gd name="connsiteY2" fmla="*/ 965200 h 5143500"/>
              <a:gd name="connsiteX3" fmla="*/ 7340600 w 7340600"/>
              <a:gd name="connsiteY3" fmla="*/ 5143500 h 5143500"/>
              <a:gd name="connsiteX4" fmla="*/ 0 w 7340600"/>
              <a:gd name="connsiteY4" fmla="*/ 5130800 h 5143500"/>
              <a:gd name="connsiteX0" fmla="*/ 0 w 7340600"/>
              <a:gd name="connsiteY0" fmla="*/ 5143500 h 5156200"/>
              <a:gd name="connsiteX1" fmla="*/ 2314575 w 7340600"/>
              <a:gd name="connsiteY1" fmla="*/ 0 h 5156200"/>
              <a:gd name="connsiteX2" fmla="*/ 6296025 w 7340600"/>
              <a:gd name="connsiteY2" fmla="*/ 977900 h 5156200"/>
              <a:gd name="connsiteX3" fmla="*/ 7340600 w 7340600"/>
              <a:gd name="connsiteY3" fmla="*/ 5156200 h 5156200"/>
              <a:gd name="connsiteX4" fmla="*/ 0 w 7340600"/>
              <a:gd name="connsiteY4" fmla="*/ 5143500 h 51562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68900 h 5168900"/>
              <a:gd name="connsiteX1" fmla="*/ 2314575 w 7340600"/>
              <a:gd name="connsiteY1" fmla="*/ 0 h 5168900"/>
              <a:gd name="connsiteX2" fmla="*/ 7337425 w 7340600"/>
              <a:gd name="connsiteY2" fmla="*/ 0 h 5168900"/>
              <a:gd name="connsiteX3" fmla="*/ 7340600 w 7340600"/>
              <a:gd name="connsiteY3" fmla="*/ 5156200 h 5168900"/>
              <a:gd name="connsiteX4" fmla="*/ 0 w 7340600"/>
              <a:gd name="connsiteY4" fmla="*/ 5168900 h 51689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43500 h 5156200"/>
              <a:gd name="connsiteX1" fmla="*/ 1793875 w 7340600"/>
              <a:gd name="connsiteY1" fmla="*/ 2540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8287332"/>
              <a:gd name="connsiteY0" fmla="*/ 5156200 h 5156200"/>
              <a:gd name="connsiteX1" fmla="*/ 2740607 w 8287332"/>
              <a:gd name="connsiteY1" fmla="*/ 25400 h 5156200"/>
              <a:gd name="connsiteX2" fmla="*/ 8284157 w 8287332"/>
              <a:gd name="connsiteY2" fmla="*/ 0 h 5156200"/>
              <a:gd name="connsiteX3" fmla="*/ 8287332 w 8287332"/>
              <a:gd name="connsiteY3" fmla="*/ 5156200 h 5156200"/>
              <a:gd name="connsiteX4" fmla="*/ 0 w 8287332"/>
              <a:gd name="connsiteY4" fmla="*/ 5156200 h 5156200"/>
              <a:gd name="connsiteX0" fmla="*/ 0 w 7999196"/>
              <a:gd name="connsiteY0" fmla="*/ 5130800 h 5156200"/>
              <a:gd name="connsiteX1" fmla="*/ 2452471 w 7999196"/>
              <a:gd name="connsiteY1" fmla="*/ 25400 h 5156200"/>
              <a:gd name="connsiteX2" fmla="*/ 7996021 w 7999196"/>
              <a:gd name="connsiteY2" fmla="*/ 0 h 5156200"/>
              <a:gd name="connsiteX3" fmla="*/ 7999196 w 7999196"/>
              <a:gd name="connsiteY3" fmla="*/ 5156200 h 5156200"/>
              <a:gd name="connsiteX4" fmla="*/ 0 w 7999196"/>
              <a:gd name="connsiteY4" fmla="*/ 513080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196" h="5156200">
                <a:moveTo>
                  <a:pt x="0" y="5130800"/>
                </a:moveTo>
                <a:lnTo>
                  <a:pt x="2452471" y="25400"/>
                </a:lnTo>
                <a:lnTo>
                  <a:pt x="7996021" y="0"/>
                </a:lnTo>
                <a:cubicBezTo>
                  <a:pt x="7997079" y="1718733"/>
                  <a:pt x="7998138" y="3437467"/>
                  <a:pt x="7999196" y="5156200"/>
                </a:cubicBezTo>
                <a:lnTo>
                  <a:pt x="0" y="5130800"/>
                </a:lnTo>
                <a:close/>
              </a:path>
            </a:pathLst>
          </a:custGeom>
          <a:solidFill>
            <a:srgbClr val="3F7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D9EED-722D-493E-92E4-0C01E732D0CC}"/>
              </a:ext>
            </a:extLst>
          </p:cNvPr>
          <p:cNvSpPr txBox="1"/>
          <p:nvPr/>
        </p:nvSpPr>
        <p:spPr>
          <a:xfrm>
            <a:off x="241300" y="1777037"/>
            <a:ext cx="3251200" cy="461665"/>
          </a:xfrm>
          <a:prstGeom prst="rect">
            <a:avLst/>
          </a:prstGeom>
          <a:noFill/>
        </p:spPr>
        <p:txBody>
          <a:bodyPr wrap="square" rtlCol="0">
            <a:spAutoFit/>
          </a:bodyPr>
          <a:lstStyle/>
          <a:p>
            <a:r>
              <a:rPr lang="en-US" sz="2400">
                <a:solidFill>
                  <a:schemeClr val="bg1"/>
                </a:solidFill>
                <a:latin typeface="Calibri" panose="020F0502020204030204" pitchFamily="34" charset="0"/>
              </a:rPr>
              <a:t>Arsenic</a:t>
            </a:r>
          </a:p>
        </p:txBody>
      </p:sp>
      <p:sp>
        <p:nvSpPr>
          <p:cNvPr id="7" name="Title 1">
            <a:extLst>
              <a:ext uri="{FF2B5EF4-FFF2-40B4-BE49-F238E27FC236}">
                <a16:creationId xmlns:a16="http://schemas.microsoft.com/office/drawing/2014/main" id="{84C537F1-64B7-4392-96BA-EF7D5B9AB253}"/>
              </a:ext>
            </a:extLst>
          </p:cNvPr>
          <p:cNvSpPr>
            <a:spLocks noGrp="1"/>
          </p:cNvSpPr>
          <p:nvPr>
            <p:ph type="title"/>
          </p:nvPr>
        </p:nvSpPr>
        <p:spPr>
          <a:xfrm>
            <a:off x="241300" y="2282497"/>
            <a:ext cx="3251200" cy="605789"/>
          </a:xfrm>
        </p:spPr>
        <p:txBody>
          <a:bodyPr/>
          <a:lstStyle/>
          <a:p>
            <a:pPr>
              <a:lnSpc>
                <a:spcPct val="71022"/>
              </a:lnSpc>
            </a:pPr>
            <a:r>
              <a:rPr lang="en-US" sz="4400" dirty="0">
                <a:solidFill>
                  <a:schemeClr val="bg1"/>
                </a:solidFill>
              </a:rPr>
              <a:t>Properties</a:t>
            </a:r>
            <a:endParaRPr lang="en-US" dirty="0"/>
          </a:p>
        </p:txBody>
      </p:sp>
    </p:spTree>
    <p:extLst>
      <p:ext uri="{BB962C8B-B14F-4D97-AF65-F5344CB8AC3E}">
        <p14:creationId xmlns:p14="http://schemas.microsoft.com/office/powerpoint/2010/main" val="33869416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11607"/>
              </a:lnSpc>
            </a:pPr>
            <a:r>
              <a:rPr lang="en-US">
                <a:solidFill>
                  <a:srgbClr val="3F7D64"/>
                </a:solidFill>
              </a:rPr>
              <a:t>Properties of Arsenic</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dirty="0">
                <a:solidFill>
                  <a:schemeClr val="tx1"/>
                </a:solidFill>
              </a:rPr>
              <a:t>Naturally occurring element</a:t>
            </a:r>
          </a:p>
          <a:p>
            <a:pPr>
              <a:buClr>
                <a:srgbClr val="3F7D64"/>
              </a:buClr>
            </a:pPr>
            <a:r>
              <a:rPr lang="en-US" dirty="0">
                <a:solidFill>
                  <a:schemeClr val="tx1"/>
                </a:solidFill>
              </a:rPr>
              <a:t>Usually combined with other elements</a:t>
            </a:r>
          </a:p>
          <a:p>
            <a:pPr>
              <a:buClr>
                <a:srgbClr val="3F7D64"/>
              </a:buClr>
            </a:pPr>
            <a:r>
              <a:rPr lang="en-US" dirty="0">
                <a:solidFill>
                  <a:schemeClr val="tx1"/>
                </a:solidFill>
              </a:rPr>
              <a:t>Classified as</a:t>
            </a:r>
          </a:p>
          <a:p>
            <a:pPr lvl="1">
              <a:buClr>
                <a:srgbClr val="3F7D64"/>
              </a:buClr>
            </a:pPr>
            <a:r>
              <a:rPr lang="en-US" dirty="0">
                <a:solidFill>
                  <a:schemeClr val="tx1"/>
                </a:solidFill>
              </a:rPr>
              <a:t>Inorganic arsenic: Highly toxic </a:t>
            </a:r>
          </a:p>
          <a:p>
            <a:pPr lvl="1">
              <a:buClr>
                <a:srgbClr val="3F7D64"/>
              </a:buClr>
            </a:pPr>
            <a:r>
              <a:rPr lang="en-US" dirty="0">
                <a:solidFill>
                  <a:schemeClr val="tx1"/>
                </a:solidFill>
              </a:rPr>
              <a:t>Organic arsenic: Generally less toxic</a:t>
            </a:r>
            <a:endParaRPr lang="en-US" dirty="0">
              <a:solidFill>
                <a:srgbClr val="3F7D64"/>
              </a:solidFill>
            </a:endParaRPr>
          </a:p>
        </p:txBody>
      </p:sp>
    </p:spTree>
    <p:extLst>
      <p:ext uri="{BB962C8B-B14F-4D97-AF65-F5344CB8AC3E}">
        <p14:creationId xmlns:p14="http://schemas.microsoft.com/office/powerpoint/2010/main" val="10255010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2E7E2-9932-44D0-A790-20FA35B7F2EA}"/>
              </a:ext>
              <a:ext uri="{C183D7F6-B498-43B3-948B-1728B52AA6E4}">
                <adec:decorative xmlns:adec="http://schemas.microsoft.com/office/drawing/2017/decorative" val="1"/>
              </a:ext>
            </a:extLst>
          </p:cNvPr>
          <p:cNvSpPr/>
          <p:nvPr/>
        </p:nvSpPr>
        <p:spPr>
          <a:xfrm>
            <a:off x="0" y="5016500"/>
            <a:ext cx="9144000" cy="127000"/>
          </a:xfrm>
          <a:custGeom>
            <a:avLst/>
            <a:gdLst>
              <a:gd name="connsiteX0" fmla="*/ 0 w 9144000"/>
              <a:gd name="connsiteY0" fmla="*/ 0 h 127000"/>
              <a:gd name="connsiteX1" fmla="*/ 9144000 w 9144000"/>
              <a:gd name="connsiteY1" fmla="*/ 0 h 127000"/>
              <a:gd name="connsiteX2" fmla="*/ 9144000 w 9144000"/>
              <a:gd name="connsiteY2" fmla="*/ 127000 h 127000"/>
              <a:gd name="connsiteX3" fmla="*/ 0 w 9144000"/>
              <a:gd name="connsiteY3" fmla="*/ 127000 h 127000"/>
              <a:gd name="connsiteX4" fmla="*/ 0 w 9144000"/>
              <a:gd name="connsiteY4" fmla="*/ 0 h 127000"/>
              <a:gd name="connsiteX0" fmla="*/ 0 w 9144000"/>
              <a:gd name="connsiteY0" fmla="*/ 0 h 127000"/>
              <a:gd name="connsiteX1" fmla="*/ 9144000 w 9144000"/>
              <a:gd name="connsiteY1" fmla="*/ 0 h 127000"/>
              <a:gd name="connsiteX2" fmla="*/ 9144000 w 9144000"/>
              <a:gd name="connsiteY2" fmla="*/ 127000 h 127000"/>
              <a:gd name="connsiteX3" fmla="*/ 12700 w 9144000"/>
              <a:gd name="connsiteY3" fmla="*/ 127000 h 127000"/>
              <a:gd name="connsiteX4" fmla="*/ 0 w 9144000"/>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7000">
                <a:moveTo>
                  <a:pt x="0" y="0"/>
                </a:moveTo>
                <a:lnTo>
                  <a:pt x="9144000" y="0"/>
                </a:lnTo>
                <a:lnTo>
                  <a:pt x="9144000" y="127000"/>
                </a:lnTo>
                <a:lnTo>
                  <a:pt x="12700" y="127000"/>
                </a:lnTo>
                <a:lnTo>
                  <a:pt x="0" y="0"/>
                </a:lnTo>
                <a:close/>
              </a:path>
            </a:pathLst>
          </a:cu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61E4282D-1B1B-46C1-9352-F06FF9757455}"/>
              </a:ext>
              <a:ext uri="{C183D7F6-B498-43B3-948B-1728B52AA6E4}">
                <adec:decorative xmlns:adec="http://schemas.microsoft.com/office/drawing/2017/decorative" val="1"/>
              </a:ext>
            </a:extLst>
          </p:cNvPr>
          <p:cNvSpPr/>
          <p:nvPr/>
        </p:nvSpPr>
        <p:spPr>
          <a:xfrm rot="10800000">
            <a:off x="0" y="0"/>
            <a:ext cx="7404100" cy="5156200"/>
          </a:xfrm>
          <a:custGeom>
            <a:avLst/>
            <a:gdLst>
              <a:gd name="connsiteX0" fmla="*/ 0 w 5791200"/>
              <a:gd name="connsiteY0" fmla="*/ 4178300 h 4178300"/>
              <a:gd name="connsiteX1" fmla="*/ 1044575 w 5791200"/>
              <a:gd name="connsiteY1" fmla="*/ 0 h 4178300"/>
              <a:gd name="connsiteX2" fmla="*/ 4746625 w 5791200"/>
              <a:gd name="connsiteY2" fmla="*/ 0 h 4178300"/>
              <a:gd name="connsiteX3" fmla="*/ 5791200 w 5791200"/>
              <a:gd name="connsiteY3" fmla="*/ 4178300 h 4178300"/>
              <a:gd name="connsiteX4" fmla="*/ 0 w 5791200"/>
              <a:gd name="connsiteY4" fmla="*/ 4178300 h 4178300"/>
              <a:gd name="connsiteX0" fmla="*/ 0 w 7340600"/>
              <a:gd name="connsiteY0" fmla="*/ 4165600 h 4178300"/>
              <a:gd name="connsiteX1" fmla="*/ 2593975 w 7340600"/>
              <a:gd name="connsiteY1" fmla="*/ 0 h 4178300"/>
              <a:gd name="connsiteX2" fmla="*/ 6296025 w 7340600"/>
              <a:gd name="connsiteY2" fmla="*/ 0 h 4178300"/>
              <a:gd name="connsiteX3" fmla="*/ 7340600 w 7340600"/>
              <a:gd name="connsiteY3" fmla="*/ 4178300 h 4178300"/>
              <a:gd name="connsiteX4" fmla="*/ 0 w 7340600"/>
              <a:gd name="connsiteY4" fmla="*/ 4165600 h 4178300"/>
              <a:gd name="connsiteX0" fmla="*/ 0 w 7340600"/>
              <a:gd name="connsiteY0" fmla="*/ 5130800 h 5143500"/>
              <a:gd name="connsiteX1" fmla="*/ 2136775 w 7340600"/>
              <a:gd name="connsiteY1" fmla="*/ 0 h 5143500"/>
              <a:gd name="connsiteX2" fmla="*/ 6296025 w 7340600"/>
              <a:gd name="connsiteY2" fmla="*/ 965200 h 5143500"/>
              <a:gd name="connsiteX3" fmla="*/ 7340600 w 7340600"/>
              <a:gd name="connsiteY3" fmla="*/ 5143500 h 5143500"/>
              <a:gd name="connsiteX4" fmla="*/ 0 w 7340600"/>
              <a:gd name="connsiteY4" fmla="*/ 5130800 h 5143500"/>
              <a:gd name="connsiteX0" fmla="*/ 0 w 7340600"/>
              <a:gd name="connsiteY0" fmla="*/ 5143500 h 5156200"/>
              <a:gd name="connsiteX1" fmla="*/ 2314575 w 7340600"/>
              <a:gd name="connsiteY1" fmla="*/ 0 h 5156200"/>
              <a:gd name="connsiteX2" fmla="*/ 6296025 w 7340600"/>
              <a:gd name="connsiteY2" fmla="*/ 977900 h 5156200"/>
              <a:gd name="connsiteX3" fmla="*/ 7340600 w 7340600"/>
              <a:gd name="connsiteY3" fmla="*/ 5156200 h 5156200"/>
              <a:gd name="connsiteX4" fmla="*/ 0 w 7340600"/>
              <a:gd name="connsiteY4" fmla="*/ 5143500 h 51562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68900 h 5168900"/>
              <a:gd name="connsiteX1" fmla="*/ 2314575 w 7340600"/>
              <a:gd name="connsiteY1" fmla="*/ 0 h 5168900"/>
              <a:gd name="connsiteX2" fmla="*/ 7337425 w 7340600"/>
              <a:gd name="connsiteY2" fmla="*/ 0 h 5168900"/>
              <a:gd name="connsiteX3" fmla="*/ 7340600 w 7340600"/>
              <a:gd name="connsiteY3" fmla="*/ 5156200 h 5168900"/>
              <a:gd name="connsiteX4" fmla="*/ 0 w 7340600"/>
              <a:gd name="connsiteY4" fmla="*/ 5168900 h 51689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43500 h 5156200"/>
              <a:gd name="connsiteX1" fmla="*/ 1793875 w 7340600"/>
              <a:gd name="connsiteY1" fmla="*/ 2540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8287332"/>
              <a:gd name="connsiteY0" fmla="*/ 5156200 h 5156200"/>
              <a:gd name="connsiteX1" fmla="*/ 2740607 w 8287332"/>
              <a:gd name="connsiteY1" fmla="*/ 25400 h 5156200"/>
              <a:gd name="connsiteX2" fmla="*/ 8284157 w 8287332"/>
              <a:gd name="connsiteY2" fmla="*/ 0 h 5156200"/>
              <a:gd name="connsiteX3" fmla="*/ 8287332 w 8287332"/>
              <a:gd name="connsiteY3" fmla="*/ 5156200 h 5156200"/>
              <a:gd name="connsiteX4" fmla="*/ 0 w 8287332"/>
              <a:gd name="connsiteY4" fmla="*/ 5156200 h 5156200"/>
              <a:gd name="connsiteX0" fmla="*/ 0 w 7999196"/>
              <a:gd name="connsiteY0" fmla="*/ 5130800 h 5156200"/>
              <a:gd name="connsiteX1" fmla="*/ 2452471 w 7999196"/>
              <a:gd name="connsiteY1" fmla="*/ 25400 h 5156200"/>
              <a:gd name="connsiteX2" fmla="*/ 7996021 w 7999196"/>
              <a:gd name="connsiteY2" fmla="*/ 0 h 5156200"/>
              <a:gd name="connsiteX3" fmla="*/ 7999196 w 7999196"/>
              <a:gd name="connsiteY3" fmla="*/ 5156200 h 5156200"/>
              <a:gd name="connsiteX4" fmla="*/ 0 w 7999196"/>
              <a:gd name="connsiteY4" fmla="*/ 513080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196" h="5156200">
                <a:moveTo>
                  <a:pt x="0" y="5130800"/>
                </a:moveTo>
                <a:lnTo>
                  <a:pt x="2452471" y="25400"/>
                </a:lnTo>
                <a:lnTo>
                  <a:pt x="7996021" y="0"/>
                </a:lnTo>
                <a:cubicBezTo>
                  <a:pt x="7997079" y="1718733"/>
                  <a:pt x="7998138" y="3437467"/>
                  <a:pt x="7999196" y="5156200"/>
                </a:cubicBezTo>
                <a:lnTo>
                  <a:pt x="0" y="5130800"/>
                </a:lnTo>
                <a:close/>
              </a:path>
            </a:pathLst>
          </a:custGeom>
          <a:solidFill>
            <a:srgbClr val="3F7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D9EED-722D-493E-92E4-0C01E732D0CC}"/>
              </a:ext>
            </a:extLst>
          </p:cNvPr>
          <p:cNvSpPr txBox="1"/>
          <p:nvPr/>
        </p:nvSpPr>
        <p:spPr>
          <a:xfrm>
            <a:off x="241300" y="1777037"/>
            <a:ext cx="3251200" cy="461665"/>
          </a:xfrm>
          <a:prstGeom prst="rect">
            <a:avLst/>
          </a:prstGeom>
          <a:noFill/>
        </p:spPr>
        <p:txBody>
          <a:bodyPr wrap="square" rtlCol="0">
            <a:spAutoFit/>
          </a:bodyPr>
          <a:lstStyle/>
          <a:p>
            <a:r>
              <a:rPr lang="en-US" sz="2400">
                <a:solidFill>
                  <a:schemeClr val="bg1"/>
                </a:solidFill>
                <a:latin typeface="Calibri" panose="020F0502020204030204" pitchFamily="34" charset="0"/>
              </a:rPr>
              <a:t>Arsenic</a:t>
            </a:r>
          </a:p>
        </p:txBody>
      </p:sp>
      <p:sp>
        <p:nvSpPr>
          <p:cNvPr id="7" name="Title 1">
            <a:extLst>
              <a:ext uri="{FF2B5EF4-FFF2-40B4-BE49-F238E27FC236}">
                <a16:creationId xmlns:a16="http://schemas.microsoft.com/office/drawing/2014/main" id="{84C537F1-64B7-4392-96BA-EF7D5B9AB253}"/>
              </a:ext>
            </a:extLst>
          </p:cNvPr>
          <p:cNvSpPr>
            <a:spLocks noGrp="1"/>
          </p:cNvSpPr>
          <p:nvPr>
            <p:ph type="title"/>
          </p:nvPr>
        </p:nvSpPr>
        <p:spPr>
          <a:xfrm>
            <a:off x="241300" y="1777037"/>
            <a:ext cx="5706654" cy="1009704"/>
          </a:xfrm>
        </p:spPr>
        <p:txBody>
          <a:bodyPr/>
          <a:lstStyle/>
          <a:p>
            <a:pPr>
              <a:lnSpc>
                <a:spcPct val="71022"/>
              </a:lnSpc>
            </a:pPr>
            <a:r>
              <a:rPr lang="en-US" sz="4400" dirty="0">
                <a:solidFill>
                  <a:schemeClr val="bg1"/>
                </a:solidFill>
              </a:rPr>
              <a:t>Sources of Arsenic</a:t>
            </a:r>
            <a:endParaRPr lang="en-US" dirty="0"/>
          </a:p>
        </p:txBody>
      </p:sp>
    </p:spTree>
    <p:extLst>
      <p:ext uri="{BB962C8B-B14F-4D97-AF65-F5344CB8AC3E}">
        <p14:creationId xmlns:p14="http://schemas.microsoft.com/office/powerpoint/2010/main" val="352871100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CF9A-5662-4928-94B6-C413196000B8}"/>
              </a:ext>
            </a:extLst>
          </p:cNvPr>
          <p:cNvSpPr>
            <a:spLocks noGrp="1"/>
          </p:cNvSpPr>
          <p:nvPr>
            <p:ph type="title"/>
          </p:nvPr>
        </p:nvSpPr>
        <p:spPr/>
        <p:txBody>
          <a:bodyPr/>
          <a:lstStyle/>
          <a:p>
            <a:pPr>
              <a:lnSpc>
                <a:spcPct val="111607"/>
              </a:lnSpc>
            </a:pPr>
            <a:r>
              <a:rPr lang="en-US">
                <a:solidFill>
                  <a:srgbClr val="3F7D64"/>
                </a:solidFill>
              </a:rPr>
              <a:t>Sources</a:t>
            </a:r>
            <a:endParaRPr lang="en-US"/>
          </a:p>
        </p:txBody>
      </p:sp>
      <p:sp>
        <p:nvSpPr>
          <p:cNvPr id="3" name="Content Placeholder 2">
            <a:extLst>
              <a:ext uri="{FF2B5EF4-FFF2-40B4-BE49-F238E27FC236}">
                <a16:creationId xmlns:a16="http://schemas.microsoft.com/office/drawing/2014/main" id="{A93BBAC1-C4E2-48CF-A987-22184661790E}"/>
              </a:ext>
            </a:extLst>
          </p:cNvPr>
          <p:cNvSpPr>
            <a:spLocks noGrp="1"/>
          </p:cNvSpPr>
          <p:nvPr>
            <p:ph sz="quarter" idx="11"/>
          </p:nvPr>
        </p:nvSpPr>
        <p:spPr/>
        <p:txBody>
          <a:bodyPr/>
          <a:lstStyle/>
          <a:p>
            <a:pPr>
              <a:buClr>
                <a:srgbClr val="3F7D64"/>
              </a:buClr>
            </a:pPr>
            <a:r>
              <a:rPr lang="en-US" dirty="0">
                <a:solidFill>
                  <a:schemeClr val="tx1"/>
                </a:solidFill>
              </a:rPr>
              <a:t>Inorganic arsenic</a:t>
            </a:r>
          </a:p>
          <a:p>
            <a:pPr lvl="1">
              <a:buClr>
                <a:srgbClr val="3F7D64"/>
              </a:buClr>
            </a:pPr>
            <a:r>
              <a:rPr lang="en-US" dirty="0">
                <a:solidFill>
                  <a:schemeClr val="tx1"/>
                </a:solidFill>
              </a:rPr>
              <a:t>Crops</a:t>
            </a:r>
          </a:p>
          <a:p>
            <a:pPr lvl="1">
              <a:buClr>
                <a:srgbClr val="3F7D64"/>
              </a:buClr>
            </a:pPr>
            <a:r>
              <a:rPr lang="en-US" dirty="0">
                <a:solidFill>
                  <a:schemeClr val="tx1"/>
                </a:solidFill>
              </a:rPr>
              <a:t>Meat and poultry</a:t>
            </a:r>
          </a:p>
          <a:p>
            <a:pPr lvl="1">
              <a:buClr>
                <a:srgbClr val="3F7D64"/>
              </a:buClr>
            </a:pPr>
            <a:r>
              <a:rPr lang="en-US" dirty="0">
                <a:solidFill>
                  <a:schemeClr val="tx1"/>
                </a:solidFill>
              </a:rPr>
              <a:t>Industrial processes</a:t>
            </a:r>
          </a:p>
          <a:p>
            <a:pPr lvl="1">
              <a:buClr>
                <a:srgbClr val="3F7D64"/>
              </a:buClr>
            </a:pPr>
            <a:r>
              <a:rPr lang="en-US" dirty="0">
                <a:solidFill>
                  <a:schemeClr val="tx1"/>
                </a:solidFill>
              </a:rPr>
              <a:t>Certain arsenic-containing pesticides </a:t>
            </a:r>
          </a:p>
          <a:p>
            <a:pPr lvl="1">
              <a:buClr>
                <a:srgbClr val="3F7D64"/>
              </a:buClr>
            </a:pPr>
            <a:r>
              <a:rPr lang="en-US" dirty="0">
                <a:solidFill>
                  <a:schemeClr val="tx1"/>
                </a:solidFill>
                <a:latin typeface="Calibri (Body)"/>
                <a:ea typeface="Times New Roman" panose="02020603050405020304" pitchFamily="18" charset="0"/>
                <a:cs typeface="Times New Roman" panose="02020603050405020304" pitchFamily="18" charset="0"/>
              </a:rPr>
              <a:t>T</a:t>
            </a:r>
            <a:r>
              <a:rPr lang="en-US" kern="1200" dirty="0">
                <a:solidFill>
                  <a:schemeClr val="tx1"/>
                </a:solidFill>
                <a:effectLst/>
                <a:latin typeface="Calibri (Body)"/>
                <a:ea typeface="Times New Roman" panose="02020603050405020304" pitchFamily="18" charset="0"/>
                <a:cs typeface="Times New Roman" panose="02020603050405020304" pitchFamily="18" charset="0"/>
              </a:rPr>
              <a:t>raditional, imported, homeopathic, and naturopathic remedies</a:t>
            </a:r>
          </a:p>
          <a:p>
            <a:pPr>
              <a:buClr>
                <a:srgbClr val="3F7D64"/>
              </a:buClr>
            </a:pPr>
            <a:r>
              <a:rPr lang="en-US" dirty="0">
                <a:solidFill>
                  <a:schemeClr val="tx1"/>
                </a:solidFill>
                <a:latin typeface="Calibri (Body)"/>
                <a:cs typeface="Times New Roman" panose="02020603050405020304" pitchFamily="18" charset="0"/>
              </a:rPr>
              <a:t>Organic arsenic</a:t>
            </a:r>
          </a:p>
          <a:p>
            <a:pPr lvl="1">
              <a:buClr>
                <a:srgbClr val="3F7D64"/>
              </a:buClr>
            </a:pPr>
            <a:r>
              <a:rPr lang="en-US" dirty="0">
                <a:solidFill>
                  <a:schemeClr val="tx1"/>
                </a:solidFill>
                <a:latin typeface="Calibri (Body)"/>
                <a:cs typeface="Times New Roman" panose="02020603050405020304" pitchFamily="18" charset="0"/>
              </a:rPr>
              <a:t>Seafood</a:t>
            </a:r>
            <a:endParaRPr lang="en-US" dirty="0">
              <a:solidFill>
                <a:srgbClr val="3F7D64"/>
              </a:solidFill>
            </a:endParaRPr>
          </a:p>
        </p:txBody>
      </p:sp>
    </p:spTree>
    <p:extLst>
      <p:ext uri="{BB962C8B-B14F-4D97-AF65-F5344CB8AC3E}">
        <p14:creationId xmlns:p14="http://schemas.microsoft.com/office/powerpoint/2010/main" val="20044652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2E7E2-9932-44D0-A790-20FA35B7F2EA}"/>
              </a:ext>
              <a:ext uri="{C183D7F6-B498-43B3-948B-1728B52AA6E4}">
                <adec:decorative xmlns:adec="http://schemas.microsoft.com/office/drawing/2017/decorative" val="1"/>
              </a:ext>
            </a:extLst>
          </p:cNvPr>
          <p:cNvSpPr/>
          <p:nvPr/>
        </p:nvSpPr>
        <p:spPr>
          <a:xfrm>
            <a:off x="0" y="5016500"/>
            <a:ext cx="9144000" cy="127000"/>
          </a:xfrm>
          <a:custGeom>
            <a:avLst/>
            <a:gdLst>
              <a:gd name="connsiteX0" fmla="*/ 0 w 9144000"/>
              <a:gd name="connsiteY0" fmla="*/ 0 h 127000"/>
              <a:gd name="connsiteX1" fmla="*/ 9144000 w 9144000"/>
              <a:gd name="connsiteY1" fmla="*/ 0 h 127000"/>
              <a:gd name="connsiteX2" fmla="*/ 9144000 w 9144000"/>
              <a:gd name="connsiteY2" fmla="*/ 127000 h 127000"/>
              <a:gd name="connsiteX3" fmla="*/ 0 w 9144000"/>
              <a:gd name="connsiteY3" fmla="*/ 127000 h 127000"/>
              <a:gd name="connsiteX4" fmla="*/ 0 w 9144000"/>
              <a:gd name="connsiteY4" fmla="*/ 0 h 127000"/>
              <a:gd name="connsiteX0" fmla="*/ 0 w 9144000"/>
              <a:gd name="connsiteY0" fmla="*/ 0 h 127000"/>
              <a:gd name="connsiteX1" fmla="*/ 9144000 w 9144000"/>
              <a:gd name="connsiteY1" fmla="*/ 0 h 127000"/>
              <a:gd name="connsiteX2" fmla="*/ 9144000 w 9144000"/>
              <a:gd name="connsiteY2" fmla="*/ 127000 h 127000"/>
              <a:gd name="connsiteX3" fmla="*/ 12700 w 9144000"/>
              <a:gd name="connsiteY3" fmla="*/ 127000 h 127000"/>
              <a:gd name="connsiteX4" fmla="*/ 0 w 9144000"/>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7000">
                <a:moveTo>
                  <a:pt x="0" y="0"/>
                </a:moveTo>
                <a:lnTo>
                  <a:pt x="9144000" y="0"/>
                </a:lnTo>
                <a:lnTo>
                  <a:pt x="9144000" y="127000"/>
                </a:lnTo>
                <a:lnTo>
                  <a:pt x="12700" y="127000"/>
                </a:lnTo>
                <a:lnTo>
                  <a:pt x="0" y="0"/>
                </a:lnTo>
                <a:close/>
              </a:path>
            </a:pathLst>
          </a:cu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61E4282D-1B1B-46C1-9352-F06FF9757455}"/>
              </a:ext>
              <a:ext uri="{C183D7F6-B498-43B3-948B-1728B52AA6E4}">
                <adec:decorative xmlns:adec="http://schemas.microsoft.com/office/drawing/2017/decorative" val="1"/>
              </a:ext>
            </a:extLst>
          </p:cNvPr>
          <p:cNvSpPr/>
          <p:nvPr/>
        </p:nvSpPr>
        <p:spPr>
          <a:xfrm rot="10800000">
            <a:off x="0" y="0"/>
            <a:ext cx="7404100" cy="5156200"/>
          </a:xfrm>
          <a:custGeom>
            <a:avLst/>
            <a:gdLst>
              <a:gd name="connsiteX0" fmla="*/ 0 w 5791200"/>
              <a:gd name="connsiteY0" fmla="*/ 4178300 h 4178300"/>
              <a:gd name="connsiteX1" fmla="*/ 1044575 w 5791200"/>
              <a:gd name="connsiteY1" fmla="*/ 0 h 4178300"/>
              <a:gd name="connsiteX2" fmla="*/ 4746625 w 5791200"/>
              <a:gd name="connsiteY2" fmla="*/ 0 h 4178300"/>
              <a:gd name="connsiteX3" fmla="*/ 5791200 w 5791200"/>
              <a:gd name="connsiteY3" fmla="*/ 4178300 h 4178300"/>
              <a:gd name="connsiteX4" fmla="*/ 0 w 5791200"/>
              <a:gd name="connsiteY4" fmla="*/ 4178300 h 4178300"/>
              <a:gd name="connsiteX0" fmla="*/ 0 w 7340600"/>
              <a:gd name="connsiteY0" fmla="*/ 4165600 h 4178300"/>
              <a:gd name="connsiteX1" fmla="*/ 2593975 w 7340600"/>
              <a:gd name="connsiteY1" fmla="*/ 0 h 4178300"/>
              <a:gd name="connsiteX2" fmla="*/ 6296025 w 7340600"/>
              <a:gd name="connsiteY2" fmla="*/ 0 h 4178300"/>
              <a:gd name="connsiteX3" fmla="*/ 7340600 w 7340600"/>
              <a:gd name="connsiteY3" fmla="*/ 4178300 h 4178300"/>
              <a:gd name="connsiteX4" fmla="*/ 0 w 7340600"/>
              <a:gd name="connsiteY4" fmla="*/ 4165600 h 4178300"/>
              <a:gd name="connsiteX0" fmla="*/ 0 w 7340600"/>
              <a:gd name="connsiteY0" fmla="*/ 5130800 h 5143500"/>
              <a:gd name="connsiteX1" fmla="*/ 2136775 w 7340600"/>
              <a:gd name="connsiteY1" fmla="*/ 0 h 5143500"/>
              <a:gd name="connsiteX2" fmla="*/ 6296025 w 7340600"/>
              <a:gd name="connsiteY2" fmla="*/ 965200 h 5143500"/>
              <a:gd name="connsiteX3" fmla="*/ 7340600 w 7340600"/>
              <a:gd name="connsiteY3" fmla="*/ 5143500 h 5143500"/>
              <a:gd name="connsiteX4" fmla="*/ 0 w 7340600"/>
              <a:gd name="connsiteY4" fmla="*/ 5130800 h 5143500"/>
              <a:gd name="connsiteX0" fmla="*/ 0 w 7340600"/>
              <a:gd name="connsiteY0" fmla="*/ 5143500 h 5156200"/>
              <a:gd name="connsiteX1" fmla="*/ 2314575 w 7340600"/>
              <a:gd name="connsiteY1" fmla="*/ 0 h 5156200"/>
              <a:gd name="connsiteX2" fmla="*/ 6296025 w 7340600"/>
              <a:gd name="connsiteY2" fmla="*/ 977900 h 5156200"/>
              <a:gd name="connsiteX3" fmla="*/ 7340600 w 7340600"/>
              <a:gd name="connsiteY3" fmla="*/ 5156200 h 5156200"/>
              <a:gd name="connsiteX4" fmla="*/ 0 w 7340600"/>
              <a:gd name="connsiteY4" fmla="*/ 5143500 h 51562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68900 h 5168900"/>
              <a:gd name="connsiteX1" fmla="*/ 2314575 w 7340600"/>
              <a:gd name="connsiteY1" fmla="*/ 0 h 5168900"/>
              <a:gd name="connsiteX2" fmla="*/ 7337425 w 7340600"/>
              <a:gd name="connsiteY2" fmla="*/ 0 h 5168900"/>
              <a:gd name="connsiteX3" fmla="*/ 7340600 w 7340600"/>
              <a:gd name="connsiteY3" fmla="*/ 5156200 h 5168900"/>
              <a:gd name="connsiteX4" fmla="*/ 0 w 7340600"/>
              <a:gd name="connsiteY4" fmla="*/ 5168900 h 5168900"/>
              <a:gd name="connsiteX0" fmla="*/ 0 w 7340600"/>
              <a:gd name="connsiteY0" fmla="*/ 5143500 h 5156200"/>
              <a:gd name="connsiteX1" fmla="*/ 2314575 w 7340600"/>
              <a:gd name="connsiteY1" fmla="*/ 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7340600"/>
              <a:gd name="connsiteY0" fmla="*/ 5143500 h 5156200"/>
              <a:gd name="connsiteX1" fmla="*/ 1793875 w 7340600"/>
              <a:gd name="connsiteY1" fmla="*/ 25400 h 5156200"/>
              <a:gd name="connsiteX2" fmla="*/ 7337425 w 7340600"/>
              <a:gd name="connsiteY2" fmla="*/ 0 h 5156200"/>
              <a:gd name="connsiteX3" fmla="*/ 7340600 w 7340600"/>
              <a:gd name="connsiteY3" fmla="*/ 5156200 h 5156200"/>
              <a:gd name="connsiteX4" fmla="*/ 0 w 7340600"/>
              <a:gd name="connsiteY4" fmla="*/ 5143500 h 5156200"/>
              <a:gd name="connsiteX0" fmla="*/ 0 w 8287332"/>
              <a:gd name="connsiteY0" fmla="*/ 5156200 h 5156200"/>
              <a:gd name="connsiteX1" fmla="*/ 2740607 w 8287332"/>
              <a:gd name="connsiteY1" fmla="*/ 25400 h 5156200"/>
              <a:gd name="connsiteX2" fmla="*/ 8284157 w 8287332"/>
              <a:gd name="connsiteY2" fmla="*/ 0 h 5156200"/>
              <a:gd name="connsiteX3" fmla="*/ 8287332 w 8287332"/>
              <a:gd name="connsiteY3" fmla="*/ 5156200 h 5156200"/>
              <a:gd name="connsiteX4" fmla="*/ 0 w 8287332"/>
              <a:gd name="connsiteY4" fmla="*/ 5156200 h 5156200"/>
              <a:gd name="connsiteX0" fmla="*/ 0 w 7999196"/>
              <a:gd name="connsiteY0" fmla="*/ 5130800 h 5156200"/>
              <a:gd name="connsiteX1" fmla="*/ 2452471 w 7999196"/>
              <a:gd name="connsiteY1" fmla="*/ 25400 h 5156200"/>
              <a:gd name="connsiteX2" fmla="*/ 7996021 w 7999196"/>
              <a:gd name="connsiteY2" fmla="*/ 0 h 5156200"/>
              <a:gd name="connsiteX3" fmla="*/ 7999196 w 7999196"/>
              <a:gd name="connsiteY3" fmla="*/ 5156200 h 5156200"/>
              <a:gd name="connsiteX4" fmla="*/ 0 w 7999196"/>
              <a:gd name="connsiteY4" fmla="*/ 513080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196" h="5156200">
                <a:moveTo>
                  <a:pt x="0" y="5130800"/>
                </a:moveTo>
                <a:lnTo>
                  <a:pt x="2452471" y="25400"/>
                </a:lnTo>
                <a:lnTo>
                  <a:pt x="7996021" y="0"/>
                </a:lnTo>
                <a:cubicBezTo>
                  <a:pt x="7997079" y="1718733"/>
                  <a:pt x="7998138" y="3437467"/>
                  <a:pt x="7999196" y="5156200"/>
                </a:cubicBezTo>
                <a:lnTo>
                  <a:pt x="0" y="5130800"/>
                </a:lnTo>
                <a:close/>
              </a:path>
            </a:pathLst>
          </a:custGeom>
          <a:solidFill>
            <a:srgbClr val="3F7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D9EED-722D-493E-92E4-0C01E732D0CC}"/>
              </a:ext>
            </a:extLst>
          </p:cNvPr>
          <p:cNvSpPr txBox="1"/>
          <p:nvPr/>
        </p:nvSpPr>
        <p:spPr>
          <a:xfrm>
            <a:off x="241300" y="1777037"/>
            <a:ext cx="3251200" cy="461665"/>
          </a:xfrm>
          <a:prstGeom prst="rect">
            <a:avLst/>
          </a:prstGeom>
          <a:noFill/>
        </p:spPr>
        <p:txBody>
          <a:bodyPr wrap="square" rtlCol="0">
            <a:spAutoFit/>
          </a:bodyPr>
          <a:lstStyle/>
          <a:p>
            <a:r>
              <a:rPr lang="en-US" sz="2400">
                <a:solidFill>
                  <a:schemeClr val="bg1"/>
                </a:solidFill>
                <a:latin typeface="Calibri" panose="020F0502020204030204" pitchFamily="34" charset="0"/>
              </a:rPr>
              <a:t>Arsenic</a:t>
            </a:r>
          </a:p>
        </p:txBody>
      </p:sp>
      <p:sp>
        <p:nvSpPr>
          <p:cNvPr id="7" name="Title 1">
            <a:extLst>
              <a:ext uri="{FF2B5EF4-FFF2-40B4-BE49-F238E27FC236}">
                <a16:creationId xmlns:a16="http://schemas.microsoft.com/office/drawing/2014/main" id="{84C537F1-64B7-4392-96BA-EF7D5B9AB253}"/>
              </a:ext>
            </a:extLst>
          </p:cNvPr>
          <p:cNvSpPr>
            <a:spLocks noGrp="1"/>
          </p:cNvSpPr>
          <p:nvPr>
            <p:ph type="title"/>
          </p:nvPr>
        </p:nvSpPr>
        <p:spPr>
          <a:xfrm>
            <a:off x="241299" y="2238702"/>
            <a:ext cx="4914174" cy="605789"/>
          </a:xfrm>
        </p:spPr>
        <p:txBody>
          <a:bodyPr>
            <a:normAutofit fontScale="90000"/>
          </a:bodyPr>
          <a:lstStyle/>
          <a:p>
            <a:pPr>
              <a:lnSpc>
                <a:spcPct val="79900"/>
              </a:lnSpc>
            </a:pPr>
            <a:r>
              <a:rPr lang="en-US" sz="4400" dirty="0">
                <a:solidFill>
                  <a:schemeClr val="bg1"/>
                </a:solidFill>
              </a:rPr>
              <a:t>Routes of Exposure</a:t>
            </a:r>
            <a:endParaRPr lang="en-US" dirty="0"/>
          </a:p>
        </p:txBody>
      </p:sp>
    </p:spTree>
    <p:extLst>
      <p:ext uri="{BB962C8B-B14F-4D97-AF65-F5344CB8AC3E}">
        <p14:creationId xmlns:p14="http://schemas.microsoft.com/office/powerpoint/2010/main" val="37140515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04B8-5642-4213-9560-0F169D5FA41D}"/>
              </a:ext>
            </a:extLst>
          </p:cNvPr>
          <p:cNvSpPr>
            <a:spLocks noGrp="1"/>
          </p:cNvSpPr>
          <p:nvPr>
            <p:ph type="title"/>
          </p:nvPr>
        </p:nvSpPr>
        <p:spPr/>
        <p:txBody>
          <a:bodyPr/>
          <a:lstStyle/>
          <a:p>
            <a:pPr>
              <a:lnSpc>
                <a:spcPct val="125558"/>
              </a:lnSpc>
            </a:pPr>
            <a:r>
              <a:rPr lang="en-US">
                <a:solidFill>
                  <a:srgbClr val="3F7D64"/>
                </a:solidFill>
              </a:rPr>
              <a:t>Routes of Exposure</a:t>
            </a:r>
            <a:endParaRPr lang="en-US"/>
          </a:p>
        </p:txBody>
      </p:sp>
      <p:pic>
        <p:nvPicPr>
          <p:cNvPr id="7" name="Picture 6" descr="Exposure can occur via ingestion.">
            <a:extLst>
              <a:ext uri="{FF2B5EF4-FFF2-40B4-BE49-F238E27FC236}">
                <a16:creationId xmlns:a16="http://schemas.microsoft.com/office/drawing/2014/main" id="{EECC6AF2-C36D-4BB0-ABE7-1239F83B9B6A}"/>
              </a:ext>
            </a:extLst>
          </p:cNvPr>
          <p:cNvPicPr>
            <a:picLocks noChangeAspect="1"/>
          </p:cNvPicPr>
          <p:nvPr/>
        </p:nvPicPr>
        <p:blipFill>
          <a:blip r:embed="rId3">
            <a:duotone>
              <a:prstClr val="black"/>
              <a:srgbClr val="3F7D64">
                <a:tint val="45000"/>
                <a:satMod val="400000"/>
              </a:srgb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77686" y="1687028"/>
            <a:ext cx="2415678" cy="2326790"/>
          </a:xfrm>
          <a:prstGeom prst="rect">
            <a:avLst/>
          </a:prstGeom>
        </p:spPr>
      </p:pic>
      <p:pic>
        <p:nvPicPr>
          <p:cNvPr id="8" name="Picture 7" descr="Inhalation">
            <a:extLst>
              <a:ext uri="{FF2B5EF4-FFF2-40B4-BE49-F238E27FC236}">
                <a16:creationId xmlns:a16="http://schemas.microsoft.com/office/drawing/2014/main" id="{A6E2FF70-CBB1-42DC-822B-F778E966E765}"/>
              </a:ext>
            </a:extLst>
          </p:cNvPr>
          <p:cNvPicPr>
            <a:picLocks/>
          </p:cNvPicPr>
          <p:nvPr/>
        </p:nvPicPr>
        <p:blipFill>
          <a:blip r:embed="rId5" cstate="print">
            <a:duotone>
              <a:prstClr val="black"/>
              <a:srgbClr val="3F7D64">
                <a:tint val="45000"/>
                <a:satMod val="400000"/>
              </a:srgbClr>
            </a:duotone>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flipH="1">
            <a:off x="3414469" y="1687028"/>
            <a:ext cx="2315061" cy="2234884"/>
          </a:xfrm>
          <a:prstGeom prst="ellipse">
            <a:avLst/>
          </a:prstGeom>
          <a:ln w="12700">
            <a:solidFill>
              <a:srgbClr val="75B99D"/>
            </a:solidFill>
          </a:ln>
        </p:spPr>
      </p:pic>
      <p:pic>
        <p:nvPicPr>
          <p:cNvPr id="5" name="Content Placeholder 4" descr="Dermal absorption">
            <a:extLst>
              <a:ext uri="{FF2B5EF4-FFF2-40B4-BE49-F238E27FC236}">
                <a16:creationId xmlns:a16="http://schemas.microsoft.com/office/drawing/2014/main" id="{0E4B2A3A-F006-4D27-82C6-CA35D72C40D0}"/>
              </a:ext>
            </a:extLst>
          </p:cNvPr>
          <p:cNvPicPr>
            <a:picLocks noGrp="1" noChangeAspect="1"/>
          </p:cNvPicPr>
          <p:nvPr>
            <p:ph sz="quarter" idx="11"/>
          </p:nvPr>
        </p:nvPicPr>
        <p:blipFill>
          <a:blip r:embed="rId7">
            <a:duotone>
              <a:prstClr val="black"/>
              <a:srgbClr val="3F7D64">
                <a:tint val="45000"/>
                <a:satMod val="400000"/>
              </a:srgbClr>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050635" y="1687028"/>
            <a:ext cx="2315059" cy="2234884"/>
          </a:xfrm>
        </p:spPr>
      </p:pic>
    </p:spTree>
    <p:extLst>
      <p:ext uri="{BB962C8B-B14F-4D97-AF65-F5344CB8AC3E}">
        <p14:creationId xmlns:p14="http://schemas.microsoft.com/office/powerpoint/2010/main" val="176320504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DESIGN_ID_NCEH_ATSDR_COMBINED" val="wmU9WLC2"/>
  <p:tag name="ARTICULATE_SLIDE_THUMBNAIL_REFRESH" val="1"/>
  <p:tag name="ARTICULATE_SLIDE_COUNT" val="5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C17C3629CB154AB6BF489F9D7E9382" ma:contentTypeVersion="11" ma:contentTypeDescription="Create a new document." ma:contentTypeScope="" ma:versionID="e5bb4df7d9d327a6216ccae6b806301e">
  <xsd:schema xmlns:xsd="http://www.w3.org/2001/XMLSchema" xmlns:xs="http://www.w3.org/2001/XMLSchema" xmlns:p="http://schemas.microsoft.com/office/2006/metadata/properties" xmlns:ns2="267d8da8-386c-49ed-8be4-31d595b46be7" targetNamespace="http://schemas.microsoft.com/office/2006/metadata/properties" ma:root="true" ma:fieldsID="b0da0d24194de8db8f9acac981341e7b" ns2:_="">
    <xsd:import namespace="267d8da8-386c-49ed-8be4-31d595b46be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7d8da8-386c-49ed-8be4-31d595b46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7d8da8-386c-49ed-8be4-31d595b46be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48C2AC-D7E6-476B-BA80-6C5B4FA89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7d8da8-386c-49ed-8be4-31d595b46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AFE311-15F4-47E4-9B02-95E2BB53C48C}">
  <ds:schemaRefs>
    <ds:schemaRef ds:uri="http://schemas.microsoft.com/sharepoint/v3/contenttype/forms"/>
  </ds:schemaRefs>
</ds:datastoreItem>
</file>

<file path=customXml/itemProps3.xml><?xml version="1.0" encoding="utf-8"?>
<ds:datastoreItem xmlns:ds="http://schemas.openxmlformats.org/officeDocument/2006/customXml" ds:itemID="{21960728-D9C3-44F9-A47A-A45867478148}">
  <ds:schemaRefs>
    <ds:schemaRef ds:uri="http://schemas.microsoft.com/office/2006/metadata/properties"/>
    <ds:schemaRef ds:uri="http://purl.org/dc/terms/"/>
    <ds:schemaRef ds:uri="267d8da8-386c-49ed-8be4-31d595b46be7"/>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194</TotalTime>
  <Words>4505</Words>
  <Application>Microsoft Office PowerPoint</Application>
  <PresentationFormat>On-screen Show (16:9)</PresentationFormat>
  <Paragraphs>290</Paragraphs>
  <Slides>38</Slides>
  <Notes>38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Myriad Web Pro</vt:lpstr>
      <vt:lpstr>Arial</vt:lpstr>
      <vt:lpstr>Calibri</vt:lpstr>
      <vt:lpstr>Segoe UI</vt:lpstr>
      <vt:lpstr>Google Sans</vt:lpstr>
      <vt:lpstr>Wingdings</vt:lpstr>
      <vt:lpstr>Times New Roman</vt:lpstr>
      <vt:lpstr>Calibri (Body)</vt:lpstr>
      <vt:lpstr>Calibri Light</vt:lpstr>
      <vt:lpstr>2_Office Theme</vt:lpstr>
      <vt:lpstr>NCEH_ATSDR_combined</vt:lpstr>
      <vt:lpstr>Clinician Overview: Arsenic</vt:lpstr>
      <vt:lpstr>Goals for this Presentation</vt:lpstr>
      <vt:lpstr>Learning Objectives</vt:lpstr>
      <vt:lpstr>Properties</vt:lpstr>
      <vt:lpstr>Properties of Arsenic</vt:lpstr>
      <vt:lpstr>Sources of Arsenic</vt:lpstr>
      <vt:lpstr>Sources</vt:lpstr>
      <vt:lpstr>Routes of Exposure</vt:lpstr>
      <vt:lpstr>Routes of Exposure</vt:lpstr>
      <vt:lpstr>Routes of Exposure: Ingestion</vt:lpstr>
      <vt:lpstr>Routes of Exposure: Inhalation</vt:lpstr>
      <vt:lpstr>Routes of Exposure: Dermal</vt:lpstr>
      <vt:lpstr>Populations at Risk</vt:lpstr>
      <vt:lpstr>Populations at Risk</vt:lpstr>
      <vt:lpstr>Populations at Risk: Occupational Exposure</vt:lpstr>
      <vt:lpstr>Pediatric Populations</vt:lpstr>
      <vt:lpstr>Pediatric Populations, cont.</vt:lpstr>
      <vt:lpstr>Health Effects</vt:lpstr>
      <vt:lpstr>Health Effects</vt:lpstr>
      <vt:lpstr>Clinical Presentation: Acute Exposure</vt:lpstr>
      <vt:lpstr>Clinical Presentation: Chronic Exposure</vt:lpstr>
      <vt:lpstr>Clinical Presentation: Chronic Exposure, cont.</vt:lpstr>
      <vt:lpstr>Clinical Presentation: Chronic Exposure, cont.</vt:lpstr>
      <vt:lpstr>Clinical Evaluation</vt:lpstr>
      <vt:lpstr>Clinical Evaluation</vt:lpstr>
      <vt:lpstr>Clinical Evaluation: Exposure History</vt:lpstr>
      <vt:lpstr>Clinical Evaluation: Physical Examination</vt:lpstr>
      <vt:lpstr>Clinical Evaluation: Laboratory</vt:lpstr>
      <vt:lpstr>Treatment and Follow-up</vt:lpstr>
      <vt:lpstr>Treatment: Overview</vt:lpstr>
      <vt:lpstr>Treatment: Acute Exposure</vt:lpstr>
      <vt:lpstr>Treatment: Chronic Exposure</vt:lpstr>
      <vt:lpstr>Patient Follow-Up</vt:lpstr>
      <vt:lpstr>Patient Counseling and Exposure Reduction</vt:lpstr>
      <vt:lpstr>Patient Counseling and Exposure Reduction</vt:lpstr>
      <vt:lpstr>Important Takeaways</vt:lpstr>
      <vt:lpstr>Important Takeaways</vt:lpstr>
      <vt:lpstr>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Clinician Overview: Arsenic</dc:title>
  <dc:creator>Centers for Disease Control and Prevention</dc:creator>
  <cp:lastModifiedBy>Lee, Anna (CDC/NCEH/OD) (CTR)</cp:lastModifiedBy>
  <cp:revision>5</cp:revision>
  <cp:lastPrinted>2017-05-04T15:53:34Z</cp:lastPrinted>
  <dcterms:created xsi:type="dcterms:W3CDTF">2011-03-17T17:43:16Z</dcterms:created>
  <dcterms:modified xsi:type="dcterms:W3CDTF">2025-06-25T16:35:43Z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0x01010032C17C3629CB154AB6BF489F9D7E9382</vt:lpwstr>
  </property>
  <property fmtid="{D5CDD505-2E9C-101B-9397-08002B2CF9AE}" pid="4" name="MSIP_Label_7b94a7b8-f06c-4dfe-bdcc-9b548fd58c31_Enabled">
    <vt:lpwstr>true</vt:lpwstr>
  </property>
  <property fmtid="{D5CDD505-2E9C-101B-9397-08002B2CF9AE}" pid="5" name="MSIP_Label_7b94a7b8-f06c-4dfe-bdcc-9b548fd58c31_SetDate">
    <vt:lpwstr>2020-10-26T17:53:51Z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3e3de386-7639-4e6b-91eb-d964f734f4a5</vt:lpwstr>
  </property>
  <property fmtid="{D5CDD505-2E9C-101B-9397-08002B2CF9AE}" pid="10" name="MSIP_Label_7b94a7b8-f06c-4dfe-bdcc-9b548fd58c31_ContentBits">
    <vt:lpwstr>0</vt:lpwstr>
  </property>
  <property fmtid="{D5CDD505-2E9C-101B-9397-08002B2CF9AE}" pid="11" name="ArticulateGUID">
    <vt:lpwstr>C88C29D0-D0FE-40DB-BB02-BC1AFEB20CB6</vt:lpwstr>
  </property>
  <property fmtid="{D5CDD505-2E9C-101B-9397-08002B2CF9AE}" pid="12" name="ArticulatePath">
    <vt:lpwstr>Clinical Overview Radon 1-13-2021</vt:lpwstr>
  </property>
  <property fmtid="{D5CDD505-2E9C-101B-9397-08002B2CF9AE}" pid="13" name="MediaServiceImageTags">
    <vt:lpwstr/>
  </property>
</Properties>
</file>