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3" saveSubsetFonts="1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256" r:id="rId2"/>
    <p:sldId id="290" r:id="rId3"/>
    <p:sldId id="300" r:id="rId4"/>
    <p:sldId id="288" r:id="rId5"/>
    <p:sldId id="273" r:id="rId6"/>
    <p:sldId id="293" r:id="rId7"/>
    <p:sldId id="292" r:id="rId8"/>
    <p:sldId id="274" r:id="rId9"/>
    <p:sldId id="301" r:id="rId10"/>
    <p:sldId id="297" r:id="rId11"/>
    <p:sldId id="296" r:id="rId12"/>
    <p:sldId id="302" r:id="rId13"/>
    <p:sldId id="285" r:id="rId14"/>
    <p:sldId id="289" r:id="rId15"/>
    <p:sldId id="315" r:id="rId16"/>
    <p:sldId id="323" r:id="rId17"/>
    <p:sldId id="316" r:id="rId18"/>
    <p:sldId id="275" r:id="rId19"/>
    <p:sldId id="278" r:id="rId20"/>
    <p:sldId id="277" r:id="rId21"/>
    <p:sldId id="280" r:id="rId22"/>
    <p:sldId id="282" r:id="rId23"/>
    <p:sldId id="283" r:id="rId24"/>
    <p:sldId id="279" r:id="rId25"/>
    <p:sldId id="281" r:id="rId26"/>
    <p:sldId id="318" r:id="rId27"/>
    <p:sldId id="319" r:id="rId28"/>
    <p:sldId id="320" r:id="rId29"/>
    <p:sldId id="286" r:id="rId30"/>
    <p:sldId id="299" r:id="rId31"/>
    <p:sldId id="287" r:id="rId32"/>
    <p:sldId id="321" r:id="rId33"/>
    <p:sldId id="305" r:id="rId34"/>
    <p:sldId id="306" r:id="rId35"/>
    <p:sldId id="303" r:id="rId36"/>
    <p:sldId id="304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22" r:id="rId45"/>
    <p:sldId id="314" r:id="rId46"/>
    <p:sldId id="317" r:id="rId47"/>
    <p:sldId id="294" r:id="rId4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1BDD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47" autoAdjust="0"/>
    <p:restoredTop sz="96106" autoAdjust="0"/>
  </p:normalViewPr>
  <p:slideViewPr>
    <p:cSldViewPr>
      <p:cViewPr varScale="1">
        <p:scale>
          <a:sx n="102" d="100"/>
          <a:sy n="102" d="100"/>
        </p:scale>
        <p:origin x="9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48D0AD-6E62-4B34-87F9-0E4A2F3EFE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11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9035AC-8002-4722-848A-FA2799A4E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25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074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en-US" altLang="en-US"/>
          </a:p>
        </p:txBody>
      </p:sp>
      <p:pic>
        <p:nvPicPr>
          <p:cNvPr id="40963" name="Picture 3075" descr="ANABN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4" name="Rectangle 3076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en-US" altLang="en-US"/>
          </a:p>
        </p:txBody>
      </p:sp>
      <p:sp>
        <p:nvSpPr>
          <p:cNvPr id="40965" name="Rectangle 3077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0966" name="Rectangle 3078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0967" name="Rectangle 3079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0968" name="Rectangle 308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0969" name="Rectangle 308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9A61072F-2109-4809-815A-7A632E924C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418CE-8C5E-45E5-AFA9-EA01C070F9AC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2243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DABEC-2F7C-45DF-9D77-15EB5946C426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02415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413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413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13500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fld id="{E98475AD-8EB1-4AE9-8236-B9AFE22E9ED7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477309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413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413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13500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fld id="{E7922BDD-81DF-46B3-9F6B-DC0177DC3778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0293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14F8D-288D-45B1-BA24-1FAB79EB2212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48266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7A232-EF6B-4058-9531-6C77AFB6625D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34302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D1235-54CB-4268-AB45-8FBC18A17F78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89234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F7F25-723C-4546-8974-6CD4AC2CDD89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5069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D90FC-9AB1-474A-A0FF-A758C3341B6A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55341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E40DE-F7E7-4F0F-9EBF-7F0E8A29D952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23500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1A737-6AD8-4479-AA1E-9CE7B1DC05E3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10968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0BC4D-C3A4-4AF7-86E4-F427120CD430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80011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en-US" altLang="en-US"/>
          </a:p>
        </p:txBody>
      </p:sp>
      <p:sp>
        <p:nvSpPr>
          <p:cNvPr id="39940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en-US" altLang="en-US"/>
          </a:p>
        </p:txBody>
      </p:sp>
      <p:sp>
        <p:nvSpPr>
          <p:cNvPr id="39941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en-US" alt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pic>
        <p:nvPicPr>
          <p:cNvPr id="39945" name="Picture 9" descr="anabnr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en-US" altLang="en-US"/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1B7D4489-1CD2-42BC-829F-8624233BE03F}" type="slidenum">
              <a:rPr lang="en-US" altLang="en-US"/>
              <a:pPr/>
              <a:t>‹#›</a:t>
            </a:fld>
            <a:endParaRPr lang="en-US" altLang="en-US" sz="1400"/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rgbClr val="CC3300"/>
        </a:buClr>
        <a:buSzPct val="75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SzPct val="7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08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54AA824-3030-400B-A25A-D3408A3F95EF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81000"/>
            <a:ext cx="7848600" cy="1828800"/>
          </a:xfrm>
        </p:spPr>
        <p:txBody>
          <a:bodyPr/>
          <a:lstStyle/>
          <a:p>
            <a:r>
              <a:rPr lang="es-ES" altLang="en-US" sz="4800" b="0" dirty="0">
                <a:solidFill>
                  <a:schemeClr val="accent2"/>
                </a:solidFill>
              </a:rPr>
              <a:t>Curso de toxicología para comunidades</a:t>
            </a:r>
            <a:endParaRPr lang="en-US" altLang="en-US" sz="4800" b="0" dirty="0">
              <a:solidFill>
                <a:schemeClr val="accent2"/>
              </a:solidFill>
            </a:endParaRPr>
          </a:p>
        </p:txBody>
      </p:sp>
      <p:sp>
        <p:nvSpPr>
          <p:cNvPr id="2051" name="Rectangle 3" title="Background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352800"/>
            <a:ext cx="6477000" cy="2743200"/>
          </a:xfrm>
        </p:spPr>
        <p:txBody>
          <a:bodyPr/>
          <a:lstStyle/>
          <a:p>
            <a:endParaRPr lang="en-US" altLang="en-US" sz="2000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pic>
        <p:nvPicPr>
          <p:cNvPr id="2057" name="Picture 9" descr="Curso de toxicología para comunidades" title="Curso de toxicología para comunida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0"/>
            <a:ext cx="8534400" cy="375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E05-0C1A-4038-9587-88340DCCE2A7}" type="slidenum">
              <a:rPr lang="en-US" altLang="en-US"/>
              <a:pPr/>
              <a:t>52</a:t>
            </a:fld>
            <a:endParaRPr lang="en-US" altLang="en-US" sz="140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295400"/>
            <a:ext cx="7086600" cy="406400"/>
          </a:xfrm>
        </p:spPr>
        <p:txBody>
          <a:bodyPr/>
          <a:lstStyle/>
          <a:p>
            <a:r>
              <a:rPr lang="es-ES" altLang="en-US" sz="3600"/>
              <a:t/>
            </a:r>
            <a:br>
              <a:rPr lang="es-ES" altLang="en-US" sz="3600"/>
            </a:br>
            <a:r>
              <a:rPr lang="es-ES" altLang="en-US" sz="3600" b="0" i="1"/>
              <a:t>¿Qué es un “toxicante”?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7772400" cy="35814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altLang="en-US"/>
              <a:t>El término “toxicante” hace referencia a sustancias que son producidas por las actividades humanas o son derivadas de estas.		</a:t>
            </a:r>
          </a:p>
        </p:txBody>
      </p:sp>
      <p:pic>
        <p:nvPicPr>
          <p:cNvPr id="47108" name="Picture 4" descr="IN0057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648200"/>
            <a:ext cx="2238375" cy="176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F953-0259-483A-BC65-C6F9A881131F}" type="slidenum">
              <a:rPr lang="en-US" altLang="en-US"/>
              <a:pPr/>
              <a:t>53</a:t>
            </a:fld>
            <a:endParaRPr lang="en-US" altLang="en-US" sz="140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295400"/>
            <a:ext cx="7086600" cy="406400"/>
          </a:xfrm>
        </p:spPr>
        <p:txBody>
          <a:bodyPr/>
          <a:lstStyle/>
          <a:p>
            <a:r>
              <a:rPr lang="es-ES" altLang="en-US" sz="3600"/>
              <a:t/>
            </a:r>
            <a:br>
              <a:rPr lang="es-ES" altLang="en-US" sz="3600"/>
            </a:br>
            <a:r>
              <a:rPr lang="es-ES" altLang="en-US" sz="3600" b="0" i="1"/>
              <a:t>¿Qué es una toxina?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514600"/>
            <a:ext cx="6477000" cy="39624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altLang="en-US"/>
              <a:t>El término “toxina” hace referencia a sustancias tóxicas producidas naturalmente.</a:t>
            </a:r>
          </a:p>
          <a:p>
            <a:pPr marL="342900" indent="-342900"/>
            <a:endParaRPr lang="es-ES" altLang="en-US"/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es-ES" altLang="en-US"/>
              <a:t>		</a:t>
            </a:r>
          </a:p>
        </p:txBody>
      </p:sp>
      <p:pic>
        <p:nvPicPr>
          <p:cNvPr id="46084" name="Picture 4" descr="BS0123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343400"/>
            <a:ext cx="1584325" cy="174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73E1-9701-443E-8E72-B4CCFDA75508}" type="slidenum">
              <a:rPr lang="en-US" altLang="en-US"/>
              <a:pPr/>
              <a:t>54</a:t>
            </a:fld>
            <a:endParaRPr lang="en-US" altLang="en-US" sz="140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600200"/>
            <a:ext cx="7086600" cy="406400"/>
          </a:xfrm>
        </p:spPr>
        <p:txBody>
          <a:bodyPr/>
          <a:lstStyle/>
          <a:p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> </a:t>
            </a:r>
            <a:r>
              <a:rPr lang="es-ES_tradnl" altLang="en-US" sz="3600" b="0" i="1"/>
              <a:t>¿Qué es un síntoma tóxico?</a:t>
            </a:r>
            <a:br>
              <a:rPr lang="es-ES_tradnl" altLang="en-US" sz="3600" b="0" i="1"/>
            </a:br>
            <a:r>
              <a:rPr lang="es-ES_tradnl" altLang="en-US" sz="3600" b="0" i="1"/>
              <a:t>¿Qué es un efecto tóxico?</a:t>
            </a:r>
            <a:endParaRPr lang="en-US" altLang="en-US" sz="3600" b="0" i="1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514600"/>
            <a:ext cx="6477000" cy="39624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800"/>
              <a:t> </a:t>
            </a:r>
            <a:r>
              <a:rPr lang="es-ES" altLang="en-US" sz="2800"/>
              <a:t>Un síntoma tóxico es toda sensación o signo que indica la presencia de un veneno en el sistema.</a:t>
            </a:r>
          </a:p>
          <a:p>
            <a:pPr marL="342900" indent="-342900"/>
            <a:endParaRPr lang="es-ES" altLang="en-US" sz="28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altLang="en-US" sz="2800"/>
              <a:t>El término efectos tóxicos hace referencia a los efectos en la salud debido a la exposición a una sustancia tóxica.</a:t>
            </a:r>
          </a:p>
          <a:p>
            <a:pPr marL="342900" indent="-342900"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9181-5890-44DA-B499-D9F98CC5BAB2}" type="slidenum">
              <a:rPr lang="en-US" altLang="en-US"/>
              <a:pPr/>
              <a:t>55</a:t>
            </a:fld>
            <a:endParaRPr lang="en-US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sz="4000" b="0" i="1"/>
              <a:t>¿Qué es toxicidad selectiva?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/>
              <a:t>Esto significa que una sustancia química será nociva para un tipo de materia viva pero no para otra forma de vida, si bien las dos coexisten cercanamente.</a:t>
            </a:r>
          </a:p>
        </p:txBody>
      </p:sp>
      <p:pic>
        <p:nvPicPr>
          <p:cNvPr id="31748" name="Picture 4" descr="AN0213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495800"/>
            <a:ext cx="4583113" cy="197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46DE1-1267-4D82-BD57-621A592D04F4}" type="slidenum">
              <a:rPr lang="en-US" altLang="en-US"/>
              <a:pPr/>
              <a:t>56</a:t>
            </a:fld>
            <a:endParaRPr lang="en-US" altLang="en-US" sz="1400"/>
          </a:p>
        </p:txBody>
      </p:sp>
      <p:pic>
        <p:nvPicPr>
          <p:cNvPr id="37925" name="Picture 1061" descr="PE0581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057400"/>
            <a:ext cx="1944688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926" name="Text Box 1062" title="Background"/>
          <p:cNvSpPr txBox="1">
            <a:spLocks noChangeArrowheads="1"/>
          </p:cNvSpPr>
          <p:nvPr/>
        </p:nvSpPr>
        <p:spPr bwMode="auto">
          <a:xfrm>
            <a:off x="2971800" y="1828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s-ES" altLang="en-US">
              <a:solidFill>
                <a:schemeClr val="accent2"/>
              </a:solidFill>
            </a:endParaRPr>
          </a:p>
        </p:txBody>
      </p:sp>
      <p:pic>
        <p:nvPicPr>
          <p:cNvPr id="37927" name="Picture 1063" descr="0628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981200" cy="8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928" name="Rectangle 1064"/>
          <p:cNvSpPr>
            <a:spLocks noChangeArrowheads="1"/>
          </p:cNvSpPr>
          <p:nvPr/>
        </p:nvSpPr>
        <p:spPr bwMode="auto">
          <a:xfrm>
            <a:off x="3962400" y="11430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s-ES" altLang="en-US" sz="3200" b="1"/>
              <a:t>AIRE</a:t>
            </a:r>
          </a:p>
        </p:txBody>
      </p:sp>
      <p:pic>
        <p:nvPicPr>
          <p:cNvPr id="37929" name="Picture 1065" descr="PH01494J"/>
          <p:cNvPicPr>
            <a:picLocks noChangeAspect="1" noChangeArrowheads="1"/>
          </p:cNvPicPr>
          <p:nvPr/>
        </p:nvPicPr>
        <p:blipFill>
          <a:blip r:embed="rId4">
            <a:lum brigh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362200"/>
            <a:ext cx="1981200" cy="103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930" name="Rectangle 1066"/>
          <p:cNvSpPr>
            <a:spLocks noChangeArrowheads="1"/>
          </p:cNvSpPr>
          <p:nvPr/>
        </p:nvSpPr>
        <p:spPr bwMode="auto">
          <a:xfrm>
            <a:off x="1981200" y="3429000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altLang="en-US" sz="3200" b="1"/>
              <a:t>AGUA</a:t>
            </a:r>
          </a:p>
        </p:txBody>
      </p:sp>
      <p:sp>
        <p:nvSpPr>
          <p:cNvPr id="37931" name="AutoShape 1067" title="left facing arrow"/>
          <p:cNvSpPr>
            <a:spLocks noChangeArrowheads="1"/>
          </p:cNvSpPr>
          <p:nvPr/>
        </p:nvSpPr>
        <p:spPr bwMode="auto">
          <a:xfrm rot="-1849810" flipH="1" flipV="1">
            <a:off x="6369050" y="2201863"/>
            <a:ext cx="1819275" cy="2424112"/>
          </a:xfrm>
          <a:prstGeom prst="curvedRightArrow">
            <a:avLst>
              <a:gd name="adj1" fmla="val 26649"/>
              <a:gd name="adj2" fmla="val 5329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2" name="AutoShape 1068" title="upward facing arrow"/>
          <p:cNvSpPr>
            <a:spLocks noChangeArrowheads="1"/>
          </p:cNvSpPr>
          <p:nvPr/>
        </p:nvSpPr>
        <p:spPr bwMode="auto">
          <a:xfrm rot="-1733082">
            <a:off x="2819400" y="5562600"/>
            <a:ext cx="3200400" cy="838200"/>
          </a:xfrm>
          <a:prstGeom prst="curvedUpArrow">
            <a:avLst>
              <a:gd name="adj1" fmla="val 76364"/>
              <a:gd name="adj2" fmla="val 152727"/>
              <a:gd name="adj3" fmla="val 33333"/>
            </a:avLst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3" name="AutoShape 1069" title="right facing arrow"/>
          <p:cNvSpPr>
            <a:spLocks noChangeArrowheads="1"/>
          </p:cNvSpPr>
          <p:nvPr/>
        </p:nvSpPr>
        <p:spPr bwMode="auto">
          <a:xfrm rot="-779141">
            <a:off x="155575" y="2852738"/>
            <a:ext cx="1905000" cy="1905000"/>
          </a:xfrm>
          <a:prstGeom prst="curvedRightArrow">
            <a:avLst>
              <a:gd name="adj1" fmla="val 20000"/>
              <a:gd name="adj2" fmla="val 40000"/>
              <a:gd name="adj3" fmla="val 33333"/>
            </a:avLst>
          </a:prstGeom>
          <a:solidFill>
            <a:srgbClr val="66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AutoShape 1070" title="downward facing arrow"/>
          <p:cNvSpPr>
            <a:spLocks noChangeArrowheads="1"/>
          </p:cNvSpPr>
          <p:nvPr/>
        </p:nvSpPr>
        <p:spPr bwMode="auto">
          <a:xfrm rot="1056936">
            <a:off x="3429000" y="838200"/>
            <a:ext cx="2606675" cy="1074738"/>
          </a:xfrm>
          <a:prstGeom prst="curvedDownArrow">
            <a:avLst>
              <a:gd name="adj1" fmla="val 52393"/>
              <a:gd name="adj2" fmla="val 97016"/>
              <a:gd name="adj3" fmla="val 33333"/>
            </a:avLst>
          </a:prstGeom>
          <a:solidFill>
            <a:srgbClr val="6396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7935" name="Picture 1071" descr="FD00651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1255713" cy="117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36" name="Picture 1072" descr="FD00997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702175"/>
            <a:ext cx="1219200" cy="105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37" name="Picture 1073" descr="AN01925_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715000"/>
            <a:ext cx="1158875" cy="41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38" name="Picture 1074" descr="PH02509J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132388"/>
            <a:ext cx="2286000" cy="152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939" name="Text Box 1075"/>
          <p:cNvSpPr txBox="1">
            <a:spLocks noChangeArrowheads="1"/>
          </p:cNvSpPr>
          <p:nvPr/>
        </p:nvSpPr>
        <p:spPr bwMode="auto">
          <a:xfrm>
            <a:off x="3124200" y="54864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altLang="en-US" sz="3200" b="1"/>
              <a:t>SUELO</a:t>
            </a:r>
          </a:p>
        </p:txBody>
      </p:sp>
      <p:sp>
        <p:nvSpPr>
          <p:cNvPr id="37940" name="Text Box 1076"/>
          <p:cNvSpPr txBox="1">
            <a:spLocks noChangeArrowheads="1"/>
          </p:cNvSpPr>
          <p:nvPr/>
        </p:nvSpPr>
        <p:spPr bwMode="auto">
          <a:xfrm>
            <a:off x="5791200" y="61722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altLang="en-US" sz="3200" b="1"/>
              <a:t>ALIMENTOS</a:t>
            </a:r>
          </a:p>
        </p:txBody>
      </p:sp>
      <p:sp>
        <p:nvSpPr>
          <p:cNvPr id="37941" name="Text Box 1077"/>
          <p:cNvSpPr txBox="1">
            <a:spLocks noChangeArrowheads="1"/>
          </p:cNvSpPr>
          <p:nvPr/>
        </p:nvSpPr>
        <p:spPr bwMode="auto">
          <a:xfrm>
            <a:off x="457200" y="762000"/>
            <a:ext cx="297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altLang="en-US" sz="3200" b="1"/>
              <a:t>Vías de exposición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049FA-CA43-4EAD-B99D-6AE9C8D73479}" type="slidenum">
              <a:rPr lang="en-US" altLang="en-US"/>
              <a:pPr/>
              <a:t>57</a:t>
            </a:fld>
            <a:endParaRPr lang="en-US" altLang="en-US" sz="140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1828800"/>
          </a:xfrm>
        </p:spPr>
        <p:txBody>
          <a:bodyPr/>
          <a:lstStyle/>
          <a:p>
            <a:r>
              <a:rPr lang="es-ES" altLang="en-US" sz="3200" b="0" i="1"/>
              <a:t>¿Qué es una dosis?</a:t>
            </a:r>
            <a:br>
              <a:rPr lang="es-ES" altLang="en-US" sz="3200" b="0" i="1"/>
            </a:br>
            <a:r>
              <a:rPr lang="es-ES" altLang="en-US" sz="3200" b="0" i="1"/>
              <a:t>¿Qué es dosis-efecto?</a:t>
            </a:r>
            <a:br>
              <a:rPr lang="es-ES" altLang="en-US" sz="3200" b="0" i="1"/>
            </a:br>
            <a:endParaRPr lang="en-US" altLang="en-US" sz="3200" b="0" i="1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686800" cy="4343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La dosis es la cantidad real de una sustancia química que ingresa al cuerpo.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altLang="en-US" sz="2800"/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Dosis-efecto sugiere que una dosis, o un período de exposición (a una sustancia química, fármaco o sustancia tóxica), producirá un impacto (efecto) en el organismo expuesto.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0D1-99B6-4476-AC96-D1710CB30681}" type="slidenum">
              <a:rPr lang="en-US" altLang="en-US"/>
              <a:pPr/>
              <a:t>58</a:t>
            </a:fld>
            <a:endParaRPr lang="en-US" altLang="en-US" sz="140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295400"/>
            <a:ext cx="7772400" cy="558800"/>
          </a:xfrm>
        </p:spPr>
        <p:txBody>
          <a:bodyPr/>
          <a:lstStyle/>
          <a:p>
            <a:r>
              <a:rPr lang="es-ES_tradnl" altLang="en-US" sz="4000" b="0" i="1"/>
              <a:t>¿Qué es una dosis umbral?</a:t>
            </a:r>
            <a:endParaRPr lang="en-US" altLang="en-US" sz="4000" b="0" i="1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86000"/>
            <a:ext cx="7772400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altLang="en-US"/>
              <a:t>La dosis umbral sugiere que debe existir una dosis o nivel de exposición por debajo del cual no se observan efectos nocivos o perjudiciales en una población.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47DCC-9105-4EAC-9CE6-FD7B4F5D5A77}" type="slidenum">
              <a:rPr lang="en-US" altLang="en-US"/>
              <a:pPr/>
              <a:t>59</a:t>
            </a:fld>
            <a:endParaRPr lang="en-US" altLang="en-US" sz="140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0"/>
            <a:ext cx="7772400" cy="609600"/>
          </a:xfrm>
        </p:spPr>
        <p:txBody>
          <a:bodyPr/>
          <a:lstStyle/>
          <a:p>
            <a:r>
              <a:rPr lang="es-ES_tradnl" altLang="en-US" sz="3200" b="0" i="1"/>
              <a:t>¿Qué es ‘susceptibilidad individual’?</a:t>
            </a:r>
            <a:br>
              <a:rPr lang="es-ES_tradnl" altLang="en-US" sz="3200" b="0" i="1"/>
            </a:br>
            <a:r>
              <a:rPr lang="es-ES_tradnl" altLang="en-US" sz="3200" b="0" i="1"/>
              <a:t>¿Qué es una ‘subpoblación sensible’?</a:t>
            </a:r>
            <a:endParaRPr lang="en-US" altLang="en-US" sz="3200" b="0" i="1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en-US" altLang="en-US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_tradnl" altLang="en-US" sz="2800"/>
              <a:t>La susceptibilidad individual describe las diferencias entre las personas. Algunas personas son más vulnerables que otras a ciertas afecciones de la salud.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s-ES_tradnl" altLang="en-US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_tradnl" altLang="en-US" sz="2800"/>
              <a:t>La subpoblación sensible es más vulnerable que la persona común sana a enfermedades por exposición.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A6C2-0A66-4627-9EF3-B1F5270D6C68}" type="slidenum">
              <a:rPr lang="en-US" altLang="en-US"/>
              <a:pPr/>
              <a:t>60</a:t>
            </a:fld>
            <a:endParaRPr lang="en-US" altLang="en-US" sz="140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066800"/>
            <a:ext cx="7772400" cy="457200"/>
          </a:xfrm>
        </p:spPr>
        <p:txBody>
          <a:bodyPr/>
          <a:lstStyle/>
          <a:p>
            <a:r>
              <a:rPr lang="es-ES" altLang="en-US" b="0" i="1"/>
              <a:t>Subdisciplinas de la toxicología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Toxicología ambiental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Toxicología ocupacional (industrial)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Toxicología reglamentaria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Toxicología de los alimentos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Toxicología clínica,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Toxicología descriptiva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Toxicología forense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Toxicología analítica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Toxicología mecanicista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s-E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07F9-2382-4615-A66F-DA532F82042F}" type="slidenum">
              <a:rPr lang="en-US" altLang="en-US"/>
              <a:pPr/>
              <a:t>61</a:t>
            </a:fld>
            <a:endParaRPr lang="en-US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609600"/>
          </a:xfrm>
        </p:spPr>
        <p:txBody>
          <a:bodyPr/>
          <a:lstStyle/>
          <a:p>
            <a:r>
              <a:rPr lang="es-ES" altLang="en-US" b="0" i="1"/>
              <a:t>Toxicología ambiental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505200" y="1676400"/>
            <a:ext cx="4953000" cy="4419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600"/>
              <a:t>Estudia las sustancias químicas que contaminan los alimentos, el agua, el suelo o la atmósfera.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600"/>
              <a:t>Aborda sustancias tóxicas que ingresan a masas de agua como lagos, arroyos, ríos y océanos.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 sz="2800"/>
              <a:t>	</a:t>
            </a:r>
            <a:r>
              <a:rPr lang="es-ES" altLang="en-US" sz="2000"/>
              <a:t>Dato:  Los problemas más comunes incluyen bacterias y virus llevados por el agua, efluentes termales de plantas generatrices de electricidad, desperdicios radiactivos, aguas residuales, y contaminación industrial.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 sz="2400"/>
              <a:t>   </a:t>
            </a:r>
          </a:p>
        </p:txBody>
      </p:sp>
      <p:pic>
        <p:nvPicPr>
          <p:cNvPr id="24582" name="Picture 6" descr="NA00596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787650"/>
            <a:ext cx="2819400" cy="2743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30DC-0C64-4E73-9437-B0E1E43D8F90}" type="slidenum">
              <a:rPr lang="en-US" altLang="en-US"/>
              <a:pPr/>
              <a:t>44</a:t>
            </a:fld>
            <a:endParaRPr lang="en-US" altLang="en-US" sz="140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981200"/>
            <a:ext cx="7772400" cy="1600200"/>
          </a:xfrm>
        </p:spPr>
        <p:txBody>
          <a:bodyPr/>
          <a:lstStyle/>
          <a:p>
            <a:r>
              <a:rPr lang="es-ES" altLang="en-US" sz="4800" b="0" i="1"/>
              <a:t>Módulo I</a:t>
            </a:r>
            <a:br>
              <a:rPr lang="es-ES" altLang="en-US" sz="4800" b="0" i="1"/>
            </a:br>
            <a:r>
              <a:rPr lang="es-ES" altLang="en-US" sz="4800" b="0" i="1"/>
              <a:t>Introducción a la toxicología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2D07C-8D69-4E53-BA6C-7B84FF542207}" type="slidenum">
              <a:rPr lang="en-US" altLang="en-US"/>
              <a:pPr/>
              <a:t>62</a:t>
            </a:fld>
            <a:endParaRPr lang="en-US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143000"/>
            <a:ext cx="7772400" cy="508000"/>
          </a:xfrm>
        </p:spPr>
        <p:txBody>
          <a:bodyPr/>
          <a:lstStyle/>
          <a:p>
            <a:r>
              <a:rPr lang="es-ES" altLang="en-US" sz="3600" b="0" i="1"/>
              <a:t>Toxicología ocupacional (industrial)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Protege a los trabajadores de las sustancias tóxicas y hace su ambiente de trabajo más seguro.</a:t>
            </a:r>
          </a:p>
          <a:p>
            <a:endParaRPr lang="es-ES" altLang="en-US"/>
          </a:p>
          <a:p>
            <a:pPr>
              <a:buFont typeface="Wingdings" panose="05000000000000000000" pitchFamily="2" charset="2"/>
              <a:buNone/>
            </a:pPr>
            <a:r>
              <a:rPr lang="es-ES" altLang="en-US"/>
              <a:t>	</a:t>
            </a:r>
            <a:r>
              <a:rPr lang="es-ES" altLang="en-US" sz="2000"/>
              <a:t>Dato:  Las enfermedades ocupacionales causadas por sustancias químicas industriales explican aproximadamente 50,000 a 70,000 muertes y 350,000 nuevos casos cada año en los EE.UU..</a:t>
            </a:r>
          </a:p>
        </p:txBody>
      </p:sp>
      <p:pic>
        <p:nvPicPr>
          <p:cNvPr id="23556" name="Picture 4" descr="IN0092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800600"/>
            <a:ext cx="24765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743C-5604-41C0-8C35-91CF0BE640A0}" type="slidenum">
              <a:rPr lang="en-US" altLang="en-US"/>
              <a:pPr/>
              <a:t>63</a:t>
            </a:fld>
            <a:endParaRPr lang="en-US" altLang="en-US" sz="140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066800"/>
            <a:ext cx="7772400" cy="558800"/>
          </a:xfrm>
        </p:spPr>
        <p:txBody>
          <a:bodyPr/>
          <a:lstStyle/>
          <a:p>
            <a:r>
              <a:rPr lang="es-ES" altLang="en-US" b="0" i="1"/>
              <a:t>Toxicología reglamentaria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Recopila y evalúa información toxicológica existente para establecer normas basadas en concentraciones para exposición “segura”.</a:t>
            </a:r>
          </a:p>
        </p:txBody>
      </p:sp>
      <p:pic>
        <p:nvPicPr>
          <p:cNvPr id="26629" name="Picture 5" descr="pe0156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2894013"/>
            <a:ext cx="3810000" cy="25288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3FE-1A8C-47B1-BE7B-AA910DDBBCB6}" type="slidenum">
              <a:rPr lang="en-US" altLang="en-US"/>
              <a:pPr/>
              <a:t>64</a:t>
            </a:fld>
            <a:endParaRPr lang="en-US" altLang="en-US" sz="14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660400"/>
          </a:xfrm>
        </p:spPr>
        <p:txBody>
          <a:bodyPr/>
          <a:lstStyle/>
          <a:p>
            <a:r>
              <a:rPr lang="es-ES" altLang="en-US" b="0" i="1"/>
              <a:t>Toxicología de los alimentos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Comprende la entrega de una fuente segura y comestible de alimentos al consumidor.</a:t>
            </a:r>
          </a:p>
          <a:p>
            <a:pPr>
              <a:buFont typeface="Wingdings" panose="05000000000000000000" pitchFamily="2" charset="2"/>
              <a:buNone/>
            </a:pPr>
            <a:endParaRPr lang="es-ES" altLang="en-US" sz="2800"/>
          </a:p>
          <a:p>
            <a:pPr>
              <a:buFont typeface="Wingdings" panose="05000000000000000000" pitchFamily="2" charset="2"/>
              <a:buNone/>
            </a:pPr>
            <a:endParaRPr lang="es-ES" altLang="en-US" sz="2800"/>
          </a:p>
        </p:txBody>
      </p:sp>
      <p:pic>
        <p:nvPicPr>
          <p:cNvPr id="28676" name="Picture 4" descr="FD0065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81400"/>
            <a:ext cx="3389313" cy="264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7" name="Picture 5" descr="AN01925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486400"/>
            <a:ext cx="1447800" cy="9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8" name="Picture 6" descr="FD00997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352800"/>
            <a:ext cx="2179638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04F5-08DA-45A1-9B75-74B411E9127C}" type="slidenum">
              <a:rPr lang="en-US" altLang="en-US"/>
              <a:pPr/>
              <a:t>65</a:t>
            </a:fld>
            <a:endParaRPr lang="en-US" altLang="en-US" sz="140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609600"/>
          </a:xfrm>
        </p:spPr>
        <p:txBody>
          <a:bodyPr/>
          <a:lstStyle/>
          <a:p>
            <a:r>
              <a:rPr lang="es-ES" altLang="en-US" b="0" i="1"/>
              <a:t>Toxicología clínica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Analiza enfermedades y males relacionados con la exposición a sustancias químicas tóxicas a corto y a largo plazo.</a:t>
            </a:r>
          </a:p>
          <a:p>
            <a:pPr>
              <a:buFont typeface="Wingdings" panose="05000000000000000000" pitchFamily="2" charset="2"/>
              <a:buNone/>
            </a:pPr>
            <a:endParaRPr lang="es-ES" altLang="en-US" sz="2800"/>
          </a:p>
          <a:p>
            <a:endParaRPr lang="es-ES" altLang="en-US"/>
          </a:p>
        </p:txBody>
      </p:sp>
      <p:pic>
        <p:nvPicPr>
          <p:cNvPr id="29700" name="Picture 4" descr="HM0023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038600"/>
            <a:ext cx="2514600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A0B8-59AB-4B3C-BD42-4FF8A0CBA95C}" type="slidenum">
              <a:rPr lang="en-US" altLang="en-US"/>
              <a:pPr/>
              <a:t>66</a:t>
            </a:fld>
            <a:endParaRPr lang="en-US" altLang="en-US" sz="1400"/>
          </a:p>
        </p:txBody>
      </p:sp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0" i="1"/>
              <a:t>Toxicología descriptiva</a:t>
            </a:r>
          </a:p>
        </p:txBody>
      </p:sp>
      <p:sp>
        <p:nvSpPr>
          <p:cNvPr id="25604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2101850"/>
            <a:ext cx="44958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Recopila información toxicológica mediante la experimentación con animales.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Estos tipos de experimentos se utilizan para establecer la dosis química que podría causar enfermedad y muerte.</a:t>
            </a:r>
          </a:p>
        </p:txBody>
      </p:sp>
      <p:pic>
        <p:nvPicPr>
          <p:cNvPr id="25605" name="Picture 1029" descr="mouswhit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3141663"/>
            <a:ext cx="3124200" cy="20351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826C-3861-4512-9D0D-3C1DEF33D7EE}" type="slidenum">
              <a:rPr lang="en-US" altLang="en-US"/>
              <a:pPr/>
              <a:t>67</a:t>
            </a:fld>
            <a:endParaRPr lang="en-US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0" i="1"/>
              <a:t>Toxicología forense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Ayuda al establecimiento de relaciones causa-efecto entre la exposición a un medicamento o a una sustancia química y los efectos tóxicos o mortales que pueda causar esa exposición.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altLang="en-US" sz="2800"/>
          </a:p>
          <a:p>
            <a:pPr>
              <a:buFont typeface="Wingdings" panose="05000000000000000000" pitchFamily="2" charset="2"/>
              <a:buNone/>
            </a:pPr>
            <a:r>
              <a:rPr lang="es-ES" altLang="en-US"/>
              <a:t> </a:t>
            </a:r>
          </a:p>
        </p:txBody>
      </p:sp>
      <p:pic>
        <p:nvPicPr>
          <p:cNvPr id="27652" name="Picture 4" descr="SY0076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419600"/>
            <a:ext cx="19812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72E-79C5-4AA9-A106-D0F3E4FFA25F}" type="slidenum">
              <a:rPr lang="en-US" altLang="en-US"/>
              <a:pPr/>
              <a:t>68</a:t>
            </a:fld>
            <a:endParaRPr lang="en-US" altLang="en-US" sz="14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772400" cy="1143000"/>
          </a:xfrm>
        </p:spPr>
        <p:txBody>
          <a:bodyPr/>
          <a:lstStyle/>
          <a:p>
            <a:r>
              <a:rPr lang="es-ES" altLang="en-US" b="0" i="1"/>
              <a:t>Toxicología analítica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772400" cy="5334000"/>
          </a:xfrm>
        </p:spPr>
        <p:txBody>
          <a:bodyPr/>
          <a:lstStyle/>
          <a:p>
            <a:endParaRPr lang="es-ES" altLang="en-US"/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Identifica la sustancia tóxica a través del análisis de los líquidos corporales, el contenido estomacal, los excrementos, la piel o envases dudosos.</a:t>
            </a:r>
          </a:p>
        </p:txBody>
      </p:sp>
      <p:pic>
        <p:nvPicPr>
          <p:cNvPr id="1028" name="Picture 4" descr="j01789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733800"/>
            <a:ext cx="26670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9F59D-75BF-42A3-AA6F-FC51A1932F6F}" type="slidenum">
              <a:rPr lang="en-US" altLang="en-US"/>
              <a:pPr/>
              <a:t>69</a:t>
            </a:fld>
            <a:endParaRPr lang="en-US" altLang="en-US" sz="14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143000"/>
            <a:ext cx="7772400" cy="457200"/>
          </a:xfrm>
        </p:spPr>
        <p:txBody>
          <a:bodyPr/>
          <a:lstStyle/>
          <a:p>
            <a:r>
              <a:rPr lang="es-ES" altLang="en-US" b="0" i="1"/>
              <a:t>Toxicología mecanicista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Realiza observaciones sobre la manera en que las sustancias tóxicas producen sus efectos.</a:t>
            </a:r>
          </a:p>
        </p:txBody>
      </p:sp>
      <p:pic>
        <p:nvPicPr>
          <p:cNvPr id="72708" name="Picture 4" descr="j01560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581400"/>
            <a:ext cx="180657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3982D-0200-44DD-AA47-8BDF5589013B}" type="slidenum">
              <a:rPr lang="en-US" altLang="en-US"/>
              <a:pPr/>
              <a:t>70</a:t>
            </a:fld>
            <a:endParaRPr lang="en-US" altLang="en-US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143000"/>
            <a:ext cx="7772400" cy="508000"/>
          </a:xfrm>
        </p:spPr>
        <p:txBody>
          <a:bodyPr/>
          <a:lstStyle/>
          <a:p>
            <a:r>
              <a:rPr lang="es-ES" altLang="en-US" sz="3600" b="0" i="1"/>
              <a:t>Clasificación de los agentes tóxicos</a:t>
            </a:r>
            <a:r>
              <a:rPr lang="es-ES" altLang="en-US"/>
              <a:t>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01850"/>
            <a:ext cx="8305800" cy="47561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Metales pesados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Solventes y vapores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Radiación y materiales radioactivos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Dioxina y furanos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Pesticidas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Toxinas vegetales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Toxinas animales</a:t>
            </a:r>
          </a:p>
        </p:txBody>
      </p:sp>
      <p:pic>
        <p:nvPicPr>
          <p:cNvPr id="73732" name="Picture 4" descr="j008983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600200"/>
            <a:ext cx="1447800" cy="137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3" name="Picture 5" descr="j019927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572000"/>
            <a:ext cx="1762125" cy="190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4" name="Picture 6" descr="j010454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733800"/>
            <a:ext cx="1817688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D26B-83D9-475D-98F5-0FC000E72A05}" type="slidenum">
              <a:rPr lang="en-US" altLang="en-US"/>
              <a:pPr/>
              <a:t>71</a:t>
            </a:fld>
            <a:endParaRPr lang="en-US" altLang="en-US" sz="14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s-ES" altLang="en-US" sz="3200" b="0" i="1"/>
              <a:t>Subcategorías de las clasificaciones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4419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Efecto en órganos específicos (hígado, riñón, sistema hematopoyético)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Uso (pesticida, solvente, aditivos alimentarios)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Fuente del agente (toxinas animales y vegetales)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Efectos (mutación causante de cáncer, lesión hepática)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D3DA-3B8B-4237-901A-10C07F54F95B}" type="slidenum">
              <a:rPr lang="en-US" altLang="en-US"/>
              <a:pPr/>
              <a:t>45</a:t>
            </a:fld>
            <a:endParaRPr lang="en-US" altLang="en-US" sz="140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219200"/>
            <a:ext cx="7772400" cy="355600"/>
          </a:xfrm>
        </p:spPr>
        <p:txBody>
          <a:bodyPr/>
          <a:lstStyle/>
          <a:p>
            <a:r>
              <a:rPr lang="es-ES" altLang="en-US" b="0" i="1"/>
              <a:t>Objetivos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000"/>
              <a:t>Al concluir el presente módulo, el estudiante estará en capacidad de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" altLang="en-US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000"/>
              <a:t>Definir la toxicología y sus términos más comunes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" altLang="en-US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000"/>
              <a:t>Diferenciar las subdisciplinas de la toxicología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" altLang="en-US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000"/>
              <a:t>Describir las clasificaciones de los agentes tóxicos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" altLang="en-US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000"/>
              <a:t>Describir el campo de la toxicología y su aplicación al evaluar los efectos que tienen en la salud los agentes tóxicos encontrados habitualmente en vertederos de desechos peligrosos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" altLang="en-US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000"/>
              <a:t>Comprender las funciones y las responsabilidades de varias agencias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000"/>
              <a:t>Identificar posibles fuentes de información adicional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9A4-384D-452D-8786-97CB50A06D7F}" type="slidenum">
              <a:rPr lang="en-US" altLang="en-US"/>
              <a:pPr/>
              <a:t>72</a:t>
            </a:fld>
            <a:endParaRPr lang="en-US" altLang="en-US" sz="140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r>
              <a:rPr lang="es-ES" altLang="en-US" sz="3200" b="0" i="1"/>
              <a:t>Subcategorías de las clasificaciones</a:t>
            </a:r>
            <a:br>
              <a:rPr lang="es-ES" altLang="en-US" sz="3200" b="0" i="1"/>
            </a:br>
            <a:r>
              <a:rPr lang="es-ES" altLang="en-US" sz="3200" b="0" i="1"/>
              <a:t>(continuación)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143000" y="2438400"/>
            <a:ext cx="7315200" cy="41910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altLang="en-US" sz="2800"/>
              <a:t>Estado físico (gaseoso, polvo, líquido)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altLang="en-US" sz="2800"/>
              <a:t>Requisitos de etiquetado (explosivo, inflamable, oxidante)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altLang="en-US" sz="2800"/>
              <a:t>Química (amina aromática, hidrocarburo halogenado)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altLang="en-US" sz="2800"/>
              <a:t>Capacidad de envenenamiento (sumamente tóxico, muy tóxico, levemente tóxico)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135-B7D3-4971-B383-ADD727937186}" type="slidenum">
              <a:rPr lang="en-US" altLang="en-US"/>
              <a:pPr/>
              <a:t>73</a:t>
            </a:fld>
            <a:endParaRPr lang="en-US" altLang="en-US" sz="140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219200"/>
            <a:ext cx="8839200" cy="762000"/>
          </a:xfrm>
        </p:spPr>
        <p:txBody>
          <a:bodyPr/>
          <a:lstStyle/>
          <a:p>
            <a:r>
              <a:rPr lang="es-ES" altLang="en-US" sz="3200" b="0" i="1"/>
              <a:t>Clasificaciones generales de interés para las comunidades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828800"/>
            <a:ext cx="69342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s-ES" altLang="en-US" sz="2800"/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Contaminantes atmosféricos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>
                <a:sym typeface="Directions MT" pitchFamily="2" charset="2"/>
              </a:rPr>
              <a:t>Agentes químicos ocupacionales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>
                <a:sym typeface="Directions MT" pitchFamily="2" charset="2"/>
              </a:rPr>
              <a:t>Venenos agudos y crónicos</a:t>
            </a:r>
            <a:r>
              <a:rPr lang="es-ES" altLang="en-US" sz="2800">
                <a:solidFill>
                  <a:schemeClr val="accent2"/>
                </a:solidFill>
                <a:sym typeface="Directions MT" pitchFamily="2" charset="2"/>
              </a:rPr>
              <a:t>		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altLang="en-U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C270-B700-4193-8057-B2B970314EC1}" type="slidenum">
              <a:rPr lang="en-US" altLang="en-US"/>
              <a:pPr/>
              <a:t>74</a:t>
            </a:fld>
            <a:endParaRPr lang="en-US" altLang="en-US" sz="1400"/>
          </a:p>
        </p:txBody>
      </p:sp>
      <p:sp>
        <p:nvSpPr>
          <p:cNvPr id="747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2057400"/>
            <a:ext cx="7772400" cy="1143000"/>
          </a:xfrm>
        </p:spPr>
        <p:txBody>
          <a:bodyPr/>
          <a:lstStyle/>
          <a:p>
            <a:r>
              <a:rPr lang="es-ES" altLang="en-US" sz="3600" b="0" i="1"/>
              <a:t>Fuentes de información toxicológica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625D-892B-46D7-9885-0619E2BD5E3E}" type="slidenum">
              <a:rPr lang="en-US" altLang="en-US"/>
              <a:pPr/>
              <a:t>75</a:t>
            </a:fld>
            <a:endParaRPr lang="en-US" altLang="en-US" sz="140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066800"/>
            <a:ext cx="7772400" cy="762000"/>
          </a:xfrm>
        </p:spPr>
        <p:txBody>
          <a:bodyPr/>
          <a:lstStyle/>
          <a:p>
            <a:r>
              <a:rPr lang="es-ES" altLang="en-US" sz="3000" b="0" i="1"/>
              <a:t>Agencia para Sustancias Tóxicas y el Registro de Enfermedades (ATSDR)</a:t>
            </a:r>
            <a:endParaRPr lang="en-US" altLang="en-US" sz="3000" b="0" i="1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6962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Agencia del Departamento de Salud y Servicios Humanos de los EE.UU.</a:t>
            </a:r>
            <a:endParaRPr lang="en-US" altLang="en-US" sz="2800"/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Creada por el Congreso en 1980 con el propósito de suministrar información de salud relacionada con la limpieza de vertederos de desechos químicos, según lo dispuesto en </a:t>
            </a:r>
            <a:r>
              <a:rPr lang="es-ES" altLang="en-US" sz="2800" i="1"/>
              <a:t>CERCLA.</a:t>
            </a:r>
            <a:endParaRPr lang="en-US" altLang="en-US" sz="2800" i="1"/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Analiza los efectos sobre la salud que puedan ocurrir a raíz de la exposición a sustancias químicas tóxicas</a:t>
            </a:r>
            <a:r>
              <a:rPr lang="en-US" altLang="en-US" sz="2800"/>
              <a:t>.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44BE-4CDB-40A8-8CE1-31E46A4614B9}" type="slidenum">
              <a:rPr lang="en-US" altLang="en-US"/>
              <a:pPr/>
              <a:t>76</a:t>
            </a:fld>
            <a:endParaRPr lang="en-US" altLang="en-US" sz="1400"/>
          </a:p>
        </p:txBody>
      </p:sp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1447800"/>
            <a:ext cx="7772400" cy="762000"/>
          </a:xfrm>
        </p:spPr>
        <p:txBody>
          <a:bodyPr/>
          <a:lstStyle/>
          <a:p>
            <a:r>
              <a:rPr lang="es-ES" altLang="en-US" sz="3000" b="0" i="1"/>
              <a:t>Agencia para Sustancias Tóxicas y el Registro de Enfermedades (ATSDR)</a:t>
            </a:r>
            <a:br>
              <a:rPr lang="es-ES" altLang="en-US" sz="3000" b="0" i="1"/>
            </a:br>
            <a:r>
              <a:rPr lang="es-ES" altLang="en-US" sz="3000" b="0" i="1"/>
              <a:t>(continuación)</a:t>
            </a:r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2590800"/>
            <a:ext cx="8305800" cy="39624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s-ES" altLang="en-US" sz="2400"/>
              <a:t>La Agencia publica: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 sz="2000" i="1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000" b="1" i="1"/>
              <a:t>Reseñas Toxicológicas</a:t>
            </a:r>
            <a:r>
              <a:rPr lang="es-ES" altLang="en-US" sz="2000"/>
              <a:t> –proveen información sobre sustancias químicas específicas y sus posibles efectos sobre la salud.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000" b="1" i="1"/>
              <a:t>Casos de Medicina Ambiental</a:t>
            </a:r>
            <a:r>
              <a:rPr lang="es-ES" altLang="en-US" sz="2000"/>
              <a:t> – suministran información a los prestadores de cuidados de salud sobre los efectos tóxicos de las sustancias químicas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000" b="1" i="1"/>
              <a:t>Resúmenes de Salud Pública </a:t>
            </a:r>
            <a:r>
              <a:rPr lang="es-ES" altLang="en-US" sz="2000"/>
              <a:t>– contienen información sobre exposición a sustancias tóxicas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n-US" sz="2000" b="1" i="1"/>
              <a:t>ToxFAQ’s</a:t>
            </a:r>
            <a:r>
              <a:rPr lang="es-ES" altLang="en-US" sz="2000" i="1">
                <a:cs typeface="Times New Roman" panose="02020603050405020304" pitchFamily="18" charset="0"/>
              </a:rPr>
              <a:t>™</a:t>
            </a:r>
            <a:r>
              <a:rPr lang="es-ES" altLang="en-US" sz="2000" i="1"/>
              <a:t> – </a:t>
            </a:r>
            <a:r>
              <a:rPr lang="es-ES" altLang="en-US" sz="2000"/>
              <a:t>resumen de las Reseñas Toxicológicas y de los Resúmenes de Salud Pública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s-ES" altLang="en-US" sz="2000"/>
              <a:t>	</a:t>
            </a:r>
          </a:p>
        </p:txBody>
      </p:sp>
      <p:pic>
        <p:nvPicPr>
          <p:cNvPr id="60420" name="Picture 1028" descr="IN0041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209800"/>
            <a:ext cx="1947863" cy="107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9DFB-81AA-4DC7-A218-6F5F89B8E95A}" type="slidenum">
              <a:rPr lang="en-US" altLang="en-US"/>
              <a:pPr/>
              <a:t>77</a:t>
            </a:fld>
            <a:endParaRPr lang="en-US" altLang="en-US" sz="140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8077200" cy="914400"/>
          </a:xfrm>
        </p:spPr>
        <p:txBody>
          <a:bodyPr/>
          <a:lstStyle/>
          <a:p>
            <a:r>
              <a:rPr lang="es-ES" altLang="en-US" b="0"/>
              <a:t/>
            </a:r>
            <a:br>
              <a:rPr lang="es-ES" altLang="en-US" b="0"/>
            </a:br>
            <a:r>
              <a:rPr lang="es-ES" altLang="en-US" sz="3200" b="0" i="1"/>
              <a:t>Agencia de Protección del Medio Ambiente de los EE.UU. (EPA)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101850"/>
            <a:ext cx="8001000" cy="46037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s-ES" altLang="en-US" sz="2800"/>
              <a:t>	Las responsabilidades de la </a:t>
            </a:r>
            <a:r>
              <a:rPr lang="es-ES" altLang="en-US" sz="2800" i="1"/>
              <a:t>EPA</a:t>
            </a:r>
            <a:r>
              <a:rPr lang="es-ES" altLang="en-US" sz="2800"/>
              <a:t> son: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s-ES" altLang="en-US"/>
              <a:t>Hacer cumplir las leyes federales diseñadas para proteger la salud humana y el medio ambiente.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s-ES" altLang="en-US"/>
              <a:t>Supervisar la limpieza general de sitios con desechos peligrosos.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s-ES" altLang="en-US"/>
              <a:t>Regular productos químicos en específico.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s-ES" altLang="en-US"/>
              <a:t>Desarrollar regulaciones y reglamentos que activan los requisitos de leyes ambientales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2CF72-AE16-4283-915D-C994B68497C6}" type="slidenum">
              <a:rPr lang="en-US" altLang="en-US"/>
              <a:pPr/>
              <a:t>78</a:t>
            </a:fld>
            <a:endParaRPr lang="en-US" altLang="en-US" sz="140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371600" y="838200"/>
            <a:ext cx="693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4000" i="1"/>
              <a:t>Oficinas regionales de la EPA</a:t>
            </a:r>
          </a:p>
        </p:txBody>
      </p:sp>
      <p:pic>
        <p:nvPicPr>
          <p:cNvPr id="58374" name="Picture 6" title="USA locations E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5716588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F323-0825-4F34-B622-282F3567729E}" type="slidenum">
              <a:rPr lang="en-US" altLang="en-US"/>
              <a:pPr/>
              <a:t>79</a:t>
            </a:fld>
            <a:endParaRPr lang="en-US" altLang="en-US" sz="140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001000" cy="914400"/>
          </a:xfrm>
        </p:spPr>
        <p:txBody>
          <a:bodyPr/>
          <a:lstStyle/>
          <a:p>
            <a:r>
              <a:rPr lang="es-ES" altLang="en-US" sz="3600" b="0" i="1"/>
              <a:t>Centros para el Control y la Prevención de Enfermedades (CDC)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s-ES" altLang="en-US" sz="2400"/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Agencia del Departamento de Salud y Servicios Humanos de los EE.UU.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La misión es promover la salud y la calidad de vida mediante la prevención y el control de enfermedades, lesiones e incapacidades.</a:t>
            </a:r>
          </a:p>
        </p:txBody>
      </p:sp>
      <p:pic>
        <p:nvPicPr>
          <p:cNvPr id="61444" name="Picture 4" descr="053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105400"/>
            <a:ext cx="1600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088A-6D1A-4842-B8A7-476503E98665}" type="slidenum">
              <a:rPr lang="en-US" altLang="en-US"/>
              <a:pPr/>
              <a:t>80</a:t>
            </a:fld>
            <a:endParaRPr lang="en-US" altLang="en-US" sz="140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676400"/>
            <a:ext cx="7772400" cy="762000"/>
          </a:xfrm>
        </p:spPr>
        <p:txBody>
          <a:bodyPr/>
          <a:lstStyle/>
          <a:p>
            <a:r>
              <a:rPr lang="es-ES" altLang="en-US" sz="3200" b="0" i="1"/>
              <a:t>Centros para el Control y la Prevención de Enfermedades (CDC)</a:t>
            </a:r>
            <a:br>
              <a:rPr lang="es-ES" altLang="en-US" sz="3200" b="0" i="1"/>
            </a:br>
            <a:r>
              <a:rPr lang="es-ES" altLang="en-US" sz="3200" b="0" i="1"/>
              <a:t>(continuación)</a:t>
            </a:r>
            <a:endParaRPr lang="en-US" altLang="en-US" sz="3200" b="0" i="1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819400"/>
            <a:ext cx="8077200" cy="1828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400"/>
              <a:t>Las responsabilidades de los </a:t>
            </a:r>
            <a:r>
              <a:rPr lang="es-ES" altLang="en-US" sz="2400" i="1"/>
              <a:t>CDC</a:t>
            </a:r>
            <a:r>
              <a:rPr lang="es-ES" altLang="en-US" sz="2400"/>
              <a:t> incluyen peligros ambientales y ocupacionales a través del Centro Nacional para la Salud Ambiental (</a:t>
            </a:r>
            <a:r>
              <a:rPr lang="es-ES" altLang="en-US" sz="2400" i="1"/>
              <a:t>NCEH</a:t>
            </a:r>
            <a:r>
              <a:rPr lang="es-ES" altLang="en-US" sz="2400"/>
              <a:t>) y el Instituto Nacional para la Seguridad y la Salud Ocupacionales (</a:t>
            </a:r>
            <a:r>
              <a:rPr lang="es-ES" altLang="en-US" sz="2400" i="1"/>
              <a:t>NIOSH</a:t>
            </a:r>
            <a:r>
              <a:rPr lang="es-ES" altLang="en-US" sz="2400"/>
              <a:t>)</a:t>
            </a:r>
            <a:endParaRPr lang="en-US" altLang="en-US"/>
          </a:p>
        </p:txBody>
      </p:sp>
      <p:pic>
        <p:nvPicPr>
          <p:cNvPr id="62468" name="Picture 4" descr="IN0060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043488"/>
            <a:ext cx="34290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469" name="Picture 5" descr="PE0242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876800"/>
            <a:ext cx="1665288" cy="172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99DE-E68D-4886-8B05-9083916EB167}" type="slidenum">
              <a:rPr lang="en-US" altLang="en-US"/>
              <a:pPr/>
              <a:t>81</a:t>
            </a:fld>
            <a:endParaRPr lang="en-US" altLang="en-US" sz="140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295400"/>
            <a:ext cx="7772400" cy="762000"/>
          </a:xfrm>
        </p:spPr>
        <p:txBody>
          <a:bodyPr/>
          <a:lstStyle/>
          <a:p>
            <a:r>
              <a:rPr lang="es-ES" altLang="en-US" sz="3600" b="0" i="1"/>
              <a:t>Centro Nacional para la Salud Ambiental (NCEH)</a:t>
            </a:r>
            <a:r>
              <a:rPr lang="es-ES" altLang="en-US" sz="3600" i="1"/>
              <a:t>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590800"/>
            <a:ext cx="7772400" cy="1981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Estudia los peligros relacionados con la exposición a sustancias químicas dentro y fuera del lugar de trabajo.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Establece normas, guías y recomendaciones para sustancias tóxicas.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altLang="en-US" sz="2800"/>
          </a:p>
        </p:txBody>
      </p:sp>
      <p:pic>
        <p:nvPicPr>
          <p:cNvPr id="63492" name="Picture 4" descr="PE01195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25" y="4648200"/>
            <a:ext cx="1404938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493" name="Picture 5" descr="IN00455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572000"/>
            <a:ext cx="19208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494" name="Picture 6" descr="PE0242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724400"/>
            <a:ext cx="1284288" cy="166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8950"/>
            <a:ext cx="8229600" cy="2286000"/>
          </a:xfrm>
        </p:spPr>
        <p:txBody>
          <a:bodyPr/>
          <a:lstStyle/>
          <a:p>
            <a:r>
              <a:rPr lang="es-ES" altLang="en-US" i="1" dirty="0">
                <a:solidFill>
                  <a:srgbClr val="451BDD"/>
                </a:solidFill>
                <a:cs typeface="Times New Roman" panose="02020603050405020304" pitchFamily="18" charset="0"/>
              </a:rPr>
              <a:t>¿</a:t>
            </a:r>
            <a:r>
              <a:rPr lang="es-ES" altLang="en-US" i="1" dirty="0">
                <a:solidFill>
                  <a:srgbClr val="451BDD"/>
                </a:solidFill>
              </a:rPr>
              <a:t>Qué es la toxicología?</a:t>
            </a:r>
            <a:br>
              <a:rPr lang="es-ES" altLang="en-US" i="1" dirty="0">
                <a:solidFill>
                  <a:srgbClr val="451BDD"/>
                </a:solidFill>
              </a:rPr>
            </a:br>
            <a:endParaRPr lang="en-US" dirty="0"/>
          </a:p>
        </p:txBody>
      </p:sp>
      <p:sp>
        <p:nvSpPr>
          <p:cNvPr id="6" name="Slide Number 46 Placeholder 3" descr="¿Qué es la toxicología?&#10;" title="¿Qué es la toxicología?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DC9E-A3C8-4C2D-BD09-217355B39619}" type="slidenum">
              <a:rPr lang="en-US" altLang="en-US" smtClean="0"/>
              <a:pPr/>
              <a:t>46</a:t>
            </a:fld>
            <a:endParaRPr lang="en-US" altLang="en-US"/>
          </a:p>
        </p:txBody>
      </p:sp>
      <p:sp>
        <p:nvSpPr>
          <p:cNvPr id="36866" name="Rectangle 2" descr="¿Qué es la toxicología?&#10;" title="¿Qué es la toxicología?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36868" name="Rectangle 4" descr="¿Qué es la toxicología?&#10;" title="¿Qué es la toxicología?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 sz="4400">
              <a:solidFill>
                <a:schemeClr val="tx2"/>
              </a:solidFill>
            </a:endParaRPr>
          </a:p>
        </p:txBody>
      </p:sp>
      <p:pic>
        <p:nvPicPr>
          <p:cNvPr id="36870" name="¿Qué es la toxicología?" descr="¿Qué es la toxicología?&#10;" title="¿Qué es la toxicología?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971800"/>
            <a:ext cx="28956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E4AB-878F-401C-A068-586AA4FC29B6}" type="slidenum">
              <a:rPr lang="en-US" altLang="en-US"/>
              <a:pPr/>
              <a:t>82</a:t>
            </a:fld>
            <a:endParaRPr lang="en-US" altLang="en-US" sz="140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8534400" cy="762000"/>
          </a:xfrm>
        </p:spPr>
        <p:txBody>
          <a:bodyPr/>
          <a:lstStyle/>
          <a:p>
            <a:r>
              <a:rPr lang="es-ES" altLang="en-US" sz="3200" b="0"/>
              <a:t> </a:t>
            </a:r>
            <a:r>
              <a:rPr lang="es-ES" altLang="en-US" sz="3200" i="1"/>
              <a:t>Instituto Nacional de Seguridad y Salud Ocupacionales (NIOSH)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438400"/>
            <a:ext cx="7772400" cy="2317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Investigación de condiciones laborales potencialmente peligrosas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Evalúa peligros químicos en el lugar de trabajo.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Lleva a cabo investigación sobre sustancias químicas.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2800"/>
              <a:t>Provee información a </a:t>
            </a:r>
            <a:r>
              <a:rPr lang="es-ES" altLang="en-US" sz="2800" i="1"/>
              <a:t>OSHA</a:t>
            </a:r>
            <a:r>
              <a:rPr lang="es-ES" altLang="en-US" sz="2800"/>
              <a:t> para su uso en el establecimiento de normas.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" altLang="en-US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" altLang="en-US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" altLang="en-US" sz="2800"/>
          </a:p>
        </p:txBody>
      </p:sp>
      <p:pic>
        <p:nvPicPr>
          <p:cNvPr id="64516" name="Picture 4" descr="PE0363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029200"/>
            <a:ext cx="2971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341A-17F6-4F1C-A952-052DA87CB13D}" type="slidenum">
              <a:rPr lang="en-US" altLang="en-US"/>
              <a:pPr/>
              <a:t>83</a:t>
            </a:fld>
            <a:endParaRPr lang="en-US" altLang="en-US" sz="140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90600"/>
            <a:ext cx="7772400" cy="762000"/>
          </a:xfrm>
        </p:spPr>
        <p:txBody>
          <a:bodyPr/>
          <a:lstStyle/>
          <a:p>
            <a:r>
              <a:rPr lang="es-ES" altLang="en-US" sz="3200" i="1"/>
              <a:t>Comisión Reguladora Nuclear</a:t>
            </a:r>
            <a:br>
              <a:rPr lang="es-ES" altLang="en-US" sz="3200" i="1"/>
            </a:br>
            <a:r>
              <a:rPr lang="es-ES" altLang="en-US" sz="3200" i="1"/>
              <a:t>(NRC)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3000"/>
              <a:t>Establecida en 1971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3000"/>
              <a:t>Reglamenta el uso de materiales nucleares para fines comerciales, industriales, académicos y médicos</a:t>
            </a:r>
            <a:endParaRPr lang="es-ES" altLang="en-US"/>
          </a:p>
        </p:txBody>
      </p:sp>
      <p:pic>
        <p:nvPicPr>
          <p:cNvPr id="65540" name="Picture 4" descr="SY0060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251325"/>
            <a:ext cx="3810000" cy="245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1" name="Picture 5" descr="radioat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870450"/>
            <a:ext cx="1557338" cy="15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3C66-4D64-4CF0-A184-DD6B4D791F38}" type="slidenum">
              <a:rPr lang="en-US" altLang="en-US"/>
              <a:pPr/>
              <a:t>84</a:t>
            </a:fld>
            <a:endParaRPr lang="en-US" altLang="en-US" sz="140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066800"/>
            <a:ext cx="7772400" cy="762000"/>
          </a:xfrm>
        </p:spPr>
        <p:txBody>
          <a:bodyPr/>
          <a:lstStyle/>
          <a:p>
            <a:r>
              <a:rPr lang="es-ES" altLang="en-US" sz="3200" i="1"/>
              <a:t>Comisión Reguladora Nuclear (NRC)</a:t>
            </a:r>
            <a:br>
              <a:rPr lang="es-ES" altLang="en-US" sz="3200" i="1"/>
            </a:br>
            <a:r>
              <a:rPr lang="es-ES" altLang="en-US" sz="3200" i="1"/>
              <a:t>(continuación)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n-US" sz="3600"/>
              <a:t>Reglamenta</a:t>
            </a:r>
          </a:p>
          <a:p>
            <a:pPr lvl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r>
              <a:rPr lang="es-ES" altLang="en-US" sz="2400"/>
              <a:t>Plantas de energía atómica</a:t>
            </a:r>
          </a:p>
          <a:p>
            <a:pPr lvl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r>
              <a:rPr lang="es-ES" altLang="en-US" sz="2400"/>
              <a:t>Materiales nucleares usados en diagnosis y tratamiento del cáncer</a:t>
            </a:r>
          </a:p>
          <a:p>
            <a:pPr lvl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r>
              <a:rPr lang="es-ES" altLang="en-US" sz="2400"/>
              <a:t>Materiales nucleares usados en detectores de humo</a:t>
            </a:r>
          </a:p>
          <a:p>
            <a:pPr lvl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r>
              <a:rPr lang="es-ES" altLang="en-US" sz="2400"/>
              <a:t>Reactores nucleares dedicados a la investigación, pruebas y adiestramiento</a:t>
            </a:r>
          </a:p>
          <a:p>
            <a:pPr lvl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r>
              <a:rPr lang="es-ES" altLang="en-US" sz="2400"/>
              <a:t>Instalaciones del ciclo (producción) de combustible nuclear</a:t>
            </a:r>
          </a:p>
          <a:p>
            <a:pPr lvl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r>
              <a:rPr lang="es-ES" altLang="en-US" sz="2400"/>
              <a:t>El transporte, almacenamiento y disposición de materiales y desperdicios nucleares</a:t>
            </a:r>
          </a:p>
        </p:txBody>
      </p:sp>
      <p:pic>
        <p:nvPicPr>
          <p:cNvPr id="66564" name="Picture 4" descr="radioat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715000"/>
            <a:ext cx="1252538" cy="87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77FD-387A-4CAD-A6AB-47140898F554}" type="slidenum">
              <a:rPr lang="en-US" altLang="en-US"/>
              <a:pPr/>
              <a:t>85</a:t>
            </a:fld>
            <a:endParaRPr lang="en-US" altLang="en-US" sz="140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066800"/>
            <a:ext cx="7772400" cy="762000"/>
          </a:xfrm>
        </p:spPr>
        <p:txBody>
          <a:bodyPr/>
          <a:lstStyle/>
          <a:p>
            <a:r>
              <a:rPr lang="es-ES" altLang="en-US" sz="3200" i="1"/>
              <a:t>Comisión Reguladora Nuclear (NRC)</a:t>
            </a:r>
            <a:br>
              <a:rPr lang="es-ES" altLang="en-US" sz="3200" i="1"/>
            </a:br>
            <a:r>
              <a:rPr lang="es-ES" altLang="en-US" sz="3200" i="1"/>
              <a:t>(continuación)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559050"/>
            <a:ext cx="7772400" cy="3657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/>
              <a:t>Al igual que la </a:t>
            </a:r>
            <a:r>
              <a:rPr lang="es-ES" altLang="en-US" i="1"/>
              <a:t>OSHA</a:t>
            </a:r>
            <a:r>
              <a:rPr lang="es-ES" altLang="en-US"/>
              <a:t> y la </a:t>
            </a:r>
            <a:r>
              <a:rPr lang="es-ES" altLang="en-US" i="1"/>
              <a:t>EPA</a:t>
            </a:r>
            <a:r>
              <a:rPr lang="es-ES" altLang="en-US"/>
              <a:t>, la </a:t>
            </a:r>
            <a:r>
              <a:rPr lang="es-ES" altLang="en-US" i="1"/>
              <a:t>NRC</a:t>
            </a:r>
            <a:r>
              <a:rPr lang="es-ES" altLang="en-US"/>
              <a:t> obtiene y evalúa información sobre niveles de exposición aceptables para trabajadores que manejan materiales nucleares</a:t>
            </a:r>
          </a:p>
        </p:txBody>
      </p:sp>
      <p:pic>
        <p:nvPicPr>
          <p:cNvPr id="67588" name="Picture 4" descr="IN0041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505325"/>
            <a:ext cx="2819400" cy="159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8B68-9E4D-49C8-A24F-CF21A3E31867}" type="slidenum">
              <a:rPr lang="en-US" altLang="en-US"/>
              <a:pPr/>
              <a:t>86</a:t>
            </a:fld>
            <a:endParaRPr lang="en-US" altLang="en-US" sz="140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676400"/>
            <a:ext cx="7772400" cy="457200"/>
          </a:xfrm>
        </p:spPr>
        <p:txBody>
          <a:bodyPr/>
          <a:lstStyle/>
          <a:p>
            <a:r>
              <a:rPr lang="es-ES" altLang="en-US" sz="3200" i="1"/>
              <a:t>Administración de Drogas y Alimentos (FDA)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438400"/>
            <a:ext cx="77724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/>
              <a:t>La FDA promueve y protege la salud pública ayudando a que productos seguros y efectivos lleguen al mercado.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/>
              <a:t>La FDA supervisa los productos para su seguridad continuada luego de que estén en uso.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72FB-5FF1-4044-9414-425E86418984}" type="slidenum">
              <a:rPr lang="en-US" altLang="en-US"/>
              <a:pPr/>
              <a:t>87</a:t>
            </a:fld>
            <a:endParaRPr lang="en-US" altLang="en-US" sz="140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610600" cy="1371600"/>
          </a:xfrm>
        </p:spPr>
        <p:txBody>
          <a:bodyPr/>
          <a:lstStyle/>
          <a:p>
            <a:r>
              <a:rPr lang="es-ES" altLang="en-US" sz="3200" i="1"/>
              <a:t>Conferencia Americana de Higienistas Industriales Gubernamentales (ACGIH)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711450"/>
            <a:ext cx="7772400" cy="3505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/>
              <a:t>Produce cada año una lista de valores límites de umbral (</a:t>
            </a:r>
            <a:r>
              <a:rPr lang="es-ES" altLang="en-US" i="1"/>
              <a:t>TLV</a:t>
            </a:r>
            <a:r>
              <a:rPr lang="es-ES" altLang="en-US"/>
              <a:t>, por sus siglas en inglés ) e índices de exposición biológica (</a:t>
            </a:r>
            <a:r>
              <a:rPr lang="es-ES" altLang="en-US" i="1"/>
              <a:t>BEI</a:t>
            </a:r>
            <a:r>
              <a:rPr lang="es-ES" altLang="en-US"/>
              <a:t>, por sus siglas en inglés) para cientos de sustancias químicas.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3373-FC2E-48D1-8B71-BFACF6CBC105}" type="slidenum">
              <a:rPr lang="en-US" altLang="en-US"/>
              <a:pPr/>
              <a:t>88</a:t>
            </a:fld>
            <a:endParaRPr lang="en-US" altLang="en-US" sz="140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990600"/>
            <a:ext cx="7772400" cy="990600"/>
          </a:xfrm>
        </p:spPr>
        <p:txBody>
          <a:bodyPr/>
          <a:lstStyle/>
          <a:p>
            <a:r>
              <a:rPr lang="es-ES" altLang="en-US" sz="3200" i="1"/>
              <a:t>Bases de datos electrónicas</a:t>
            </a:r>
            <a:r>
              <a:rPr lang="es-ES" altLang="en-US" sz="3200"/>
              <a:t/>
            </a:r>
            <a:br>
              <a:rPr lang="es-ES" altLang="en-US" sz="3200"/>
            </a:br>
            <a:endParaRPr lang="es-ES" altLang="en-US" sz="320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3168650"/>
            <a:ext cx="6324600" cy="3048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s-ES" altLang="en-US"/>
              <a:t> </a:t>
            </a:r>
          </a:p>
        </p:txBody>
      </p:sp>
      <p:pic>
        <p:nvPicPr>
          <p:cNvPr id="71684" name="Picture 4" descr="BS0052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15748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5" name="Picture 5" descr="BS0160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16002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2057400" y="1828800"/>
            <a:ext cx="68580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61963" indent="-3968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6263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ES" altLang="en-US"/>
              <a:t>Algunos de los sitios donde usted puede encontrar información:</a:t>
            </a:r>
          </a:p>
          <a:p>
            <a:pPr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s-ES" altLang="en-US" sz="2000" i="1"/>
              <a:t>TOXNET</a:t>
            </a:r>
            <a:r>
              <a:rPr lang="es-ES" altLang="en-US" sz="2000"/>
              <a:t> (Red de Datos sobre Toxicología) </a:t>
            </a:r>
          </a:p>
          <a:p>
            <a:pPr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s-ES" altLang="en-US" sz="2000" i="1"/>
              <a:t>CHEMTREC</a:t>
            </a:r>
            <a:r>
              <a:rPr lang="es-ES" altLang="en-US" sz="2000"/>
              <a:t> (Centro de Emergencia para el Transporte de Sustancias Químicas)</a:t>
            </a:r>
          </a:p>
          <a:p>
            <a:pPr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s-ES" altLang="en-US" sz="2000" i="1"/>
              <a:t>MEDTREC</a:t>
            </a:r>
            <a:r>
              <a:rPr lang="es-ES" altLang="en-US" sz="2000"/>
              <a:t> (Centro de Emergencia para el Transporte Médico)</a:t>
            </a:r>
          </a:p>
          <a:p>
            <a:pPr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s-ES" altLang="en-US" sz="2000" i="1"/>
              <a:t>MSDS</a:t>
            </a:r>
            <a:r>
              <a:rPr lang="es-ES" altLang="en-US" sz="2000"/>
              <a:t> (Hojas de datos de seguridad de materiales)</a:t>
            </a:r>
          </a:p>
          <a:p>
            <a:pPr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s-ES" altLang="en-US" sz="2000" i="1"/>
              <a:t>HazDat</a:t>
            </a:r>
            <a:r>
              <a:rPr lang="es-ES" altLang="en-US" sz="2000"/>
              <a:t> (Base de datos sobre sustancias peligrosas y efectos en la salud)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1D33-6878-4E17-8952-121904ACC064}" type="slidenum">
              <a:rPr lang="en-US" altLang="en-US"/>
              <a:pPr/>
              <a:t>89</a:t>
            </a:fld>
            <a:endParaRPr lang="en-US" altLang="en-US" sz="14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2743200"/>
          </a:xfrm>
        </p:spPr>
        <p:txBody>
          <a:bodyPr/>
          <a:lstStyle/>
          <a:p>
            <a:r>
              <a:rPr lang="es-ES" altLang="en-US" i="1"/>
              <a:t>Periodo de preguntas y respuestas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51CB7-A8C2-445F-9020-609941B41C58}" type="slidenum">
              <a:rPr lang="en-US" altLang="en-US"/>
              <a:pPr/>
              <a:t>47</a:t>
            </a:fld>
            <a:endParaRPr lang="en-US" altLang="en-US" sz="14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US" altLang="en-US" sz="4000" dirty="0"/>
              <a:t>      </a:t>
            </a:r>
            <a:r>
              <a:rPr lang="es-ES_tradnl" altLang="en-US" b="0" i="1" dirty="0"/>
              <a:t>Toxicología</a:t>
            </a:r>
            <a:r>
              <a:rPr lang="en-US" altLang="en-US" dirty="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667000"/>
            <a:ext cx="7239000" cy="342900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s-ES_tradnl" altLang="en-US"/>
              <a:t>La toxicología es el estudio de la manera en que los venenos naturales o los fabricados por el hombre producen efectos nocivos en los organismos vivos.</a:t>
            </a:r>
            <a:endParaRPr lang="en-US" altLang="en-US"/>
          </a:p>
        </p:txBody>
      </p:sp>
      <p:pic>
        <p:nvPicPr>
          <p:cNvPr id="19460" name="Picture 4" descr="AN0129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9C98-3EAA-443C-8497-BA84F7251F1F}" type="slidenum">
              <a:rPr lang="en-US" altLang="en-US"/>
              <a:pPr/>
              <a:t>48</a:t>
            </a:fld>
            <a:endParaRPr lang="en-US" altLang="en-US" sz="140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905000"/>
            <a:ext cx="7772400" cy="762000"/>
          </a:xfrm>
        </p:spPr>
        <p:txBody>
          <a:bodyPr/>
          <a:lstStyle/>
          <a:p>
            <a:r>
              <a:rPr lang="es-ES" altLang="en-US" sz="4000" b="0" i="1"/>
              <a:t>Preguntas generales sobre toxicología</a:t>
            </a:r>
          </a:p>
        </p:txBody>
      </p:sp>
      <p:pic>
        <p:nvPicPr>
          <p:cNvPr id="43011" name="Picture 3" descr="PE034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743200"/>
            <a:ext cx="2971800" cy="266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D976-133B-437A-A4AB-890C29A69FE4}" type="slidenum">
              <a:rPr lang="en-US" altLang="en-US"/>
              <a:pPr/>
              <a:t>49</a:t>
            </a:fld>
            <a:endParaRPr lang="en-US" altLang="en-US" sz="140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19200"/>
            <a:ext cx="8305800" cy="762000"/>
          </a:xfrm>
        </p:spPr>
        <p:txBody>
          <a:bodyPr/>
          <a:lstStyle/>
          <a:p>
            <a:r>
              <a:rPr lang="es-ES" altLang="en-US" sz="3600" b="0" i="1"/>
              <a:t>¿Qué son efectos nocivos o perjudiciales?</a:t>
            </a:r>
            <a:endParaRPr lang="en-US" altLang="en-US" sz="3600" b="0" i="1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362200"/>
            <a:ext cx="7772400" cy="3321050"/>
          </a:xfrm>
        </p:spPr>
        <p:txBody>
          <a:bodyPr/>
          <a:lstStyle/>
          <a:p>
            <a:pPr lvl="2">
              <a:buFont typeface="Wingdings" panose="05000000000000000000" pitchFamily="2" charset="2"/>
              <a:buChar char="Ø"/>
            </a:pPr>
            <a:r>
              <a:rPr lang="es-ES" altLang="en-US" sz="2800" dirty="0">
                <a:sym typeface="Signs MT" pitchFamily="2" charset="2"/>
              </a:rPr>
              <a:t>Los efectos nocivos o perjudiciales son aquellos que atentan contra la supervivencia o la función normal del individuo.</a:t>
            </a:r>
            <a:endParaRPr lang="en-US" altLang="en-US" sz="2800" dirty="0"/>
          </a:p>
          <a:p>
            <a:endParaRPr lang="en-US" altLang="en-US" dirty="0"/>
          </a:p>
        </p:txBody>
      </p:sp>
      <p:pic>
        <p:nvPicPr>
          <p:cNvPr id="41988" name="Picture 4" descr="PE0410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1752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C6B5-BDB8-4467-86C2-6ECD80790A3E}" type="slidenum">
              <a:rPr lang="en-US" altLang="en-US"/>
              <a:pPr/>
              <a:t>50</a:t>
            </a:fld>
            <a:endParaRPr lang="en-US" altLang="en-US" sz="14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El término “</a:t>
            </a:r>
            <a:r>
              <a:rPr lang="es-ES" altLang="en-US" sz="2800" i="1"/>
              <a:t>toxicidad” </a:t>
            </a:r>
            <a:r>
              <a:rPr lang="es-ES" altLang="en-US" sz="2800"/>
              <a:t>se emplea para describir la naturaleza de los efectos perjudiciales producidos y las condiciones necesarias para su producción.</a:t>
            </a:r>
            <a:endParaRPr lang="en-US" altLang="en-US" sz="2800"/>
          </a:p>
          <a:p>
            <a:pPr>
              <a:buFont typeface="Wingdings" panose="05000000000000000000" pitchFamily="2" charset="2"/>
              <a:buChar char="Ø"/>
            </a:pPr>
            <a:r>
              <a:rPr lang="es-ES" altLang="en-US" sz="2800"/>
              <a:t>La toxicidad ocurre toda vez que una sustancia entra en contacto con una superficie corporal como la piel, los ojos o la mucosa del sistema digestivo o respiratorio.</a:t>
            </a:r>
          </a:p>
        </p:txBody>
      </p:sp>
      <p:pic>
        <p:nvPicPr>
          <p:cNvPr id="20484" name="Picture 4" descr="AN01293_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228600"/>
            <a:ext cx="1600200" cy="152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462213" y="914400"/>
            <a:ext cx="6072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s-ES" altLang="en-US" sz="4000" i="1">
                <a:solidFill>
                  <a:schemeClr val="tx2"/>
                </a:solidFill>
              </a:rPr>
              <a:t>¿Qué es la toxicidad?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C92C-1096-45CA-9FAB-BA84AFD0273E}" type="slidenum">
              <a:rPr lang="en-US" altLang="en-US"/>
              <a:pPr/>
              <a:t>51</a:t>
            </a:fld>
            <a:endParaRPr lang="en-US" altLang="en-US" sz="140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066800"/>
            <a:ext cx="7772400" cy="762000"/>
          </a:xfrm>
        </p:spPr>
        <p:txBody>
          <a:bodyPr/>
          <a:lstStyle/>
          <a:p>
            <a:r>
              <a:rPr lang="es-ES" altLang="en-US" b="0" i="1"/>
              <a:t>¿Qué significa tóxico?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590800"/>
            <a:ext cx="7772400" cy="36258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altLang="en-US"/>
              <a:t>Este término se relaciona con los efectos venenosos o mortales en el cuerpo</a:t>
            </a:r>
          </a:p>
          <a:p>
            <a:pPr>
              <a:buFont typeface="Wingdings" panose="05000000000000000000" pitchFamily="2" charset="2"/>
              <a:buNone/>
            </a:pPr>
            <a:endParaRPr lang="es-E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2260</TotalTime>
  <Words>1453</Words>
  <Application>Microsoft Office PowerPoint</Application>
  <PresentationFormat>On-screen Show (4:3)</PresentationFormat>
  <Paragraphs>225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Directions MT</vt:lpstr>
      <vt:lpstr>Signs MT</vt:lpstr>
      <vt:lpstr>Times New Roman</vt:lpstr>
      <vt:lpstr>Wingdings</vt:lpstr>
      <vt:lpstr>Nature</vt:lpstr>
      <vt:lpstr>Curso de toxicología para comunidades</vt:lpstr>
      <vt:lpstr>Módulo I Introducción a la toxicología</vt:lpstr>
      <vt:lpstr>Objetivos</vt:lpstr>
      <vt:lpstr>¿Qué es la toxicología? </vt:lpstr>
      <vt:lpstr>      Toxicología </vt:lpstr>
      <vt:lpstr>Preguntas generales sobre toxicología</vt:lpstr>
      <vt:lpstr>¿Qué son efectos nocivos o perjudiciales?</vt:lpstr>
      <vt:lpstr>PowerPoint Presentation</vt:lpstr>
      <vt:lpstr>¿Qué significa tóxico?</vt:lpstr>
      <vt:lpstr> ¿Qué es un “toxicante”?</vt:lpstr>
      <vt:lpstr> ¿Qué es una toxina?</vt:lpstr>
      <vt:lpstr>  ¿Qué es un síntoma tóxico? ¿Qué es un efecto tóxico?</vt:lpstr>
      <vt:lpstr>¿Qué es toxicidad selectiva?</vt:lpstr>
      <vt:lpstr>PowerPoint Presentation</vt:lpstr>
      <vt:lpstr>¿Qué es una dosis? ¿Qué es dosis-efecto? </vt:lpstr>
      <vt:lpstr>¿Qué es una dosis umbral?</vt:lpstr>
      <vt:lpstr>¿Qué es ‘susceptibilidad individual’? ¿Qué es una ‘subpoblación sensible’?</vt:lpstr>
      <vt:lpstr>Subdisciplinas de la toxicología</vt:lpstr>
      <vt:lpstr>Toxicología ambiental</vt:lpstr>
      <vt:lpstr>Toxicología ocupacional (industrial)</vt:lpstr>
      <vt:lpstr>Toxicología reglamentaria</vt:lpstr>
      <vt:lpstr>Toxicología de los alimentos</vt:lpstr>
      <vt:lpstr>Toxicología clínica</vt:lpstr>
      <vt:lpstr>Toxicología descriptiva</vt:lpstr>
      <vt:lpstr>Toxicología forense</vt:lpstr>
      <vt:lpstr>Toxicología analítica</vt:lpstr>
      <vt:lpstr>Toxicología mecanicista</vt:lpstr>
      <vt:lpstr>Clasificación de los agentes tóxicos </vt:lpstr>
      <vt:lpstr>Subcategorías de las clasificaciones</vt:lpstr>
      <vt:lpstr>Subcategorías de las clasificaciones (continuación)</vt:lpstr>
      <vt:lpstr>Clasificaciones generales de interés para las comunidades</vt:lpstr>
      <vt:lpstr>Fuentes de información toxicológica</vt:lpstr>
      <vt:lpstr>Agencia para Sustancias Tóxicas y el Registro de Enfermedades (ATSDR)</vt:lpstr>
      <vt:lpstr>Agencia para Sustancias Tóxicas y el Registro de Enfermedades (ATSDR) (continuación)</vt:lpstr>
      <vt:lpstr> Agencia de Protección del Medio Ambiente de los EE.UU. (EPA)</vt:lpstr>
      <vt:lpstr>PowerPoint Presentation</vt:lpstr>
      <vt:lpstr>Centros para el Control y la Prevención de Enfermedades (CDC)</vt:lpstr>
      <vt:lpstr>Centros para el Control y la Prevención de Enfermedades (CDC) (continuación)</vt:lpstr>
      <vt:lpstr>Centro Nacional para la Salud Ambiental (NCEH) </vt:lpstr>
      <vt:lpstr> Instituto Nacional de Seguridad y Salud Ocupacionales (NIOSH)</vt:lpstr>
      <vt:lpstr>Comisión Reguladora Nuclear (NRC)</vt:lpstr>
      <vt:lpstr>Comisión Reguladora Nuclear (NRC) (continuación)</vt:lpstr>
      <vt:lpstr>Comisión Reguladora Nuclear (NRC) (continuación)</vt:lpstr>
      <vt:lpstr>Administración de Drogas y Alimentos (FDA)</vt:lpstr>
      <vt:lpstr>Conferencia Americana de Higienistas Industriales Gubernamentales (ACGIH)</vt:lpstr>
      <vt:lpstr>Bases de datos electrónicas </vt:lpstr>
      <vt:lpstr>Periodo de preguntas y respuestas</vt:lpstr>
    </vt:vector>
  </TitlesOfParts>
  <Company>Pre-installed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toxicología para comunidades</dc:title>
  <dc:subject>Curso de toxicología para comunidades</dc:subject>
  <dc:creator>Pre-installed User</dc:creator>
  <cp:keywords>Curso, de toxicología, para comunidades</cp:keywords>
  <cp:lastModifiedBy>Taylor, Jeffrey Glenn (ATSDR/OCOM/HCT) (CTR)</cp:lastModifiedBy>
  <cp:revision>49</cp:revision>
  <cp:lastPrinted>2000-08-04T17:23:09Z</cp:lastPrinted>
  <dcterms:created xsi:type="dcterms:W3CDTF">2000-08-02T03:16:48Z</dcterms:created>
  <dcterms:modified xsi:type="dcterms:W3CDTF">2016-02-23T13:02:54Z</dcterms:modified>
  <cp:category>ATSDR</cp:category>
</cp:coreProperties>
</file>