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2810" autoAdjust="0"/>
    <p:restoredTop sz="90876" autoAdjust="0"/>
  </p:normalViewPr>
  <p:slideViewPr>
    <p:cSldViewPr>
      <p:cViewPr varScale="1">
        <p:scale>
          <a:sx n="101" d="100"/>
          <a:sy n="101" d="100"/>
        </p:scale>
        <p:origin x="102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E90383-427B-4680-9854-AB6AB1B7BB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135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39861-A67C-488A-8A58-64864686C3B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3944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D33B28D-BBBA-4383-8657-E18423AEAB8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158666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319446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5972175"/>
            <a:ext cx="762000" cy="8858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229796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178179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409411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30107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405690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177073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287721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229948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108109</a:t>
            </a:r>
          </a:p>
        </p:txBody>
      </p:sp>
    </p:spTree>
    <p:extLst>
      <p:ext uri="{BB962C8B-B14F-4D97-AF65-F5344CB8AC3E}">
        <p14:creationId xmlns:p14="http://schemas.microsoft.com/office/powerpoint/2010/main" val="265240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5972175"/>
            <a:ext cx="7620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108109</a:t>
            </a:r>
          </a:p>
        </p:txBody>
      </p:sp>
      <p:grpSp>
        <p:nvGrpSpPr>
          <p:cNvPr id="308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12.wmf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1295400"/>
            <a:ext cx="7543800" cy="1143000"/>
          </a:xfrm>
        </p:spPr>
        <p:txBody>
          <a:bodyPr/>
          <a:lstStyle/>
          <a:p>
            <a:r>
              <a:rPr lang="es-ES" altLang="en-US" sz="4400" dirty="0"/>
              <a:t>Módulo II</a:t>
            </a:r>
            <a:br>
              <a:rPr lang="es-ES" altLang="en-US" sz="4400" dirty="0"/>
            </a:br>
            <a:r>
              <a:rPr lang="es-ES" altLang="en-US" sz="4400" dirty="0"/>
              <a:t>Rutas de Exposición</a:t>
            </a:r>
          </a:p>
        </p:txBody>
      </p:sp>
      <p:pic>
        <p:nvPicPr>
          <p:cNvPr id="2052" name="Picture 4" descr="arrows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19400"/>
            <a:ext cx="4191000" cy="350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369050"/>
            <a:ext cx="99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fld id="{65EBA0DE-54DF-4EC1-8211-E30FA3BC0DB3}" type="slidenum">
              <a:rPr lang="es-ES" altLang="en-US" sz="2600" b="1">
                <a:solidFill>
                  <a:schemeClr val="bg1"/>
                </a:solidFill>
                <a:latin typeface="Arial" panose="020B0604020202020204" pitchFamily="34" charset="0"/>
              </a:rPr>
              <a:pPr/>
              <a:t>1</a:t>
            </a:fld>
            <a:r>
              <a:rPr lang="es-ES" altLang="en-US" sz="2600" b="1">
                <a:solidFill>
                  <a:schemeClr val="bg1"/>
                </a:solidFill>
                <a:latin typeface="Arial" panose="020B0604020202020204" pitchFamily="34" charset="0"/>
              </a:rPr>
              <a:t>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title="Rutas de Exposición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r>
              <a:rPr lang="es-ES" altLang="en-US" sz="4000" dirty="0"/>
              <a:t>Rutas de exposición</a:t>
            </a:r>
          </a:p>
        </p:txBody>
      </p:sp>
      <p:sp>
        <p:nvSpPr>
          <p:cNvPr id="14340" name="Rectangle 4" title="Rutas de exposición"/>
          <p:cNvSpPr>
            <a:spLocks noChangeArrowheads="1"/>
          </p:cNvSpPr>
          <p:nvPr/>
        </p:nvSpPr>
        <p:spPr bwMode="auto">
          <a:xfrm>
            <a:off x="914400" y="57785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es-ES" altLang="en-US" sz="3600" b="1">
              <a:solidFill>
                <a:schemeClr val="tx2"/>
              </a:solidFill>
            </a:endParaRPr>
          </a:p>
        </p:txBody>
      </p:sp>
      <p:pic>
        <p:nvPicPr>
          <p:cNvPr id="14341" name="Picture 5" descr="PE0581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49650"/>
            <a:ext cx="17526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BS0124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166052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524000" y="309245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/>
              <a:t>Cutánea (la piel)</a:t>
            </a:r>
          </a:p>
        </p:txBody>
      </p:sp>
      <p:sp>
        <p:nvSpPr>
          <p:cNvPr id="14344" name="AutoShape 8" title="Arrow Up"/>
          <p:cNvSpPr>
            <a:spLocks noChangeArrowheads="1"/>
          </p:cNvSpPr>
          <p:nvPr/>
        </p:nvSpPr>
        <p:spPr bwMode="auto">
          <a:xfrm rot="-13544924">
            <a:off x="6473031" y="4423569"/>
            <a:ext cx="2344738" cy="21844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0 w 21600"/>
              <a:gd name="T5" fmla="*/ 0 h 21600"/>
              <a:gd name="T6" fmla="*/ 2700 w 21600"/>
              <a:gd name="T7" fmla="*/ 10799 h 21600"/>
              <a:gd name="T8" fmla="*/ 10800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9" title="Arrow Down"/>
          <p:cNvSpPr>
            <a:spLocks noChangeArrowheads="1"/>
          </p:cNvSpPr>
          <p:nvPr/>
        </p:nvSpPr>
        <p:spPr bwMode="auto">
          <a:xfrm rot="-369913">
            <a:off x="3886200" y="1981200"/>
            <a:ext cx="1752600" cy="2633663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0 w 21600"/>
              <a:gd name="T5" fmla="*/ 0 h 21600"/>
              <a:gd name="T6" fmla="*/ 2700 w 21600"/>
              <a:gd name="T7" fmla="*/ 10799 h 21600"/>
              <a:gd name="T8" fmla="*/ 10800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AutoShape 10" title="Arrow right"/>
          <p:cNvSpPr>
            <a:spLocks noChangeArrowheads="1"/>
          </p:cNvSpPr>
          <p:nvPr/>
        </p:nvSpPr>
        <p:spPr bwMode="auto">
          <a:xfrm rot="-5005500">
            <a:off x="1329531" y="3318669"/>
            <a:ext cx="2281238" cy="31115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0 w 21600"/>
              <a:gd name="T5" fmla="*/ 0 h 21600"/>
              <a:gd name="T6" fmla="*/ 2700 w 21600"/>
              <a:gd name="T7" fmla="*/ 10799 h 21600"/>
              <a:gd name="T8" fmla="*/ 10800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4347" name="Picture 11" descr="HM00386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572000"/>
            <a:ext cx="1295400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8" name="Text Box 12" title="Inhalacion"/>
          <p:cNvSpPr txBox="1">
            <a:spLocks noChangeArrowheads="1"/>
          </p:cNvSpPr>
          <p:nvPr/>
        </p:nvSpPr>
        <p:spPr bwMode="auto">
          <a:xfrm>
            <a:off x="1600200" y="6216650"/>
            <a:ext cx="3276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n-US" sz="3600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362200" y="5943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/>
              <a:t>Inhalación (sistema respiratorio)</a:t>
            </a:r>
          </a:p>
        </p:txBody>
      </p:sp>
      <p:pic>
        <p:nvPicPr>
          <p:cNvPr id="14350" name="Picture 14" descr="HM00006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362200"/>
            <a:ext cx="13208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1" name="Picture 15" descr="stomach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95600"/>
            <a:ext cx="3714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791200" y="4191000"/>
            <a:ext cx="304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/>
              <a:t>Ingestión (estómago o sistema digestivo)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altLang="en-US" sz="4000"/>
              <a:t>Ruta de absorción cutánea</a:t>
            </a:r>
          </a:p>
        </p:txBody>
      </p:sp>
      <p:pic>
        <p:nvPicPr>
          <p:cNvPr id="15364" name="Picture 4" descr="BS01247_"/>
          <p:cNvPicPr>
            <a:picLocks noChangeAspect="1" noChangeArrowheads="1"/>
          </p:cNvPicPr>
          <p:nvPr>
            <p:ph type="subTitle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59400" y="2927350"/>
            <a:ext cx="2286000" cy="1822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14400"/>
          </a:xfrm>
        </p:spPr>
        <p:txBody>
          <a:bodyPr/>
          <a:lstStyle/>
          <a:p>
            <a:r>
              <a:rPr lang="es-ES" altLang="en-US" sz="4000"/>
              <a:t>La piel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/>
          </a:p>
          <a:p>
            <a:endParaRPr lang="es-ES" altLang="en-US"/>
          </a:p>
          <a:p>
            <a:r>
              <a:rPr lang="es-ES" altLang="en-US"/>
              <a:t>La absorción es el modo de exposición</a:t>
            </a:r>
          </a:p>
          <a:p>
            <a:pPr lvl="1"/>
            <a:r>
              <a:rPr lang="es-ES" altLang="en-US" sz="2800"/>
              <a:t>Esta es la vía de exposición a sustancias toxicas más común.</a:t>
            </a:r>
          </a:p>
        </p:txBody>
      </p:sp>
      <p:pic>
        <p:nvPicPr>
          <p:cNvPr id="17412" name="Picture 4" descr="SY0076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648200"/>
            <a:ext cx="1477963" cy="147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14400"/>
          </a:xfrm>
        </p:spPr>
        <p:txBody>
          <a:bodyPr/>
          <a:lstStyle/>
          <a:p>
            <a:r>
              <a:rPr lang="es-ES" altLang="en-US" sz="4000"/>
              <a:t>Capas de la piel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/>
              <a:t>Epidermis (capa externa)</a:t>
            </a:r>
          </a:p>
          <a:p>
            <a:pPr lvl="1"/>
            <a:r>
              <a:rPr lang="es-ES" altLang="en-US"/>
              <a:t>Capa córnea (</a:t>
            </a:r>
            <a:r>
              <a:rPr lang="es-ES" altLang="en-US" i="1"/>
              <a:t>stratum corneum</a:t>
            </a:r>
            <a:r>
              <a:rPr lang="es-ES" altLang="en-US"/>
              <a:t>)</a:t>
            </a:r>
          </a:p>
          <a:p>
            <a:endParaRPr lang="es-ES" altLang="en-US"/>
          </a:p>
          <a:p>
            <a:r>
              <a:rPr lang="es-ES" altLang="en-US"/>
              <a:t>Dermis (capa interna)</a:t>
            </a:r>
          </a:p>
          <a:p>
            <a:endParaRPr lang="es-ES" altLang="en-US"/>
          </a:p>
          <a:p>
            <a:r>
              <a:rPr lang="es-ES" altLang="en-US"/>
              <a:t>Tejido adiposo subcutáneo</a:t>
            </a:r>
          </a:p>
        </p:txBody>
      </p:sp>
      <p:pic>
        <p:nvPicPr>
          <p:cNvPr id="18436" name="Picture 4" descr="upe72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438400"/>
            <a:ext cx="3276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534400" cy="914400"/>
          </a:xfrm>
        </p:spPr>
        <p:txBody>
          <a:bodyPr/>
          <a:lstStyle/>
          <a:p>
            <a:r>
              <a:rPr lang="es-ES" altLang="en-US"/>
              <a:t>Factores que afectan la absorción cutánea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4267200"/>
          </a:xfrm>
        </p:spPr>
        <p:txBody>
          <a:bodyPr/>
          <a:lstStyle/>
          <a:p>
            <a:r>
              <a:rPr lang="es-ES" altLang="en-US"/>
              <a:t>Condición de la piel</a:t>
            </a:r>
          </a:p>
          <a:p>
            <a:endParaRPr lang="es-ES" altLang="en-US"/>
          </a:p>
          <a:p>
            <a:r>
              <a:rPr lang="es-ES" altLang="en-US"/>
              <a:t>Composición química</a:t>
            </a:r>
          </a:p>
          <a:p>
            <a:endParaRPr lang="es-ES" altLang="en-US"/>
          </a:p>
          <a:p>
            <a:r>
              <a:rPr lang="es-ES" altLang="en-US"/>
              <a:t>Concentración incrementada de la sustancia tóxica </a:t>
            </a:r>
          </a:p>
        </p:txBody>
      </p:sp>
      <p:pic>
        <p:nvPicPr>
          <p:cNvPr id="19460" name="Picture 4" descr="HM0037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514600"/>
            <a:ext cx="1371600" cy="9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1" name="Picture 5" descr="HM0017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895600"/>
            <a:ext cx="544513" cy="62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BS0116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124200"/>
            <a:ext cx="1081088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7" descr="PE01195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181600"/>
            <a:ext cx="90011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534400" cy="914400"/>
          </a:xfrm>
        </p:spPr>
        <p:txBody>
          <a:bodyPr/>
          <a:lstStyle/>
          <a:p>
            <a:r>
              <a:rPr lang="es-ES" altLang="en-US" sz="4000"/>
              <a:t>Ruta de inhalación</a:t>
            </a:r>
          </a:p>
        </p:txBody>
      </p:sp>
      <p:pic>
        <p:nvPicPr>
          <p:cNvPr id="20484" name="Picture 4" descr="BS01721_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375" y="2362200"/>
            <a:ext cx="3827463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5" name="Picture 5" descr="HM0043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429000"/>
            <a:ext cx="10001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534400" cy="914400"/>
          </a:xfrm>
        </p:spPr>
        <p:txBody>
          <a:bodyPr/>
          <a:lstStyle/>
          <a:p>
            <a:r>
              <a:rPr lang="es-ES" altLang="en-US" sz="4000"/>
              <a:t>Tracto respiratorio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sz="3200"/>
              <a:t>El modo de exposición es inhalación (respiración)</a:t>
            </a:r>
          </a:p>
          <a:p>
            <a:pPr lvl="1"/>
            <a:r>
              <a:rPr lang="es-ES" altLang="en-US" sz="3200"/>
              <a:t>Esta es la forma más fácil y rápida de exposición.</a:t>
            </a:r>
            <a:endParaRPr lang="es-ES" altLang="en-US" sz="2800"/>
          </a:p>
        </p:txBody>
      </p:sp>
      <p:pic>
        <p:nvPicPr>
          <p:cNvPr id="21508" name="Picture 4" descr="upeE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038600"/>
            <a:ext cx="2686050" cy="213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8534400" cy="914400"/>
          </a:xfrm>
        </p:spPr>
        <p:txBody>
          <a:bodyPr/>
          <a:lstStyle/>
          <a:p>
            <a:r>
              <a:rPr lang="es-ES" altLang="en-US" sz="4000"/>
              <a:t>Factores que afectan la absorción respiratoria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743200"/>
            <a:ext cx="80010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/>
              <a:t>La concentración de la sustancia tóxica en el aire.</a:t>
            </a:r>
          </a:p>
          <a:p>
            <a:pPr>
              <a:lnSpc>
                <a:spcPct val="90000"/>
              </a:lnSpc>
            </a:pPr>
            <a:r>
              <a:rPr lang="es-ES" altLang="en-US"/>
              <a:t>La solubilidad de la sustancia tóxica en la sangre y los tejidos.</a:t>
            </a:r>
          </a:p>
          <a:p>
            <a:pPr>
              <a:lnSpc>
                <a:spcPct val="90000"/>
              </a:lnSpc>
            </a:pPr>
            <a:r>
              <a:rPr lang="es-ES" altLang="en-US"/>
              <a:t>La tasa de respiración y el estado del tracto respiratorio. </a:t>
            </a:r>
          </a:p>
          <a:p>
            <a:pPr>
              <a:lnSpc>
                <a:spcPct val="90000"/>
              </a:lnSpc>
            </a:pPr>
            <a:r>
              <a:rPr lang="es-ES" altLang="en-US"/>
              <a:t>Duración de la exposición.</a:t>
            </a:r>
          </a:p>
          <a:p>
            <a:pPr>
              <a:lnSpc>
                <a:spcPct val="90000"/>
              </a:lnSpc>
            </a:pPr>
            <a:r>
              <a:rPr lang="es-ES" altLang="en-US"/>
              <a:t>El tamaño de la partícula tóxica</a:t>
            </a:r>
            <a:r>
              <a:rPr lang="es-ES" altLang="en-US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534400" cy="914400"/>
          </a:xfrm>
        </p:spPr>
        <p:txBody>
          <a:bodyPr/>
          <a:lstStyle/>
          <a:p>
            <a:r>
              <a:rPr lang="es-ES" altLang="en-US"/>
              <a:t>Ruta de Ingestión</a:t>
            </a:r>
            <a:endParaRPr lang="es-ES" altLang="en-US" sz="4000"/>
          </a:p>
        </p:txBody>
      </p:sp>
      <p:pic>
        <p:nvPicPr>
          <p:cNvPr id="24581" name="Picture 5" descr="HM00006_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9000" y="2590800"/>
            <a:ext cx="2881313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82" name="Picture 6" descr="stoma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733800"/>
            <a:ext cx="56197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534400" cy="914400"/>
          </a:xfrm>
        </p:spPr>
        <p:txBody>
          <a:bodyPr/>
          <a:lstStyle/>
          <a:p>
            <a:r>
              <a:rPr lang="es-ES" altLang="en-US" sz="4000"/>
              <a:t>Tracto digestivo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sz="3200"/>
              <a:t>La ingestión es el modo de exposición 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altLang="en-US" sz="3200"/>
              <a:t>   (tragando o comiendo)</a:t>
            </a:r>
          </a:p>
          <a:p>
            <a:endParaRPr lang="es-ES" altLang="en-US" sz="3200"/>
          </a:p>
          <a:p>
            <a:pPr lvl="1"/>
            <a:r>
              <a:rPr lang="es-ES" altLang="en-US" sz="2800"/>
              <a:t>La ingestión de sustancias tóxicas ocurre accidentalmente o sin saberlo.</a:t>
            </a:r>
            <a:endParaRPr lang="es-ES" altLang="en-US" sz="3200"/>
          </a:p>
        </p:txBody>
      </p:sp>
      <p:pic>
        <p:nvPicPr>
          <p:cNvPr id="25604" name="Picture 4" descr="stoma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24400"/>
            <a:ext cx="1135063" cy="188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762000"/>
          </a:xfrm>
        </p:spPr>
        <p:txBody>
          <a:bodyPr/>
          <a:lstStyle/>
          <a:p>
            <a:r>
              <a:rPr lang="es-ES" altLang="en-US"/>
              <a:t>Objetivos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s-ES" altLang="en-US" sz="2400"/>
              <a:t>Al concluir el presente módulo, el estudiante estará en capacidad de:</a:t>
            </a:r>
          </a:p>
          <a:p>
            <a:r>
              <a:rPr lang="es-ES" altLang="en-US" sz="2400"/>
              <a:t>Definir y entender los tipos de ambientes</a:t>
            </a:r>
          </a:p>
          <a:p>
            <a:r>
              <a:rPr lang="es-ES" altLang="en-US" sz="2400"/>
              <a:t>Identificar las barreras protectoras del cuerpo</a:t>
            </a:r>
          </a:p>
          <a:p>
            <a:r>
              <a:rPr lang="es-ES" altLang="en-US" sz="2400"/>
              <a:t>Identificar las rutas de exposición</a:t>
            </a:r>
          </a:p>
          <a:p>
            <a:r>
              <a:rPr lang="es-ES" altLang="en-US" sz="2400"/>
              <a:t>Identificar las vías para la exposición</a:t>
            </a:r>
          </a:p>
          <a:p>
            <a:r>
              <a:rPr lang="es-ES" altLang="en-US" sz="2400"/>
              <a:t>Identificar los tipos de exposición</a:t>
            </a:r>
          </a:p>
          <a:p>
            <a:r>
              <a:rPr lang="es-ES" altLang="en-US" sz="2400"/>
              <a:t>Entender qué son las exposiciones locales y sistémicas</a:t>
            </a:r>
          </a:p>
          <a:p>
            <a:r>
              <a:rPr lang="es-ES" altLang="en-US" sz="2400"/>
              <a:t>Identificar las vías para la excreción de las toxinas</a:t>
            </a:r>
          </a:p>
          <a:p>
            <a:pPr>
              <a:buFont typeface="Wingdings" panose="05000000000000000000" pitchFamily="2" charset="2"/>
              <a:buNone/>
            </a:pPr>
            <a:endParaRPr lang="es-E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534400" cy="914400"/>
          </a:xfrm>
        </p:spPr>
        <p:txBody>
          <a:bodyPr/>
          <a:lstStyle/>
          <a:p>
            <a:r>
              <a:rPr lang="es-ES" altLang="en-US" sz="4000"/>
              <a:t>El tracto digestivo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8001000" cy="3733800"/>
          </a:xfrm>
        </p:spPr>
        <p:txBody>
          <a:bodyPr/>
          <a:lstStyle/>
          <a:p>
            <a:r>
              <a:rPr lang="es-ES" altLang="en-US" sz="3200"/>
              <a:t>La boca y la faringe</a:t>
            </a:r>
          </a:p>
          <a:p>
            <a:r>
              <a:rPr lang="es-ES" altLang="en-US" sz="3200"/>
              <a:t>El esófago</a:t>
            </a:r>
          </a:p>
          <a:p>
            <a:r>
              <a:rPr lang="es-ES" altLang="en-US" sz="3200"/>
              <a:t>El estómago</a:t>
            </a:r>
          </a:p>
          <a:p>
            <a:r>
              <a:rPr lang="es-ES" altLang="en-US" sz="3200"/>
              <a:t>El intestino delgado	</a:t>
            </a:r>
          </a:p>
          <a:p>
            <a:r>
              <a:rPr lang="es-ES" altLang="en-US" sz="3200"/>
              <a:t>El intestino grueso</a:t>
            </a:r>
          </a:p>
        </p:txBody>
      </p:sp>
      <p:pic>
        <p:nvPicPr>
          <p:cNvPr id="26628" name="Picture 4" descr="upe22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514600"/>
            <a:ext cx="3171825" cy="393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95400"/>
            <a:ext cx="8534400" cy="609600"/>
          </a:xfrm>
        </p:spPr>
        <p:txBody>
          <a:bodyPr/>
          <a:lstStyle/>
          <a:p>
            <a:r>
              <a:rPr lang="es-ES" altLang="en-US"/>
              <a:t>Factores que afectan la absorción (Ingestión)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80010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/>
              <a:t>Factores físicos</a:t>
            </a:r>
          </a:p>
          <a:p>
            <a:pPr lvl="1">
              <a:lnSpc>
                <a:spcPct val="90000"/>
              </a:lnSpc>
            </a:pPr>
            <a:r>
              <a:rPr lang="es-ES" altLang="en-US" sz="2800"/>
              <a:t>El área de superficie del intestino delgado</a:t>
            </a:r>
          </a:p>
          <a:p>
            <a:pPr>
              <a:lnSpc>
                <a:spcPct val="90000"/>
              </a:lnSpc>
            </a:pPr>
            <a:r>
              <a:rPr lang="es-ES" altLang="en-US"/>
              <a:t>Factores químicos</a:t>
            </a:r>
          </a:p>
          <a:p>
            <a:pPr lvl="1">
              <a:lnSpc>
                <a:spcPct val="90000"/>
              </a:lnSpc>
            </a:pPr>
            <a:r>
              <a:rPr lang="es-ES" altLang="en-US" sz="2800"/>
              <a:t>El tamaño de la partícula/sustancia</a:t>
            </a:r>
          </a:p>
          <a:p>
            <a:pPr lvl="1">
              <a:lnSpc>
                <a:spcPct val="90000"/>
              </a:lnSpc>
            </a:pPr>
            <a:r>
              <a:rPr lang="es-ES" altLang="en-US" sz="2800"/>
              <a:t>El tiempo que permanecen en el cuerpo los alimentos que contienen la sustancia.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8534400" cy="609600"/>
          </a:xfrm>
        </p:spPr>
        <p:txBody>
          <a:bodyPr/>
          <a:lstStyle/>
          <a:p>
            <a:r>
              <a:rPr lang="es-ES" altLang="en-US" sz="4000"/>
              <a:t>Otras rutas de exposición</a:t>
            </a:r>
          </a:p>
        </p:txBody>
      </p:sp>
      <p:pic>
        <p:nvPicPr>
          <p:cNvPr id="28677" name="Picture 5" descr="Scn-hw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743200"/>
            <a:ext cx="37338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8001000" cy="1143000"/>
          </a:xfrm>
        </p:spPr>
        <p:txBody>
          <a:bodyPr/>
          <a:lstStyle/>
          <a:p>
            <a:r>
              <a:rPr lang="es-ES" altLang="en-US" dirty="0"/>
              <a:t>El ojo</a:t>
            </a:r>
            <a:br>
              <a:rPr lang="es-ES" altLang="en-US" dirty="0"/>
            </a:br>
            <a:endParaRPr lang="en-US" dirty="0"/>
          </a:p>
        </p:txBody>
      </p:sp>
      <p:sp>
        <p:nvSpPr>
          <p:cNvPr id="29700" name="Rectangle 4" title="El ojo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s-ES" altLang="en-US"/>
          </a:p>
          <a:p>
            <a:endParaRPr lang="es-ES" altLang="en-US"/>
          </a:p>
          <a:p>
            <a:endParaRPr lang="es-ES" altLang="en-US"/>
          </a:p>
        </p:txBody>
      </p:sp>
      <p:pic>
        <p:nvPicPr>
          <p:cNvPr id="29701" name="Picture 5" descr="HM0035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438400"/>
            <a:ext cx="2832100" cy="291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2" name="Line 6" title="Cornea"/>
          <p:cNvSpPr>
            <a:spLocks noChangeShapeType="1"/>
          </p:cNvSpPr>
          <p:nvPr/>
        </p:nvSpPr>
        <p:spPr bwMode="auto">
          <a:xfrm flipH="1">
            <a:off x="3581400" y="4191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590800" y="39624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2000"/>
              <a:t>Córnea</a:t>
            </a:r>
          </a:p>
        </p:txBody>
      </p:sp>
      <p:sp>
        <p:nvSpPr>
          <p:cNvPr id="29704" name="Line 8" title="Esclerotica"/>
          <p:cNvSpPr>
            <a:spLocks noChangeShapeType="1"/>
          </p:cNvSpPr>
          <p:nvPr/>
        </p:nvSpPr>
        <p:spPr bwMode="auto">
          <a:xfrm>
            <a:off x="6477000" y="3810000"/>
            <a:ext cx="1447800" cy="1600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7391400" y="5402263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2000"/>
              <a:t>Esclerótica</a:t>
            </a:r>
          </a:p>
        </p:txBody>
      </p:sp>
      <p:sp>
        <p:nvSpPr>
          <p:cNvPr id="29706" name="Line 10" title="Coroides"/>
          <p:cNvSpPr>
            <a:spLocks noChangeShapeType="1"/>
          </p:cNvSpPr>
          <p:nvPr/>
        </p:nvSpPr>
        <p:spPr bwMode="auto">
          <a:xfrm flipV="1">
            <a:off x="6324600" y="2895600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7696200" y="25908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2000"/>
              <a:t>Coroides</a:t>
            </a:r>
          </a:p>
        </p:txBody>
      </p:sp>
      <p:sp>
        <p:nvSpPr>
          <p:cNvPr id="29708" name="Line 12" title="Iris"/>
          <p:cNvSpPr>
            <a:spLocks noChangeShapeType="1"/>
          </p:cNvSpPr>
          <p:nvPr/>
        </p:nvSpPr>
        <p:spPr bwMode="auto">
          <a:xfrm flipH="1" flipV="1">
            <a:off x="3886200" y="3352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352800" y="3048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2000"/>
              <a:t>Iris</a:t>
            </a:r>
          </a:p>
        </p:txBody>
      </p:sp>
      <p:sp>
        <p:nvSpPr>
          <p:cNvPr id="29710" name="Line 14" title="Humor Vitreo"/>
          <p:cNvSpPr>
            <a:spLocks noChangeShapeType="1"/>
          </p:cNvSpPr>
          <p:nvPr/>
        </p:nvSpPr>
        <p:spPr bwMode="auto">
          <a:xfrm flipH="1">
            <a:off x="4419600" y="43434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819400" y="5029200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2000"/>
              <a:t>Humor vítreo</a:t>
            </a:r>
          </a:p>
        </p:txBody>
      </p:sp>
      <p:sp>
        <p:nvSpPr>
          <p:cNvPr id="29712" name="Line 16" title="Lente"/>
          <p:cNvSpPr>
            <a:spLocks noChangeShapeType="1"/>
          </p:cNvSpPr>
          <p:nvPr/>
        </p:nvSpPr>
        <p:spPr bwMode="auto">
          <a:xfrm flipH="1" flipV="1">
            <a:off x="4648200" y="2590800"/>
            <a:ext cx="99060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3" name="Text Box 17" title="Lente"/>
          <p:cNvSpPr txBox="1">
            <a:spLocks noChangeArrowheads="1"/>
          </p:cNvSpPr>
          <p:nvPr/>
        </p:nvSpPr>
        <p:spPr bwMode="auto">
          <a:xfrm>
            <a:off x="3962400" y="250666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n-US" sz="2000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810000" y="23622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2000"/>
              <a:t>Lente</a:t>
            </a:r>
          </a:p>
        </p:txBody>
      </p:sp>
      <p:sp>
        <p:nvSpPr>
          <p:cNvPr id="29715" name="Line 19" title="Humor Acuoso"/>
          <p:cNvSpPr>
            <a:spLocks noChangeShapeType="1"/>
          </p:cNvSpPr>
          <p:nvPr/>
        </p:nvSpPr>
        <p:spPr bwMode="auto">
          <a:xfrm flipH="1" flipV="1">
            <a:off x="2819400" y="3581400"/>
            <a:ext cx="2743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066800" y="335280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2000"/>
              <a:t>Humor acuoso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Inyecciones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600200" y="2895600"/>
            <a:ext cx="7315200" cy="3124200"/>
          </a:xfrm>
        </p:spPr>
        <p:txBody>
          <a:bodyPr/>
          <a:lstStyle/>
          <a:p>
            <a:pPr lvl="2"/>
            <a:r>
              <a:rPr lang="es-ES" altLang="en-US" sz="2400"/>
              <a:t>Intravenosas (en una vena)</a:t>
            </a:r>
          </a:p>
          <a:p>
            <a:pPr lvl="2"/>
            <a:r>
              <a:rPr lang="es-ES" altLang="en-US" sz="2400"/>
              <a:t>Intramusculares (en un músculo)</a:t>
            </a:r>
          </a:p>
          <a:p>
            <a:pPr lvl="2"/>
            <a:r>
              <a:rPr lang="es-ES" altLang="en-US" sz="2400"/>
              <a:t>Intraperitoneales (en la cavidad del peritoneo)</a:t>
            </a:r>
          </a:p>
          <a:p>
            <a:pPr lvl="3"/>
            <a:r>
              <a:rPr lang="es-ES" altLang="en-US" sz="2000"/>
              <a:t>Reviste la cavidad abdominal y forma pliegues que envuelven las vísceras situadas en esta cavidad.</a:t>
            </a:r>
          </a:p>
          <a:p>
            <a:pPr lvl="2"/>
            <a:r>
              <a:rPr lang="es-ES" altLang="en-US" sz="2400"/>
              <a:t>Intracutáneas (en la piel)</a:t>
            </a:r>
          </a:p>
          <a:p>
            <a:pPr lvl="2"/>
            <a:r>
              <a:rPr lang="es-ES" altLang="en-US" sz="2400"/>
              <a:t>Subcutáneas (bajo la piel)</a:t>
            </a:r>
          </a:p>
        </p:txBody>
      </p:sp>
      <p:pic>
        <p:nvPicPr>
          <p:cNvPr id="30725" name="Picture 5" descr="needle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0"/>
            <a:ext cx="22098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r>
              <a:rPr lang="es-ES" altLang="en-US"/>
              <a:t>Duración de la exposición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733800"/>
          </a:xfrm>
        </p:spPr>
        <p:txBody>
          <a:bodyPr/>
          <a:lstStyle/>
          <a:p>
            <a:r>
              <a:rPr lang="es-ES" altLang="en-US"/>
              <a:t>Aguda (menos de 24 horas)</a:t>
            </a:r>
          </a:p>
          <a:p>
            <a:endParaRPr lang="es-ES" altLang="en-US"/>
          </a:p>
          <a:p>
            <a:r>
              <a:rPr lang="es-ES" altLang="en-US"/>
              <a:t>Crónica (más de tres meses)</a:t>
            </a:r>
          </a:p>
          <a:p>
            <a:endParaRPr lang="es-ES" altLang="en-US"/>
          </a:p>
          <a:p>
            <a:r>
              <a:rPr lang="es-ES" altLang="en-US"/>
              <a:t>Subaguda (menos de un mes)</a:t>
            </a:r>
          </a:p>
          <a:p>
            <a:endParaRPr lang="es-ES" altLang="en-US"/>
          </a:p>
          <a:p>
            <a:r>
              <a:rPr lang="es-ES" altLang="en-US"/>
              <a:t>Subcrónica (entre uno y tres meses)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r>
              <a:rPr lang="es-ES" altLang="en-US"/>
              <a:t>Efectos después de la exposición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733800"/>
          </a:xfrm>
        </p:spPr>
        <p:txBody>
          <a:bodyPr/>
          <a:lstStyle/>
          <a:p>
            <a:r>
              <a:rPr lang="es-ES" altLang="en-US" sz="3200"/>
              <a:t>Efectos locales</a:t>
            </a:r>
          </a:p>
          <a:p>
            <a:endParaRPr lang="es-ES" altLang="en-US" sz="3200"/>
          </a:p>
          <a:p>
            <a:r>
              <a:rPr lang="es-ES" altLang="en-US" sz="3200"/>
              <a:t>Efectos sistémicos</a:t>
            </a:r>
          </a:p>
          <a:p>
            <a:pPr lvl="1"/>
            <a:r>
              <a:rPr lang="es-ES" altLang="en-US" sz="2800"/>
              <a:t>Biotransformación</a:t>
            </a:r>
          </a:p>
          <a:p>
            <a:pPr lvl="1"/>
            <a:r>
              <a:rPr lang="es-ES" altLang="en-US" sz="2800"/>
              <a:t>Excreción</a:t>
            </a:r>
          </a:p>
          <a:p>
            <a:pPr lvl="1"/>
            <a:r>
              <a:rPr lang="es-ES" altLang="en-US" sz="2800"/>
              <a:t>Tejidos blanco de la sustancia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r>
              <a:rPr lang="es-ES" altLang="en-US"/>
              <a:t>Excreción de toxinas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733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s-ES" altLang="en-US"/>
              <a:t>Las toxinas salen del cuerpo a través de:</a:t>
            </a:r>
          </a:p>
          <a:p>
            <a:pPr>
              <a:buFont typeface="Wingdings" panose="05000000000000000000" pitchFamily="2" charset="2"/>
              <a:buNone/>
            </a:pPr>
            <a:endParaRPr lang="es-ES" altLang="en-US"/>
          </a:p>
          <a:p>
            <a:r>
              <a:rPr lang="es-ES" altLang="en-US"/>
              <a:t>Los riñones (la orina)</a:t>
            </a:r>
          </a:p>
          <a:p>
            <a:r>
              <a:rPr lang="es-ES" altLang="en-US"/>
              <a:t>Las heces fecales</a:t>
            </a:r>
          </a:p>
          <a:p>
            <a:r>
              <a:rPr lang="es-ES" altLang="en-US"/>
              <a:t>Los pulmones (por ejemplo: mucosidades, exhalando)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819400"/>
            <a:ext cx="8001000" cy="838200"/>
          </a:xfrm>
        </p:spPr>
        <p:txBody>
          <a:bodyPr/>
          <a:lstStyle/>
          <a:p>
            <a:r>
              <a:rPr lang="es-ES" altLang="en-US"/>
              <a:t>Periodo de preguntas y respuestas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14400"/>
          </a:xfrm>
        </p:spPr>
        <p:txBody>
          <a:bodyPr/>
          <a:lstStyle/>
          <a:p>
            <a:r>
              <a:rPr lang="es-ES" altLang="en-US" sz="4000"/>
              <a:t>Tipos de ambientes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4114800"/>
          </a:xfrm>
        </p:spPr>
        <p:txBody>
          <a:bodyPr/>
          <a:lstStyle/>
          <a:p>
            <a:r>
              <a:rPr lang="es-ES" altLang="en-US"/>
              <a:t>Ambiente interior </a:t>
            </a:r>
            <a:r>
              <a:rPr lang="es-ES" altLang="en-US" i="1"/>
              <a:t>vs.</a:t>
            </a:r>
            <a:r>
              <a:rPr lang="es-ES" altLang="en-US"/>
              <a:t> ambiente externo</a:t>
            </a:r>
          </a:p>
          <a:p>
            <a:r>
              <a:rPr lang="es-ES" altLang="en-US"/>
              <a:t>Ambiente personal </a:t>
            </a:r>
            <a:r>
              <a:rPr lang="es-ES" altLang="en-US" i="1"/>
              <a:t>vs</a:t>
            </a:r>
            <a:r>
              <a:rPr lang="es-ES" altLang="en-US"/>
              <a:t>. medio ambiente</a:t>
            </a:r>
          </a:p>
          <a:p>
            <a:r>
              <a:rPr lang="es-ES" altLang="en-US"/>
              <a:t>Ambientes gaseosos, líquidos y sólidos</a:t>
            </a:r>
          </a:p>
          <a:p>
            <a:r>
              <a:rPr lang="es-ES" altLang="en-US"/>
              <a:t>Ambientes químicos, biológicos, físicos y socioeconómicos</a:t>
            </a:r>
          </a:p>
        </p:txBody>
      </p:sp>
      <p:pic>
        <p:nvPicPr>
          <p:cNvPr id="1028" name="Picture 4" descr="PE0116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370388"/>
            <a:ext cx="2057400" cy="248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s-ES" altLang="en-US"/>
              <a:t>Ambiente interior </a:t>
            </a:r>
            <a:r>
              <a:rPr lang="es-ES" altLang="en-US" i="1"/>
              <a:t>vs</a:t>
            </a:r>
            <a:r>
              <a:rPr lang="es-ES" altLang="en-US"/>
              <a:t>. ambiente externo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362200"/>
            <a:ext cx="6400800" cy="3733800"/>
          </a:xfrm>
          <a:noFill/>
        </p:spPr>
        <p:txBody>
          <a:bodyPr/>
          <a:lstStyle/>
          <a:p>
            <a:r>
              <a:rPr lang="es-ES" altLang="en-US" sz="2400"/>
              <a:t>Se refiere al cuerpo humano</a:t>
            </a:r>
          </a:p>
          <a:p>
            <a:r>
              <a:rPr lang="es-ES" altLang="en-US" sz="2400"/>
              <a:t>Comprende el ambiente dentro del cuerpo y el cuerpo exterior. </a:t>
            </a:r>
          </a:p>
          <a:p>
            <a:r>
              <a:rPr lang="es-ES" altLang="en-US" sz="2400"/>
              <a:t>Posee tres barreras protectoras</a:t>
            </a:r>
          </a:p>
          <a:p>
            <a:pPr lvl="1"/>
            <a:r>
              <a:rPr lang="es-ES" altLang="en-US" sz="2000"/>
              <a:t>La piel</a:t>
            </a:r>
          </a:p>
          <a:p>
            <a:pPr lvl="1"/>
            <a:r>
              <a:rPr lang="es-ES" altLang="en-US" sz="2000"/>
              <a:t>El tracto gastrointestinal</a:t>
            </a:r>
          </a:p>
          <a:p>
            <a:pPr lvl="1"/>
            <a:r>
              <a:rPr lang="es-ES" altLang="en-US" sz="2000"/>
              <a:t>Los pulmones</a:t>
            </a:r>
          </a:p>
        </p:txBody>
      </p:sp>
      <p:pic>
        <p:nvPicPr>
          <p:cNvPr id="8199" name="Picture 7" descr="PE03606_"/>
          <p:cNvPicPr preferRelativeResize="0">
            <a:picLocks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91400" y="2743200"/>
            <a:ext cx="1604963" cy="34686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01000" cy="990600"/>
          </a:xfrm>
        </p:spPr>
        <p:txBody>
          <a:bodyPr/>
          <a:lstStyle/>
          <a:p>
            <a:r>
              <a:rPr lang="es-ES" altLang="en-US"/>
              <a:t>Ambiente interior vs. ambiente externo</a:t>
            </a:r>
            <a:br>
              <a:rPr lang="es-ES" altLang="en-US"/>
            </a:br>
            <a:r>
              <a:rPr lang="es-ES" altLang="en-US"/>
              <a:t>(continuación)	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38200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s-ES" altLang="en-US" sz="2400"/>
              <a:t>Barreras protectoras</a:t>
            </a:r>
          </a:p>
          <a:p>
            <a:r>
              <a:rPr lang="es-ES" altLang="en-US" sz="2400"/>
              <a:t>La piel, la cual protege al cuerpo de los contaminantes fuera del cuerpo</a:t>
            </a:r>
          </a:p>
          <a:p>
            <a:r>
              <a:rPr lang="es-ES" altLang="en-US" sz="2400"/>
              <a:t>El sistema gastrointestinal, el cual protege el interior del cuerpo de los contaminantes (toxinas) ingeridos</a:t>
            </a:r>
          </a:p>
          <a:p>
            <a:r>
              <a:rPr lang="es-ES" altLang="en-US" sz="2400"/>
              <a:t>Las membranas dentro de los pulmones, las cuales protegen el interior del cuerpo de los contaminantes inhalados.</a:t>
            </a:r>
          </a:p>
        </p:txBody>
      </p:sp>
      <p:pic>
        <p:nvPicPr>
          <p:cNvPr id="9220" name="Picture 4" descr="SY01433_"/>
          <p:cNvPicPr>
            <a:picLocks noChangeAspect="1" noChangeArrowheads="1"/>
          </p:cNvPicPr>
          <p:nvPr/>
        </p:nvPicPr>
        <p:blipFill>
          <a:blip r:embed="rId2" cstate="print">
            <a:lum brigh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715000"/>
            <a:ext cx="1143000" cy="69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stoma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562600"/>
            <a:ext cx="636588" cy="8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M00386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486400"/>
            <a:ext cx="1008063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685800"/>
          </a:xfrm>
        </p:spPr>
        <p:txBody>
          <a:bodyPr/>
          <a:lstStyle/>
          <a:p>
            <a:r>
              <a:rPr lang="es-ES" altLang="en-US"/>
              <a:t>Ambiente personal </a:t>
            </a:r>
            <a:r>
              <a:rPr lang="es-ES" altLang="en-US" i="1"/>
              <a:t>vs</a:t>
            </a:r>
            <a:r>
              <a:rPr lang="es-ES" altLang="en-US"/>
              <a:t>. medio ambiente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/>
          </a:p>
          <a:p>
            <a:r>
              <a:rPr lang="es-ES" altLang="en-US"/>
              <a:t>Ambiente personal</a:t>
            </a:r>
          </a:p>
          <a:p>
            <a:pPr lvl="1"/>
            <a:r>
              <a:rPr lang="es-ES" altLang="en-US"/>
              <a:t>El ambiente que usted controla.</a:t>
            </a:r>
          </a:p>
          <a:p>
            <a:r>
              <a:rPr lang="es-ES" altLang="en-US"/>
              <a:t>Medio ambiente</a:t>
            </a:r>
          </a:p>
          <a:p>
            <a:pPr lvl="1"/>
            <a:r>
              <a:rPr lang="es-ES" altLang="en-US"/>
              <a:t>El ambiente que usted no puede controlar.</a:t>
            </a:r>
          </a:p>
          <a:p>
            <a:pPr lvl="1"/>
            <a:endParaRPr lang="es-ES" altLang="en-US"/>
          </a:p>
        </p:txBody>
      </p:sp>
      <p:pic>
        <p:nvPicPr>
          <p:cNvPr id="10244" name="Picture 4" descr="PE0389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514600"/>
            <a:ext cx="116205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609600"/>
          </a:xfrm>
        </p:spPr>
        <p:txBody>
          <a:bodyPr/>
          <a:lstStyle/>
          <a:p>
            <a:r>
              <a:rPr lang="es-ES" altLang="en-US"/>
              <a:t>Ambientes gaseosos, líquidos y sólidos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sz="3200"/>
              <a:t>Gaseoso (aire)</a:t>
            </a:r>
          </a:p>
          <a:p>
            <a:endParaRPr lang="es-ES" altLang="en-US" sz="3200"/>
          </a:p>
          <a:p>
            <a:r>
              <a:rPr lang="es-ES" altLang="en-US" sz="3200"/>
              <a:t>Líquido (agua)</a:t>
            </a:r>
          </a:p>
          <a:p>
            <a:endParaRPr lang="es-ES" altLang="en-US" sz="3200"/>
          </a:p>
          <a:p>
            <a:r>
              <a:rPr lang="es-ES" altLang="en-US" sz="3200"/>
              <a:t>Sólido (tierra, suelo)</a:t>
            </a:r>
          </a:p>
          <a:p>
            <a:endParaRPr lang="es-ES" altLang="en-US" sz="3200"/>
          </a:p>
        </p:txBody>
      </p:sp>
      <p:pic>
        <p:nvPicPr>
          <p:cNvPr id="11268" name="Picture 4" descr="NA0219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2362200"/>
            <a:ext cx="3810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Ambientes químicos, biológicos, físicos y socioeconómicos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n-US" sz="2400"/>
              <a:t>Factores y contaminantes químicos (desechos y pesticidas tóxicos)</a:t>
            </a:r>
          </a:p>
          <a:p>
            <a:pPr>
              <a:lnSpc>
                <a:spcPct val="80000"/>
              </a:lnSpc>
            </a:pPr>
            <a:endParaRPr lang="es-ES" altLang="en-US" sz="2400"/>
          </a:p>
          <a:p>
            <a:pPr>
              <a:lnSpc>
                <a:spcPct val="80000"/>
              </a:lnSpc>
            </a:pPr>
            <a:r>
              <a:rPr lang="es-ES" altLang="en-US" sz="2400"/>
              <a:t>Factores biológicos (organismos en el agua y la comida, los cuales causan enfermedades)</a:t>
            </a:r>
          </a:p>
          <a:p>
            <a:pPr>
              <a:lnSpc>
                <a:spcPct val="80000"/>
              </a:lnSpc>
            </a:pPr>
            <a:endParaRPr lang="es-ES" altLang="en-US" sz="2400"/>
          </a:p>
          <a:p>
            <a:pPr>
              <a:lnSpc>
                <a:spcPct val="80000"/>
              </a:lnSpc>
            </a:pPr>
            <a:r>
              <a:rPr lang="es-ES" altLang="en-US" sz="2400"/>
              <a:t>Factores físicos (elementos que repercuten en la salud y el bienestar)</a:t>
            </a:r>
          </a:p>
          <a:p>
            <a:pPr>
              <a:lnSpc>
                <a:spcPct val="80000"/>
              </a:lnSpc>
            </a:pPr>
            <a:endParaRPr lang="es-ES" altLang="en-US" sz="2400"/>
          </a:p>
          <a:p>
            <a:pPr>
              <a:lnSpc>
                <a:spcPct val="80000"/>
              </a:lnSpc>
            </a:pPr>
            <a:r>
              <a:rPr lang="es-ES" altLang="en-US" sz="2400"/>
              <a:t>Factores socioeconómicos (estado económico perjudicando directamente la salud)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r>
              <a:rPr lang="es-ES" altLang="en-US" sz="4000"/>
              <a:t>Rutas de exposición</a:t>
            </a:r>
          </a:p>
        </p:txBody>
      </p:sp>
      <p:pic>
        <p:nvPicPr>
          <p:cNvPr id="13316" name="Picture 4" descr="bd04912_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7363" y="2362200"/>
            <a:ext cx="631507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683</Words>
  <Application>Microsoft Office PowerPoint</Application>
  <PresentationFormat>On-screen Show (4:3)</PresentationFormat>
  <Paragraphs>140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Times New Roman</vt:lpstr>
      <vt:lpstr>Arial</vt:lpstr>
      <vt:lpstr>Wingdings</vt:lpstr>
      <vt:lpstr>Capsules</vt:lpstr>
      <vt:lpstr>Módulo II Rutas de Exposición</vt:lpstr>
      <vt:lpstr>Objetivos</vt:lpstr>
      <vt:lpstr>Tipos de ambientes</vt:lpstr>
      <vt:lpstr>Ambiente interior vs. ambiente externo</vt:lpstr>
      <vt:lpstr>Ambiente interior vs. ambiente externo (continuación) </vt:lpstr>
      <vt:lpstr>Ambiente personal vs. medio ambiente</vt:lpstr>
      <vt:lpstr>Ambientes gaseosos, líquidos y sólidos</vt:lpstr>
      <vt:lpstr>Ambientes químicos, biológicos, físicos y socioeconómicos</vt:lpstr>
      <vt:lpstr>Rutas de exposición</vt:lpstr>
      <vt:lpstr>Rutas de exposición</vt:lpstr>
      <vt:lpstr>Ruta de absorción cutánea</vt:lpstr>
      <vt:lpstr>La piel</vt:lpstr>
      <vt:lpstr>Capas de la piel</vt:lpstr>
      <vt:lpstr>Factores que afectan la absorción cutánea</vt:lpstr>
      <vt:lpstr>Ruta de inhalación</vt:lpstr>
      <vt:lpstr>Tracto respiratorio</vt:lpstr>
      <vt:lpstr>Factores que afectan la absorción respiratoria</vt:lpstr>
      <vt:lpstr>Ruta de Ingestión</vt:lpstr>
      <vt:lpstr>Tracto digestivo</vt:lpstr>
      <vt:lpstr>El tracto digestivo</vt:lpstr>
      <vt:lpstr>Factores que afectan la absorción (Ingestión)</vt:lpstr>
      <vt:lpstr>Otras rutas de exposición</vt:lpstr>
      <vt:lpstr>El ojo </vt:lpstr>
      <vt:lpstr>Inyecciones</vt:lpstr>
      <vt:lpstr>Duración de la exposición</vt:lpstr>
      <vt:lpstr>Efectos después de la exposición</vt:lpstr>
      <vt:lpstr>Excreción de toxinas</vt:lpstr>
      <vt:lpstr>Periodo de preguntas y respuestas</vt:lpstr>
    </vt:vector>
  </TitlesOfParts>
  <Company>CDC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II Rutas de Exposición</dc:title>
  <dc:subject>Módulo II Rutas de Exposición</dc:subject>
  <dc:creator>CDC</dc:creator>
  <cp:keywords>CDC, ATSDR</cp:keywords>
  <cp:lastModifiedBy>Taylor, Jeffrey Glenn (ATSDR/OCOM/HCT) (CTR)</cp:lastModifiedBy>
  <cp:revision>21</cp:revision>
  <dcterms:modified xsi:type="dcterms:W3CDTF">2016-02-24T13:40:24Z</dcterms:modified>
  <cp:category>ATSDR</cp:category>
</cp:coreProperties>
</file>