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51" removePersonalInfoOnSave="1" strictFirstAndLastChars="0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96" r:id="rId2"/>
    <p:sldId id="256" r:id="rId3"/>
    <p:sldId id="289" r:id="rId4"/>
    <p:sldId id="259" r:id="rId5"/>
    <p:sldId id="260" r:id="rId6"/>
    <p:sldId id="261" r:id="rId7"/>
    <p:sldId id="262" r:id="rId8"/>
    <p:sldId id="266" r:id="rId9"/>
    <p:sldId id="267" r:id="rId10"/>
    <p:sldId id="269" r:id="rId11"/>
    <p:sldId id="275" r:id="rId12"/>
    <p:sldId id="277" r:id="rId13"/>
    <p:sldId id="278" r:id="rId14"/>
    <p:sldId id="279" r:id="rId15"/>
    <p:sldId id="293" r:id="rId16"/>
    <p:sldId id="283" r:id="rId17"/>
    <p:sldId id="268" r:id="rId18"/>
    <p:sldId id="284" r:id="rId19"/>
    <p:sldId id="281" r:id="rId20"/>
    <p:sldId id="280" r:id="rId21"/>
    <p:sldId id="285" r:id="rId22"/>
    <p:sldId id="282" r:id="rId23"/>
    <p:sldId id="257" r:id="rId24"/>
    <p:sldId id="294" r:id="rId25"/>
    <p:sldId id="286" r:id="rId26"/>
    <p:sldId id="287" r:id="rId27"/>
    <p:sldId id="295" r:id="rId28"/>
    <p:sldId id="297" r:id="rId29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462"/>
    <a:srgbClr val="FF6D6D"/>
    <a:srgbClr val="7627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7" autoAdjust="0"/>
    <p:restoredTop sz="94598" autoAdjust="0"/>
  </p:normalViewPr>
  <p:slideViewPr>
    <p:cSldViewPr>
      <p:cViewPr varScale="1">
        <p:scale>
          <a:sx n="106" d="100"/>
          <a:sy n="106" d="100"/>
        </p:scale>
        <p:origin x="7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fld id="{53C41A60-65DD-4726-9EB0-11AE05665B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010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fld id="{FB1565F7-8D7A-4AF8-B96C-8EC1919C8A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55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5C0A1-F167-4763-9D89-9637FDDA9920}" type="slidenum">
              <a:rPr lang="en-US" altLang="en-US"/>
              <a:pPr/>
              <a:t>156</a:t>
            </a:fld>
            <a:endParaRPr lang="en-US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993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7587" name="AutoShape 3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7590" name="AutoShape 6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7592" name="Rectangle 8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7593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759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7595" name="Rectangle 11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7596" name="Rectangle 1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7597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55D057A-406E-4ED0-8F0E-3C00365F3A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78C48-C7BB-44E6-8F78-7ABEFB56C5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49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13F15-BECB-4899-B3E5-602B6BD491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69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252BA-50D3-4009-BA4A-83334E2B3D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22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EB21E-2620-420E-A8BF-90C9AACEE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44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B890F-2B2E-4EA8-8D04-BE7B560F8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22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A4663-A3F8-49F4-BCE6-9434313F05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8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32784-3831-4025-A9A8-8932431DC8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06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25796-739B-40AA-AE69-6658006483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05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761E5-1063-4E4C-BA5D-0D3D74BB05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87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1BAB3-0E3F-4CBA-BEA2-D07F0C5DDB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98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6564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66565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66566" name="Rectangle 1030"/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6567" name="Rectangle 1031" descr="Large confetti"/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6568" name="Rectangle 1032"/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6569" name="Rectangle 1033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6900" y="6248400"/>
            <a:ext cx="5334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15AA2C6C-F3A8-4111-AF0E-2993678260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8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1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EE53-89D9-4388-9084-219CDCC50142}" type="slidenum">
              <a:rPr lang="en-US" altLang="en-US"/>
              <a:pPr/>
              <a:t>151</a:t>
            </a:fld>
            <a:endParaRPr lang="en-US" altLang="en-US"/>
          </a:p>
        </p:txBody>
      </p:sp>
      <p:pic>
        <p:nvPicPr>
          <p:cNvPr id="65539" name="Picture 2051" descr="bd0529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581400"/>
            <a:ext cx="324802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40" name="Rectangle 205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609600"/>
            <a:ext cx="7772400" cy="817563"/>
          </a:xfrm>
        </p:spPr>
        <p:txBody>
          <a:bodyPr/>
          <a:lstStyle/>
          <a:p>
            <a:pPr algn="r"/>
            <a:r>
              <a:rPr lang="es-ES" altLang="en-US"/>
              <a:t>Módulo III</a:t>
            </a:r>
          </a:p>
        </p:txBody>
      </p:sp>
      <p:sp>
        <p:nvSpPr>
          <p:cNvPr id="65543" name="Rectangle 2055" descr="Large confetti"/>
          <p:cNvSpPr>
            <a:spLocks noChangeArrowheads="1"/>
          </p:cNvSpPr>
          <p:nvPr/>
        </p:nvSpPr>
        <p:spPr bwMode="auto">
          <a:xfrm>
            <a:off x="2362200" y="2286000"/>
            <a:ext cx="647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l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l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l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l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s-ES" altLang="en-US" sz="3200" dirty="0"/>
              <a:t>Introducción a la evaluación de riesgo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0E7D-C1C2-47F4-B7F2-7AF4EB7C5E62}" type="slidenum">
              <a:rPr lang="en-US" altLang="en-US"/>
              <a:pPr/>
              <a:t>160</a:t>
            </a:fld>
            <a:endParaRPr lang="en-US" altLang="en-US"/>
          </a:p>
        </p:txBody>
      </p:sp>
      <p:sp>
        <p:nvSpPr>
          <p:cNvPr id="2048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"/>
            <a:ext cx="8458200" cy="1104900"/>
          </a:xfrm>
        </p:spPr>
        <p:txBody>
          <a:bodyPr/>
          <a:lstStyle/>
          <a:p>
            <a:pPr algn="ctr"/>
            <a:r>
              <a:rPr lang="es-ES" altLang="en-US" sz="4000" b="1"/>
              <a:t>Evaluación de exposición</a:t>
            </a:r>
            <a:br>
              <a:rPr lang="es-ES" altLang="en-US" sz="4000" b="1"/>
            </a:br>
            <a:r>
              <a:rPr lang="es-ES" altLang="en-US" sz="3600" b="1"/>
              <a:t>(continuación)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848600" cy="4191000"/>
          </a:xfrm>
        </p:spPr>
        <p:txBody>
          <a:bodyPr/>
          <a:lstStyle/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Esbozo 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Información general para cada sustancia química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Fuentes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Rutas de exposición y destino en el medio ambiente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Concentraciones medidas o estimadas</a:t>
            </a:r>
          </a:p>
          <a:p>
            <a:endParaRPr lang="es-ES" altLang="en-US"/>
          </a:p>
        </p:txBody>
      </p:sp>
      <p:pic>
        <p:nvPicPr>
          <p:cNvPr id="20484" name="Picture 4" descr="NA0159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518150"/>
            <a:ext cx="2133600" cy="133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5" name="Picture 5" descr="testub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819400"/>
            <a:ext cx="67627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0969-9B6E-43EA-AA22-2BE4749FD90F}" type="slidenum">
              <a:rPr lang="en-US" altLang="en-US"/>
              <a:pPr/>
              <a:t>161</a:t>
            </a:fld>
            <a:endParaRPr lang="en-US" altLang="en-US"/>
          </a:p>
        </p:txBody>
      </p:sp>
      <p:sp>
        <p:nvSpPr>
          <p:cNvPr id="2662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pPr algn="ctr"/>
            <a:r>
              <a:rPr lang="es-ES" altLang="en-US" b="1"/>
              <a:t>Evaluación de exposición</a:t>
            </a:r>
            <a:br>
              <a:rPr lang="es-ES" altLang="en-US" b="1"/>
            </a:br>
            <a:r>
              <a:rPr lang="es-ES" altLang="en-US" b="1"/>
              <a:t>Información general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5181600"/>
          </a:xfrm>
        </p:spPr>
        <p:txBody>
          <a:bodyPr/>
          <a:lstStyle/>
          <a:p>
            <a:pPr marL="111125" indent="0">
              <a:lnSpc>
                <a:spcPct val="110000"/>
              </a:lnSpc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/>
              <a:t>Propiedades químicas y físicas </a:t>
            </a:r>
          </a:p>
          <a:p>
            <a:pPr marL="968375" lvl="1" indent="-457200">
              <a:lnSpc>
                <a:spcPct val="110000"/>
              </a:lnSpc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/>
              <a:t>Cómo es transportada</a:t>
            </a:r>
          </a:p>
          <a:p>
            <a:pPr marL="968375" lvl="1" indent="-457200">
              <a:lnSpc>
                <a:spcPct val="110000"/>
              </a:lnSpc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/>
              <a:t>Dónde se acumula en el medio ambiente y en los tejidos</a:t>
            </a:r>
          </a:p>
          <a:p>
            <a:pPr marL="968375" lvl="1" indent="-457200">
              <a:lnSpc>
                <a:spcPct val="110000"/>
              </a:lnSpc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/>
              <a:t>Cómo se transforma cuando es liberada </a:t>
            </a:r>
          </a:p>
          <a:p>
            <a:pPr marL="111125" indent="0">
              <a:buFontTx/>
              <a:buNone/>
            </a:pPr>
            <a:r>
              <a:rPr lang="es-ES" altLang="en-US" sz="2800"/>
              <a:t>Estos hechos determinan la dosis y la ruta de exposición</a:t>
            </a:r>
          </a:p>
          <a:p>
            <a:pPr marL="111125" indent="0"/>
            <a:endParaRPr lang="es-ES" altLang="en-US"/>
          </a:p>
        </p:txBody>
      </p:sp>
      <p:pic>
        <p:nvPicPr>
          <p:cNvPr id="26628" name="Picture 4" descr="SY0156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562600"/>
            <a:ext cx="1871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9456-997B-41E2-ABEA-1A0DA9232A3B}" type="slidenum">
              <a:rPr lang="en-US" altLang="en-US"/>
              <a:pPr/>
              <a:t>162</a:t>
            </a:fld>
            <a:endParaRPr lang="en-US" altLang="en-US"/>
          </a:p>
        </p:txBody>
      </p:sp>
      <p:sp>
        <p:nvSpPr>
          <p:cNvPr id="2867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algn="ctr"/>
            <a:r>
              <a:rPr lang="es-ES" altLang="en-US" b="1"/>
              <a:t>Evaluación de exposición Fuentes de exposición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048000"/>
          </a:xfrm>
        </p:spPr>
        <p:txBody>
          <a:bodyPr/>
          <a:lstStyle/>
          <a:p>
            <a:pPr>
              <a:buFontTx/>
              <a:buNone/>
            </a:pPr>
            <a:r>
              <a:rPr lang="es-ES" altLang="en-US"/>
              <a:t>La exposición puede ocurrir:</a:t>
            </a:r>
          </a:p>
          <a:p>
            <a:pPr lvl="1">
              <a:lnSpc>
                <a:spcPct val="17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Dentro del hogar (productos de limpieza, pinturas, pesticidas)</a:t>
            </a:r>
          </a:p>
          <a:p>
            <a:pPr lvl="1">
              <a:lnSpc>
                <a:spcPct val="17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Fuera del hogar (contaminantes en el aire)</a:t>
            </a:r>
          </a:p>
          <a:p>
            <a:pPr lvl="1">
              <a:buFont typeface="Wingdings" panose="05000000000000000000" pitchFamily="2" charset="2"/>
              <a:buNone/>
            </a:pPr>
            <a:endParaRPr lang="es-ES" altLang="en-US"/>
          </a:p>
        </p:txBody>
      </p:sp>
      <p:pic>
        <p:nvPicPr>
          <p:cNvPr id="28684" name="Picture 12" descr="IN0020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953000"/>
            <a:ext cx="1906588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5" name="Picture 13" descr="HH01465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724400"/>
            <a:ext cx="1828800" cy="181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6" name="Picture 14" descr="IN0060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859338"/>
            <a:ext cx="3128963" cy="199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453CC-AE13-4CE1-A345-3AB4454F5A43}" type="slidenum">
              <a:rPr lang="en-US" altLang="en-US"/>
              <a:pPr/>
              <a:t>163</a:t>
            </a:fld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Luego de identificar la fuente, la ruta y naturaleza de la exposición deben ser determinadas.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None/>
            </a:pPr>
            <a:endParaRPr lang="es-ES" altLang="en-US" sz="2800"/>
          </a:p>
          <a:p>
            <a:pPr>
              <a:buFontTx/>
              <a:buNone/>
            </a:pPr>
            <a:r>
              <a:rPr lang="es-ES" altLang="en-US" sz="2800"/>
              <a:t>Ejemplo: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Exposición a través del agua potable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El modo de exposición es ingestión del agua contaminada. </a:t>
            </a:r>
          </a:p>
        </p:txBody>
      </p:sp>
      <p:sp>
        <p:nvSpPr>
          <p:cNvPr id="29702" name="Rectangle 6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1371600"/>
          </a:xfrm>
          <a:noFill/>
          <a:ln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1"/>
                  </a:fgClr>
                  <a:bgClr>
                    <a:schemeClr val="bg1"/>
                  </a:bgClr>
                </a:pattFill>
              </a14:hiddenFill>
            </a:ext>
          </a:extLst>
        </p:spPr>
        <p:txBody>
          <a:bodyPr anchor="ctr"/>
          <a:lstStyle/>
          <a:p>
            <a:pPr algn="ctr"/>
            <a:r>
              <a:rPr lang="es-ES" altLang="en-US" sz="3400" b="1"/>
              <a:t>Evaluación de exposición </a:t>
            </a:r>
            <a:r>
              <a:rPr lang="es-ES" altLang="en-US" sz="3400"/>
              <a:t/>
            </a:r>
            <a:br>
              <a:rPr lang="es-ES" altLang="en-US" sz="3400"/>
            </a:br>
            <a:r>
              <a:rPr lang="es-ES" altLang="en-US" sz="3400" b="1"/>
              <a:t>Rutas de exposición y destino en el medio ambiente</a:t>
            </a:r>
          </a:p>
        </p:txBody>
      </p:sp>
      <p:pic>
        <p:nvPicPr>
          <p:cNvPr id="29704" name="Picture 8" descr="FD0094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62200"/>
            <a:ext cx="1185863" cy="232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5" name="Picture 9" descr="DD0108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257800"/>
            <a:ext cx="4595813" cy="140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D44A-B418-4CEE-BBC6-C4B9FB623AC2}" type="slidenum">
              <a:rPr lang="en-US" altLang="en-US"/>
              <a:pPr/>
              <a:t>164</a:t>
            </a:fld>
            <a:endParaRPr lang="en-US" altLang="en-US"/>
          </a:p>
        </p:txBody>
      </p:sp>
      <p:sp>
        <p:nvSpPr>
          <p:cNvPr id="3072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875588" cy="1239838"/>
          </a:xfrm>
        </p:spPr>
        <p:txBody>
          <a:bodyPr/>
          <a:lstStyle/>
          <a:p>
            <a:pPr algn="ctr"/>
            <a:r>
              <a:rPr lang="es-ES" altLang="en-US" sz="4000" b="1"/>
              <a:t>Evaluación de exposición </a:t>
            </a:r>
            <a:r>
              <a:rPr lang="es-ES" altLang="en-US" sz="3600" b="1"/>
              <a:t/>
            </a:r>
            <a:br>
              <a:rPr lang="es-ES" altLang="en-US" sz="3600" b="1"/>
            </a:br>
            <a:r>
              <a:rPr lang="es-ES" altLang="en-US" sz="3600" b="1"/>
              <a:t>Concentraciones medidas o estimadas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05000"/>
            <a:ext cx="6553200" cy="4191000"/>
          </a:xfrm>
        </p:spPr>
        <p:txBody>
          <a:bodyPr/>
          <a:lstStyle/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dirty="0"/>
              <a:t>Las concentraciones medidas se obtienen de las muestras reales de la fuente de exposición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dirty="0"/>
              <a:t>Las concentraciones estimadas se utilizan cuando no hay muestras disponibles. Están basadas en un modelo matemático.</a:t>
            </a:r>
          </a:p>
        </p:txBody>
      </p:sp>
      <p:graphicFrame>
        <p:nvGraphicFramePr>
          <p:cNvPr id="30724" name="Object 4" descr="Gas Mask" title="Gas Mas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26798"/>
              </p:ext>
            </p:extLst>
          </p:nvPr>
        </p:nvGraphicFramePr>
        <p:xfrm>
          <a:off x="152400" y="2971800"/>
          <a:ext cx="19050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name="Clip" r:id="rId3" imgW="942840" imgH="1428840" progId="MS_ClipArt_Gallery.2">
                  <p:embed/>
                </p:oleObj>
              </mc:Choice>
              <mc:Fallback>
                <p:oleObj name="Clip" r:id="rId3" imgW="942840" imgH="14288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971800"/>
                        <a:ext cx="1905000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681-C73A-498F-86A5-CC535535D024}" type="slidenum">
              <a:rPr lang="en-US" altLang="en-US"/>
              <a:pPr/>
              <a:t>165</a:t>
            </a:fld>
            <a:endParaRPr lang="en-US" altLang="en-US"/>
          </a:p>
        </p:txBody>
      </p:sp>
      <p:sp>
        <p:nvSpPr>
          <p:cNvPr id="5222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n-US" b="1"/>
              <a:t>Evaluación de exposición </a:t>
            </a:r>
            <a:br>
              <a:rPr lang="es-ES" altLang="en-US" b="1"/>
            </a:br>
            <a:r>
              <a:rPr lang="es-ES" altLang="en-US" b="1"/>
              <a:t>Medida de la exposición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772400" cy="4191000"/>
          </a:xfrm>
        </p:spPr>
        <p:txBody>
          <a:bodyPr/>
          <a:lstStyle/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Cuestionarios/encuestas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endParaRPr lang="es-ES" altLang="en-US"/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Expedientes de empleo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endParaRPr lang="es-ES" altLang="en-US"/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Evaluación de datos de la contaminación del medio ambiente</a:t>
            </a:r>
          </a:p>
        </p:txBody>
      </p:sp>
      <p:pic>
        <p:nvPicPr>
          <p:cNvPr id="52228" name="Picture 4" descr="Ofcstu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514600"/>
            <a:ext cx="2438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2A8B-7EDD-4654-A80B-6086053A92E7}" type="slidenum">
              <a:rPr lang="en-US" altLang="en-US"/>
              <a:pPr/>
              <a:t>166</a:t>
            </a:fld>
            <a:endParaRPr lang="en-US" altLang="en-US"/>
          </a:p>
        </p:txBody>
      </p:sp>
      <p:sp>
        <p:nvSpPr>
          <p:cNvPr id="3481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914400" y="465138"/>
            <a:ext cx="8229600" cy="982662"/>
          </a:xfrm>
        </p:spPr>
        <p:txBody>
          <a:bodyPr/>
          <a:lstStyle/>
          <a:p>
            <a:pPr algn="ctr"/>
            <a:r>
              <a:rPr lang="es-ES" altLang="en-US"/>
              <a:t> </a:t>
            </a:r>
            <a:r>
              <a:rPr lang="es-ES" altLang="en-US" b="1"/>
              <a:t>Métodos para determinar la exposición total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403542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3600"/>
              <a:t>Métodos indirectos</a:t>
            </a:r>
          </a:p>
          <a:p>
            <a:pPr lvl="1"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Observación del medio ambiente</a:t>
            </a:r>
          </a:p>
          <a:p>
            <a:pPr lvl="1"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Modelos de computadora de destino y transporte (migración)</a:t>
            </a:r>
          </a:p>
          <a:p>
            <a:pPr lvl="1"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Cuestionarios/encuestas a los residentes</a:t>
            </a:r>
          </a:p>
          <a:p>
            <a:pPr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3600"/>
              <a:t>Métodos directos</a:t>
            </a:r>
          </a:p>
          <a:p>
            <a:pPr lvl="1"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Supervisión de personal en el lugar de trabajo</a:t>
            </a:r>
          </a:p>
          <a:p>
            <a:pPr lvl="1"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Marcadores biológicos</a:t>
            </a:r>
          </a:p>
        </p:txBody>
      </p:sp>
      <p:pic>
        <p:nvPicPr>
          <p:cNvPr id="34820" name="Picture 4" descr="IN0040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438400"/>
            <a:ext cx="1489075" cy="189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8A00-D726-4A52-A309-0FE9CCA97EFD}" type="slidenum">
              <a:rPr lang="en-US" altLang="en-US"/>
              <a:pPr/>
              <a:t>167</a:t>
            </a:fld>
            <a:endParaRPr lang="en-US" altLang="en-US"/>
          </a:p>
        </p:txBody>
      </p:sp>
      <p:sp>
        <p:nvSpPr>
          <p:cNvPr id="1945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50863"/>
            <a:ext cx="7772400" cy="609600"/>
          </a:xfrm>
        </p:spPr>
        <p:txBody>
          <a:bodyPr/>
          <a:lstStyle/>
          <a:p>
            <a:pPr algn="ctr"/>
            <a:r>
              <a:rPr lang="es-ES" altLang="en-US" b="1"/>
              <a:t>Evaluación de exposición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Determinación de desigualdades de salud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Proximidad de comunidades a instalaciones industriales o de desperdicios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Caracterización de la naturaleza y el alcance de las exposiciones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Identificación de poblaciones susceptibles</a:t>
            </a:r>
          </a:p>
          <a:p>
            <a:pPr lvl="1">
              <a:buFont typeface="Wingdings" panose="05000000000000000000" pitchFamily="2" charset="2"/>
              <a:buNone/>
            </a:pPr>
            <a:endParaRPr lang="es-ES" altLang="en-US" b="1"/>
          </a:p>
        </p:txBody>
      </p:sp>
      <p:graphicFrame>
        <p:nvGraphicFramePr>
          <p:cNvPr id="19460" name="Object 4" descr="Family" title="Family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575929"/>
              </p:ext>
            </p:extLst>
          </p:nvPr>
        </p:nvGraphicFramePr>
        <p:xfrm>
          <a:off x="3581400" y="4800600"/>
          <a:ext cx="2590800" cy="192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Clip" r:id="rId3" imgW="1676520" imgH="1390680" progId="MS_ClipArt_Gallery.2">
                  <p:embed/>
                </p:oleObj>
              </mc:Choice>
              <mc:Fallback>
                <p:oleObj name="Clip" r:id="rId3" imgW="1676520" imgH="139068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800600"/>
                        <a:ext cx="2590800" cy="192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12CF-9158-43BE-BBB7-9E6ECB2370BE}" type="slidenum">
              <a:rPr lang="en-US" altLang="en-US"/>
              <a:pPr/>
              <a:t>168</a:t>
            </a:fld>
            <a:endParaRPr lang="en-US" altLang="en-US"/>
          </a:p>
        </p:txBody>
      </p:sp>
      <p:sp>
        <p:nvSpPr>
          <p:cNvPr id="3584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600200"/>
          </a:xfrm>
        </p:spPr>
        <p:txBody>
          <a:bodyPr/>
          <a:lstStyle/>
          <a:p>
            <a:pPr algn="ctr"/>
            <a:r>
              <a:rPr lang="es-ES" altLang="en-US" sz="4000" b="1"/>
              <a:t>Factores que influencian el alcance</a:t>
            </a:r>
            <a:br>
              <a:rPr lang="es-ES" altLang="en-US" sz="4000" b="1"/>
            </a:br>
            <a:r>
              <a:rPr lang="es-ES" altLang="en-US" sz="4000" b="1"/>
              <a:t> de exposición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267200"/>
          </a:xfrm>
        </p:spPr>
        <p:txBody>
          <a:bodyPr/>
          <a:lstStyle/>
          <a:p>
            <a:pPr>
              <a:lnSpc>
                <a:spcPct val="14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Tamaño de la población</a:t>
            </a:r>
          </a:p>
          <a:p>
            <a:pPr>
              <a:lnSpc>
                <a:spcPct val="14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Cercanía de la comunidad a la fuente de contaminación</a:t>
            </a:r>
          </a:p>
          <a:p>
            <a:pPr>
              <a:lnSpc>
                <a:spcPct val="14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Grado de contacto personal con el lugar</a:t>
            </a:r>
          </a:p>
          <a:p>
            <a:pPr>
              <a:lnSpc>
                <a:spcPct val="14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Alcance de las emisiones de sustancias</a:t>
            </a:r>
            <a:endParaRPr lang="es-ES" altLang="en-US" sz="2800" b="1"/>
          </a:p>
        </p:txBody>
      </p:sp>
      <p:pic>
        <p:nvPicPr>
          <p:cNvPr id="35847" name="Picture 7" descr="BL0033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581400"/>
            <a:ext cx="2133600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8" name="Picture 8" descr="IN00455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800600"/>
            <a:ext cx="1620838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F2E86-3320-44D2-9A48-F53218892ED3}" type="slidenum">
              <a:rPr lang="en-US" altLang="en-US"/>
              <a:pPr/>
              <a:t>169</a:t>
            </a:fld>
            <a:endParaRPr lang="en-US" altLang="en-US"/>
          </a:p>
        </p:txBody>
      </p:sp>
      <p:sp>
        <p:nvSpPr>
          <p:cNvPr id="3277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85800" y="701675"/>
            <a:ext cx="7772400" cy="1431925"/>
          </a:xfrm>
        </p:spPr>
        <p:txBody>
          <a:bodyPr/>
          <a:lstStyle/>
          <a:p>
            <a:pPr algn="ctr"/>
            <a:r>
              <a:rPr lang="es-ES" altLang="en-US" sz="3600" b="1"/>
              <a:t>Otras características a incluir en evaluaciones de exposición</a:t>
            </a:r>
            <a:br>
              <a:rPr lang="es-ES" altLang="en-US" sz="3600" b="1"/>
            </a:br>
            <a:endParaRPr lang="es-ES" altLang="en-US" sz="3600" b="1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Posibles efectos de salud de la exposición a mezclas simples y complejas</a:t>
            </a:r>
          </a:p>
          <a:p>
            <a:pPr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Impacto a la salud en poblaciones susceptibles</a:t>
            </a:r>
          </a:p>
          <a:p>
            <a:pPr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Área geográfica</a:t>
            </a:r>
          </a:p>
          <a:p>
            <a:pPr>
              <a:lnSpc>
                <a:spcPct val="90000"/>
              </a:lnSpc>
            </a:pPr>
            <a:endParaRPr lang="es-ES" altLang="en-US" sz="1800"/>
          </a:p>
        </p:txBody>
      </p:sp>
      <p:pic>
        <p:nvPicPr>
          <p:cNvPr id="32773" name="Picture 5" descr="beakers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667000"/>
            <a:ext cx="1466850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4" name="Picture 6" descr="PE0108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733800"/>
            <a:ext cx="1447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6" name="Picture 8" descr="Worldma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029200"/>
            <a:ext cx="2027238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D0EE-D733-42D9-83B5-DEE4A9308FE0}" type="slidenum">
              <a:rPr lang="en-US" altLang="en-US"/>
              <a:pPr/>
              <a:t>152</a:t>
            </a:fld>
            <a:endParaRPr lang="en-US" altLang="en-US"/>
          </a:p>
        </p:txBody>
      </p:sp>
      <p:sp>
        <p:nvSpPr>
          <p:cNvPr id="205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714375"/>
          </a:xfrm>
        </p:spPr>
        <p:txBody>
          <a:bodyPr/>
          <a:lstStyle/>
          <a:p>
            <a:pPr algn="ctr"/>
            <a:r>
              <a:rPr lang="es-ES" altLang="en-US" b="1"/>
              <a:t>Objetivos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534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s-ES" altLang="en-US" sz="2800" b="1"/>
              <a:t>	</a:t>
            </a:r>
            <a:r>
              <a:rPr lang="es-ES" altLang="en-US" sz="2800"/>
              <a:t>Al concluir el presente módulo, el estudiante estará en capacidad de:</a:t>
            </a:r>
          </a:p>
          <a:p>
            <a:pPr>
              <a:buFontTx/>
              <a:buNone/>
            </a:pPr>
            <a:endParaRPr lang="es-ES" altLang="en-US" sz="2800"/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400"/>
              <a:t>Definir y comprender el concepto de riesgo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400"/>
              <a:t>Identificar y analizar los pasos que forman parte de una evaluación de riesgo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400"/>
              <a:t>Entender las funciones de la evaluación y de la gestión de riesgo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400"/>
              <a:t>Comprender la función que cumple la evaluación de salud pública de la </a:t>
            </a:r>
            <a:r>
              <a:rPr lang="es-ES" altLang="en-US" sz="2400" i="1"/>
              <a:t>ATSDR</a:t>
            </a:r>
            <a:endParaRPr lang="es-ES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45E2-FDC6-4A1B-AC29-819F3BA50DED}" type="slidenum">
              <a:rPr lang="en-US" altLang="en-US"/>
              <a:pPr/>
              <a:t>170</a:t>
            </a:fld>
            <a:endParaRPr lang="en-US" altLang="en-US"/>
          </a:p>
        </p:txBody>
      </p:sp>
      <p:sp>
        <p:nvSpPr>
          <p:cNvPr id="3174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50863"/>
            <a:ext cx="7772400" cy="820737"/>
          </a:xfrm>
        </p:spPr>
        <p:txBody>
          <a:bodyPr/>
          <a:lstStyle/>
          <a:p>
            <a:pPr algn="ctr"/>
            <a:r>
              <a:rPr lang="es-ES" altLang="en-US" b="1"/>
              <a:t>Identificación de poblaciones expuestas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001000" cy="4191000"/>
          </a:xfrm>
        </p:spPr>
        <p:txBody>
          <a:bodyPr/>
          <a:lstStyle/>
          <a:p>
            <a:pPr>
              <a:buFontTx/>
              <a:buNone/>
            </a:pPr>
            <a:r>
              <a:rPr lang="es-ES" altLang="en-US" sz="2800"/>
              <a:t>Identificación y caracterización de: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400"/>
              <a:t>Sexo 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400"/>
              <a:t>Edad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400"/>
              <a:t>Numero de niños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400"/>
              <a:t>Numero de mujeres embarazadas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400"/>
              <a:t>Número de individuos crónicamente enfermos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400"/>
              <a:t>Número de individuos con riesgos más altos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400"/>
              <a:t>Hábitos personales</a:t>
            </a:r>
          </a:p>
          <a:p>
            <a:pPr lvl="1"/>
            <a:endParaRPr lang="es-ES" altLang="en-US" sz="2400"/>
          </a:p>
        </p:txBody>
      </p:sp>
      <p:pic>
        <p:nvPicPr>
          <p:cNvPr id="31752" name="Picture 8" descr="family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7400"/>
            <a:ext cx="2971800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1" dirty="0"/>
              <a:t>Susceptibilidad de los niños a la </a:t>
            </a:r>
            <a:r>
              <a:rPr lang="es-ES" altLang="en-US" b="1" dirty="0" smtClean="0"/>
              <a:t>exposición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 dirty="0" smtClean="0"/>
          </a:p>
          <a:p>
            <a:r>
              <a:rPr lang="es-ES" altLang="en-US" dirty="0" smtClean="0"/>
              <a:t>Rutas primarias de exposición</a:t>
            </a:r>
          </a:p>
          <a:p>
            <a:pPr lvl="1"/>
            <a:r>
              <a:rPr lang="es-ES" altLang="en-US" dirty="0" smtClean="0"/>
              <a:t>Ingestión</a:t>
            </a:r>
          </a:p>
          <a:p>
            <a:pPr lvl="1"/>
            <a:r>
              <a:rPr lang="es-ES" altLang="en-US" dirty="0" smtClean="0"/>
              <a:t>Actividades de juego</a:t>
            </a:r>
          </a:p>
          <a:p>
            <a:pPr lvl="1"/>
            <a:r>
              <a:rPr lang="es-ES" altLang="en-US" dirty="0" smtClean="0"/>
              <a:t>Inhalación</a:t>
            </a:r>
          </a:p>
          <a:p>
            <a:pPr lvl="2"/>
            <a:r>
              <a:rPr lang="es-ES" altLang="en-US" dirty="0" smtClean="0"/>
              <a:t>Tasas de respiración</a:t>
            </a:r>
            <a:endParaRPr lang="es-E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83B2-BC47-428D-AB35-AFDCA1EBC14A}" type="slidenum">
              <a:rPr lang="en-US" altLang="en-US" smtClean="0"/>
              <a:pPr/>
              <a:t>171</a:t>
            </a:fld>
            <a:endParaRPr lang="en-US" altLang="en-US"/>
          </a:p>
        </p:txBody>
      </p:sp>
      <p:graphicFrame>
        <p:nvGraphicFramePr>
          <p:cNvPr id="36868" name="Object 4" descr="Child" title="Child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268160"/>
              </p:ext>
            </p:extLst>
          </p:nvPr>
        </p:nvGraphicFramePr>
        <p:xfrm>
          <a:off x="6248400" y="3581400"/>
          <a:ext cx="160020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3" name="Clip" r:id="rId3" imgW="714240" imgH="1295280" progId="MS_ClipArt_Gallery.2">
                  <p:embed/>
                </p:oleObj>
              </mc:Choice>
              <mc:Fallback>
                <p:oleObj name="Clip" r:id="rId3" imgW="714240" imgH="129528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581400"/>
                        <a:ext cx="1600200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7" name="Text Box 13" hidden="1"/>
          <p:cNvSpPr txBox="1">
            <a:spLocks noChangeArrowheads="1"/>
          </p:cNvSpPr>
          <p:nvPr/>
        </p:nvSpPr>
        <p:spPr bwMode="auto">
          <a:xfrm>
            <a:off x="1371600" y="0"/>
            <a:ext cx="71628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s-ES" altLang="en-US" sz="4400" b="1" dirty="0"/>
              <a:t>Susceptibilidad de los niños a la exposición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16E79-7AD2-4904-95BB-F8AF80CA1DB1}" type="slidenum">
              <a:rPr lang="en-US" altLang="en-US"/>
              <a:pPr/>
              <a:t>172</a:t>
            </a:fld>
            <a:endParaRPr lang="en-US" altLang="en-US"/>
          </a:p>
        </p:txBody>
      </p:sp>
      <p:sp>
        <p:nvSpPr>
          <p:cNvPr id="3379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50863"/>
            <a:ext cx="7772400" cy="744537"/>
          </a:xfrm>
        </p:spPr>
        <p:txBody>
          <a:bodyPr/>
          <a:lstStyle/>
          <a:p>
            <a:pPr algn="ctr"/>
            <a:r>
              <a:rPr lang="es-ES" altLang="en-US" b="1"/>
              <a:t>Problemas recurrentes en la evaluación de exposición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Falta de datos reales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Carencia de observaciones individuales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Evaluaciones de exposición imprecisas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Carencia de documentación que indique la cantidad y dosis de exposición</a:t>
            </a:r>
          </a:p>
        </p:txBody>
      </p:sp>
      <p:pic>
        <p:nvPicPr>
          <p:cNvPr id="33796" name="Picture 4" descr="BS0065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19600"/>
            <a:ext cx="2170113" cy="217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7543800" y="1600200"/>
            <a:ext cx="14478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s-ES" altLang="en-US" sz="12000">
                <a:latin typeface="Arial" panose="020B0604020202020204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E3E3-48B8-40C1-A9B3-D9E1E44BEF94}" type="slidenum">
              <a:rPr lang="en-US" altLang="en-US"/>
              <a:pPr/>
              <a:t>173</a:t>
            </a:fld>
            <a:endParaRPr lang="en-US" altLang="en-US"/>
          </a:p>
        </p:txBody>
      </p:sp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066800"/>
          </a:xfrm>
        </p:spPr>
        <p:txBody>
          <a:bodyPr/>
          <a:lstStyle/>
          <a:p>
            <a:pPr algn="ctr"/>
            <a:r>
              <a:rPr lang="es-ES" altLang="en-US" sz="3200" b="1"/>
              <a:t>Problemas recurrentes en la evaluación de exposición (continuación)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Determinación de relaciones causales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Exposición y consecuencia para la salud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Desigualdades en estado de salud</a:t>
            </a:r>
          </a:p>
          <a:p>
            <a:endParaRPr lang="es-ES" altLang="en-US"/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Carencia de publicaciones de investigación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Datos inconsistentes relacionados a exposición y salud</a:t>
            </a:r>
          </a:p>
          <a:p>
            <a:pPr lvl="1">
              <a:buFont typeface="Wingdings" panose="05000000000000000000" pitchFamily="2" charset="2"/>
              <a:buNone/>
            </a:pPr>
            <a:endParaRPr lang="es-ES" altLang="en-US"/>
          </a:p>
        </p:txBody>
      </p:sp>
      <p:pic>
        <p:nvPicPr>
          <p:cNvPr id="3076" name="Picture 4" descr="BS0080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743200"/>
            <a:ext cx="1752600" cy="150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93496-9E46-4F08-9B0C-7A56F4919C23}" type="slidenum">
              <a:rPr lang="en-US" altLang="en-US"/>
              <a:pPr/>
              <a:t>174</a:t>
            </a:fld>
            <a:endParaRPr lang="en-US" altLang="en-US"/>
          </a:p>
        </p:txBody>
      </p:sp>
      <p:sp>
        <p:nvSpPr>
          <p:cNvPr id="5325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772400" cy="1066800"/>
          </a:xfrm>
        </p:spPr>
        <p:txBody>
          <a:bodyPr/>
          <a:lstStyle/>
          <a:p>
            <a:pPr algn="ctr"/>
            <a:r>
              <a:rPr lang="es-ES" altLang="en-US" sz="3200" b="1"/>
              <a:t>Problemas recurrentes en la evaluación de exposición (continuación)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572000"/>
          </a:xfrm>
        </p:spPr>
        <p:txBody>
          <a:bodyPr/>
          <a:lstStyle/>
          <a:p>
            <a:pPr>
              <a:buClr>
                <a:srgbClr val="762700"/>
              </a:buClr>
              <a:buFont typeface="Wingdings" panose="05000000000000000000" pitchFamily="2" charset="2"/>
              <a:buNone/>
            </a:pPr>
            <a:r>
              <a:rPr lang="es-ES" altLang="en-US" b="1"/>
              <a:t>Uso limitado de métodos epidemiológicos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None/>
            </a:pPr>
            <a:r>
              <a:rPr lang="es-ES" altLang="en-US"/>
              <a:t> 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Asociación de la exposición de nivel bajo a la enfermedad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endParaRPr lang="es-ES" altLang="en-US"/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Estudios de efectos nocivos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endParaRPr lang="es-ES" altLang="en-US"/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Diferenciación de poblaciones</a:t>
            </a:r>
          </a:p>
          <a:p>
            <a:endParaRPr lang="es-ES" altLang="en-US" sz="1800"/>
          </a:p>
          <a:p>
            <a:pPr>
              <a:buFontTx/>
              <a:buNone/>
            </a:pPr>
            <a:endParaRPr lang="es-E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A6F-C1F9-4C5E-AC71-7DE8333CF61D}" type="slidenum">
              <a:rPr lang="en-US" altLang="en-US"/>
              <a:pPr/>
              <a:t>175</a:t>
            </a:fld>
            <a:endParaRPr lang="en-US" altLang="en-US"/>
          </a:p>
        </p:txBody>
      </p:sp>
      <p:sp>
        <p:nvSpPr>
          <p:cNvPr id="3789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1143000"/>
          </a:xfrm>
        </p:spPr>
        <p:txBody>
          <a:bodyPr/>
          <a:lstStyle/>
          <a:p>
            <a:pPr algn="ctr"/>
            <a:r>
              <a:rPr lang="es-ES" altLang="en-US" b="1"/>
              <a:t>Información disponible para la evaluación de riesgo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4876800" cy="4648200"/>
          </a:xfrm>
        </p:spPr>
        <p:txBody>
          <a:bodyPr/>
          <a:lstStyle/>
          <a:p>
            <a:pPr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 sz="2800"/>
              <a:t>Exposición ocupacional</a:t>
            </a:r>
          </a:p>
          <a:p>
            <a:pPr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endParaRPr lang="es-ES" altLang="en-US" sz="2400"/>
          </a:p>
          <a:p>
            <a:pPr lvl="1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 sz="2400"/>
              <a:t>Enfermedades del pulmón</a:t>
            </a:r>
            <a:r>
              <a:rPr lang="es-ES" altLang="en-US" sz="1600"/>
              <a:t>	</a:t>
            </a:r>
          </a:p>
          <a:p>
            <a:pPr lvl="2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 sz="1800"/>
              <a:t>Polvos</a:t>
            </a:r>
          </a:p>
          <a:p>
            <a:pPr lvl="2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 sz="1800"/>
              <a:t>Polvos de sílice</a:t>
            </a:r>
          </a:p>
          <a:p>
            <a:pPr lvl="2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 sz="1800"/>
              <a:t>Carbón</a:t>
            </a:r>
          </a:p>
          <a:p>
            <a:pPr lvl="2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endParaRPr lang="es-ES" altLang="en-US" sz="1800"/>
          </a:p>
          <a:p>
            <a:pPr lvl="1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 sz="2400"/>
              <a:t>Toxicidad en el pulmón</a:t>
            </a:r>
          </a:p>
          <a:p>
            <a:pPr lvl="2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 sz="1800"/>
              <a:t>Metales pesados</a:t>
            </a:r>
          </a:p>
          <a:p>
            <a:pPr lvl="2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 sz="1800"/>
              <a:t>Carcinógenos</a:t>
            </a:r>
          </a:p>
          <a:p>
            <a:pPr lvl="2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endParaRPr lang="es-ES" altLang="en-US" sz="1600"/>
          </a:p>
          <a:p>
            <a:pPr lvl="1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 sz="2400"/>
              <a:t>Efectos neurotóxicos </a:t>
            </a:r>
          </a:p>
        </p:txBody>
      </p:sp>
      <p:graphicFrame>
        <p:nvGraphicFramePr>
          <p:cNvPr id="37892" name="Object 4" descr="Lungs" title="Lung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959874"/>
              </p:ext>
            </p:extLst>
          </p:nvPr>
        </p:nvGraphicFramePr>
        <p:xfrm>
          <a:off x="5715000" y="2286000"/>
          <a:ext cx="30480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7" name="Clip" r:id="rId3" imgW="2647800" imgH="2600280" progId="MS_ClipArt_Gallery.2">
                  <p:embed/>
                </p:oleObj>
              </mc:Choice>
              <mc:Fallback>
                <p:oleObj name="Clip" r:id="rId3" imgW="2647800" imgH="260028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286000"/>
                        <a:ext cx="30480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A1A2-35C1-4798-9AE0-A9C2942720E2}" type="slidenum">
              <a:rPr lang="en-US" altLang="en-US"/>
              <a:pPr/>
              <a:t>176</a:t>
            </a:fld>
            <a:endParaRPr lang="en-US" altLang="en-US"/>
          </a:p>
        </p:txBody>
      </p:sp>
      <p:sp>
        <p:nvSpPr>
          <p:cNvPr id="3891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914400" y="-152400"/>
            <a:ext cx="7772400" cy="1524000"/>
          </a:xfrm>
        </p:spPr>
        <p:txBody>
          <a:bodyPr/>
          <a:lstStyle/>
          <a:p>
            <a:pPr algn="ctr"/>
            <a:r>
              <a:rPr lang="es-ES" altLang="en-US" sz="4000" b="1"/>
              <a:t>Componentes adicionales de la evaluación de riesgo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 sz="2000" b="1"/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Cálculo de la exposición</a:t>
            </a:r>
            <a:endParaRPr lang="es-ES" altLang="en-US" sz="3600"/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endParaRPr lang="es-ES" altLang="en-US" sz="3600"/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Caracterización del riesgo</a:t>
            </a:r>
          </a:p>
        </p:txBody>
      </p:sp>
      <p:pic>
        <p:nvPicPr>
          <p:cNvPr id="38917" name="Picture 5" descr="IN0070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819400"/>
            <a:ext cx="3357563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2EFDF-999D-4339-83F1-133BE43BA873}" type="slidenum">
              <a:rPr lang="en-US" altLang="en-US"/>
              <a:pPr/>
              <a:t>177</a:t>
            </a:fld>
            <a:endParaRPr lang="en-US" altLang="en-US"/>
          </a:p>
        </p:txBody>
      </p:sp>
      <p:sp>
        <p:nvSpPr>
          <p:cNvPr id="5427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6781800" cy="685800"/>
          </a:xfrm>
        </p:spPr>
        <p:txBody>
          <a:bodyPr/>
          <a:lstStyle/>
          <a:p>
            <a:pPr algn="ctr"/>
            <a:r>
              <a:rPr lang="es-ES" altLang="en-US" b="1"/>
              <a:t>Gestión de riesgo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90800"/>
            <a:ext cx="7772400" cy="2362200"/>
          </a:xfrm>
        </p:spPr>
        <p:txBody>
          <a:bodyPr/>
          <a:lstStyle/>
          <a:p>
            <a:pPr lvl="1">
              <a:buFontTx/>
              <a:buChar char="•"/>
            </a:pPr>
            <a:r>
              <a:rPr lang="es-ES" altLang="en-US"/>
              <a:t>Determina la mejor manera de abordar cuestiones de exposición</a:t>
            </a:r>
            <a:endParaRPr lang="es-ES" altLang="en-US" sz="3200"/>
          </a:p>
          <a:p>
            <a:pPr lvl="1">
              <a:buFontTx/>
              <a:buChar char="•"/>
            </a:pPr>
            <a:r>
              <a:rPr lang="es-ES" altLang="en-US"/>
              <a:t>Evalúa datos de la evaluación de riesgo</a:t>
            </a:r>
            <a:endParaRPr lang="es-ES" altLang="en-US" sz="3200"/>
          </a:p>
          <a:p>
            <a:pPr lvl="1">
              <a:buFontTx/>
              <a:buChar char="•"/>
            </a:pPr>
            <a:r>
              <a:rPr lang="es-ES" altLang="en-US"/>
              <a:t>Evalúa otros asuntos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71B4-D120-4B71-A9EF-1520F9837D05}" type="slidenum">
              <a:rPr lang="en-US" altLang="en-US"/>
              <a:pPr/>
              <a:t>178</a:t>
            </a:fld>
            <a:endParaRPr lang="en-US" altLang="en-US"/>
          </a:p>
        </p:txBody>
      </p:sp>
      <p:sp>
        <p:nvSpPr>
          <p:cNvPr id="6861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762000" y="2819400"/>
            <a:ext cx="7772400" cy="782638"/>
          </a:xfrm>
        </p:spPr>
        <p:txBody>
          <a:bodyPr/>
          <a:lstStyle/>
          <a:p>
            <a:pPr algn="ctr"/>
            <a:r>
              <a:rPr lang="es-ES" altLang="en-US"/>
              <a:t/>
            </a:r>
            <a:br>
              <a:rPr lang="es-ES" altLang="en-US"/>
            </a:br>
            <a:r>
              <a:rPr lang="es-ES" altLang="en-US"/>
              <a:t/>
            </a:r>
            <a:br>
              <a:rPr lang="es-ES" altLang="en-US"/>
            </a:br>
            <a:r>
              <a:rPr lang="es-ES" altLang="en-US"/>
              <a:t/>
            </a:r>
            <a:br>
              <a:rPr lang="es-ES" altLang="en-US"/>
            </a:br>
            <a:r>
              <a:rPr lang="es-ES" altLang="en-US"/>
              <a:t/>
            </a:r>
            <a:br>
              <a:rPr lang="es-ES" altLang="en-US"/>
            </a:br>
            <a:r>
              <a:rPr lang="es-ES" altLang="en-US"/>
              <a:t>Periodo de preguntas y respuestas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7DCA-0DC8-4646-B73D-4FDD5A028286}" type="slidenum">
              <a:rPr lang="en-US" altLang="en-US"/>
              <a:pPr/>
              <a:t>153</a:t>
            </a:fld>
            <a:endParaRPr lang="en-US" altLang="en-US"/>
          </a:p>
        </p:txBody>
      </p:sp>
      <p:sp>
        <p:nvSpPr>
          <p:cNvPr id="4198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n-US" sz="4000" b="1"/>
              <a:t>¿Qué es una evaluación de riesgo?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3124200"/>
          </a:xfrm>
        </p:spPr>
        <p:txBody>
          <a:bodyPr/>
          <a:lstStyle/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Recopilación de información sobre los efectos tóxicos de una sustancia química.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Evaluación de información para determinar el posible riesgo asociado con la exposición.</a:t>
            </a:r>
            <a:endParaRPr lang="es-ES" altLang="en-US" sz="113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03E4A-EB05-483C-BAD2-6B12761674BF}" type="slidenum">
              <a:rPr lang="en-US" altLang="en-US"/>
              <a:pPr/>
              <a:t>154</a:t>
            </a:fld>
            <a:endParaRPr lang="en-US" altLang="en-US"/>
          </a:p>
        </p:txBody>
      </p:sp>
      <p:sp>
        <p:nvSpPr>
          <p:cNvPr id="614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1087437"/>
          </a:xfrm>
        </p:spPr>
        <p:txBody>
          <a:bodyPr/>
          <a:lstStyle/>
          <a:p>
            <a:pPr algn="ctr"/>
            <a:r>
              <a:rPr lang="es-ES" altLang="en-US" b="1"/>
              <a:t>Proceso de evaluación de riesgo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86000"/>
            <a:ext cx="7772400" cy="31242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s-ES" altLang="en-US"/>
              <a:t>Identificación del peligro</a:t>
            </a:r>
          </a:p>
          <a:p>
            <a:pPr marL="609600" indent="-609600">
              <a:buFontTx/>
              <a:buAutoNum type="arabicPeriod"/>
            </a:pPr>
            <a:r>
              <a:rPr lang="es-ES" altLang="en-US"/>
              <a:t>Evaluación del peligro o de la dosis-respuesta</a:t>
            </a:r>
          </a:p>
          <a:p>
            <a:pPr marL="609600" indent="-609600">
              <a:buFontTx/>
              <a:buAutoNum type="arabicPeriod"/>
            </a:pPr>
            <a:r>
              <a:rPr lang="es-ES" altLang="en-US"/>
              <a:t>Evaluación de la exposición</a:t>
            </a:r>
          </a:p>
          <a:p>
            <a:pPr marL="609600" indent="-609600">
              <a:buFontTx/>
              <a:buAutoNum type="arabicPeriod"/>
            </a:pPr>
            <a:r>
              <a:rPr lang="es-ES" altLang="en-US"/>
              <a:t>Caracterización del riesgo</a:t>
            </a:r>
          </a:p>
        </p:txBody>
      </p:sp>
      <p:pic>
        <p:nvPicPr>
          <p:cNvPr id="6149" name="Picture 5" descr="PE0050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76600"/>
            <a:ext cx="235108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2356-1BB8-44F0-A001-C3E4FD5C0FAE}" type="slidenum">
              <a:rPr lang="en-US" altLang="en-US"/>
              <a:pPr/>
              <a:t>155</a:t>
            </a:fld>
            <a:endParaRPr lang="en-US" altLang="en-US"/>
          </a:p>
        </p:txBody>
      </p:sp>
      <p:sp>
        <p:nvSpPr>
          <p:cNvPr id="717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50863"/>
            <a:ext cx="7772400" cy="609600"/>
          </a:xfrm>
        </p:spPr>
        <p:txBody>
          <a:bodyPr/>
          <a:lstStyle/>
          <a:p>
            <a:r>
              <a:rPr lang="es-ES" altLang="en-US" b="1"/>
              <a:t>Identificación del peligro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Recopilación de datos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Varias fuentes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Estudios de toxicología y epidemiología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La información debe contestar: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¿Produce efectos nocivos la exposición a la sustancia?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¿Si sí, cuáles son las circunstancias asociadas a la exposición?</a:t>
            </a:r>
          </a:p>
        </p:txBody>
      </p:sp>
      <p:pic>
        <p:nvPicPr>
          <p:cNvPr id="7175" name="Picture 7" descr="PE0137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85800"/>
            <a:ext cx="2438400" cy="240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9-40C3-416E-92DE-F8F6913D16C2}" type="slidenum">
              <a:rPr lang="en-US" altLang="en-US"/>
              <a:pPr/>
              <a:t>156</a:t>
            </a:fld>
            <a:endParaRPr lang="en-US" altLang="en-US"/>
          </a:p>
        </p:txBody>
      </p:sp>
      <p:sp>
        <p:nvSpPr>
          <p:cNvPr id="819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646988" cy="1295400"/>
          </a:xfrm>
        </p:spPr>
        <p:txBody>
          <a:bodyPr/>
          <a:lstStyle/>
          <a:p>
            <a:pPr algn="ctr"/>
            <a:r>
              <a:rPr lang="es-ES" altLang="en-US" sz="4000" b="1"/>
              <a:t>Identificación del peligro</a:t>
            </a:r>
            <a:br>
              <a:rPr lang="es-ES" altLang="en-US" sz="4000" b="1"/>
            </a:br>
            <a:r>
              <a:rPr lang="es-ES" altLang="en-US" sz="4000"/>
              <a:t>(continuación)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2743200"/>
          </a:xfrm>
        </p:spPr>
        <p:txBody>
          <a:bodyPr/>
          <a:lstStyle/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Nombre de la sustancia	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Propiedades químicas y físicas de la sustancia</a:t>
            </a:r>
          </a:p>
          <a:p>
            <a:pPr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Fuente de la información de toxicidad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Estudios epidemiológicos</a:t>
            </a:r>
          </a:p>
          <a:p>
            <a:pPr lvl="1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Estudios toxicológicos</a:t>
            </a:r>
          </a:p>
          <a:p>
            <a:pPr lvl="1"/>
            <a:endParaRPr lang="es-ES" altLang="en-US"/>
          </a:p>
        </p:txBody>
      </p:sp>
      <p:pic>
        <p:nvPicPr>
          <p:cNvPr id="8197" name="Picture 5" descr="HM0036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43450"/>
            <a:ext cx="30353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A6D5-F7B5-4E26-A8B0-A133F39F127A}" type="slidenum">
              <a:rPr lang="en-US" altLang="en-US"/>
              <a:pPr/>
              <a:t>157</a:t>
            </a:fld>
            <a:endParaRPr lang="en-US" altLang="en-US"/>
          </a:p>
        </p:txBody>
      </p:sp>
      <p:sp>
        <p:nvSpPr>
          <p:cNvPr id="11271" name="Rectangle 7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315200" cy="1219200"/>
          </a:xfrm>
        </p:spPr>
        <p:txBody>
          <a:bodyPr/>
          <a:lstStyle/>
          <a:p>
            <a:pPr algn="ctr"/>
            <a:r>
              <a:rPr lang="es-ES" altLang="en-US" sz="4000" b="1"/>
              <a:t>Identificación del peligro</a:t>
            </a:r>
            <a:br>
              <a:rPr lang="es-ES" altLang="en-US" sz="4000" b="1"/>
            </a:br>
            <a:r>
              <a:rPr lang="es-ES" altLang="en-US" sz="4000"/>
              <a:t>(continuación)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455613" lvl="1" indent="-290513"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Exposición a sustancias tóxicas </a:t>
            </a:r>
            <a:endParaRPr lang="es-ES" altLang="en-US" sz="2400"/>
          </a:p>
          <a:p>
            <a:pPr marL="455613" lvl="1" indent="-29051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 sz="2400"/>
              <a:t>		1.  Ruta	</a:t>
            </a:r>
          </a:p>
          <a:p>
            <a:pPr marL="455613" lvl="1" indent="-29051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 sz="2400"/>
              <a:t>		2.  Duración</a:t>
            </a:r>
          </a:p>
          <a:p>
            <a:pPr marL="455613" lvl="1" indent="-29051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 sz="2400"/>
              <a:t>		3.  Frecuencia</a:t>
            </a:r>
          </a:p>
          <a:p>
            <a:pPr marL="455613" lvl="1" indent="-29051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 sz="2400"/>
              <a:t>	</a:t>
            </a:r>
          </a:p>
          <a:p>
            <a:pPr marL="455613" lvl="1" indent="-290513">
              <a:lnSpc>
                <a:spcPct val="90000"/>
              </a:lnSpc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Otros factores que pueden influenciar los resultados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/>
              <a:t>1.  Dieta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/>
              <a:t>2.  Estilos de vida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n-US"/>
              <a:t>3.  Ocupación</a:t>
            </a:r>
          </a:p>
        </p:txBody>
      </p:sp>
      <p:pic>
        <p:nvPicPr>
          <p:cNvPr id="11273" name="Picture 9" descr="BS0081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752600"/>
            <a:ext cx="2482850" cy="226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32E3-CB00-4249-B858-77BF70AD3CBC}" type="slidenum">
              <a:rPr lang="en-US" altLang="en-US"/>
              <a:pPr/>
              <a:t>158</a:t>
            </a:fld>
            <a:endParaRPr lang="en-US" altLang="en-US"/>
          </a:p>
        </p:txBody>
      </p:sp>
      <p:sp>
        <p:nvSpPr>
          <p:cNvPr id="1741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600200"/>
          </a:xfrm>
        </p:spPr>
        <p:txBody>
          <a:bodyPr/>
          <a:lstStyle/>
          <a:p>
            <a:pPr algn="ctr"/>
            <a:r>
              <a:rPr lang="es-ES" altLang="en-US" sz="4000" b="1"/>
              <a:t>Evaluación del peligro o de la dosis-respuesta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4114800"/>
          </a:xfrm>
        </p:spPr>
        <p:txBody>
          <a:bodyPr/>
          <a:lstStyle/>
          <a:p>
            <a:pPr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/>
              <a:t>Propósito de la evaluación del peligro 	</a:t>
            </a:r>
          </a:p>
          <a:p>
            <a:pPr lvl="1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/>
              <a:t>Calcular la dosis-efecto </a:t>
            </a:r>
          </a:p>
          <a:p>
            <a:pPr lvl="1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/>
              <a:t>Incluir “factor de seguridad”</a:t>
            </a:r>
          </a:p>
          <a:p>
            <a:pPr lvl="1"/>
            <a:endParaRPr lang="es-ES" altLang="en-US"/>
          </a:p>
          <a:p>
            <a:pPr>
              <a:buClr>
                <a:srgbClr val="762700"/>
              </a:buClr>
              <a:buSzTx/>
              <a:buFont typeface="Wingdings" panose="05000000000000000000" pitchFamily="2" charset="2"/>
              <a:buBlip>
                <a:blip r:embed="rId2"/>
              </a:buBlip>
            </a:pPr>
            <a:r>
              <a:rPr lang="es-ES" altLang="en-US"/>
              <a:t>Propósito de evaluar la dosis-respuesta</a:t>
            </a:r>
          </a:p>
          <a:p>
            <a:pPr lvl="1">
              <a:buClr>
                <a:srgbClr val="762700"/>
              </a:buClr>
              <a:buSzTx/>
              <a:buFont typeface="Wingdings" panose="05000000000000000000" pitchFamily="2" charset="2"/>
              <a:buChar char="§"/>
            </a:pPr>
            <a:r>
              <a:rPr lang="es-ES" altLang="en-US"/>
              <a:t>Determinar cuál dosis causa una respuesta</a:t>
            </a:r>
          </a:p>
        </p:txBody>
      </p:sp>
      <p:pic>
        <p:nvPicPr>
          <p:cNvPr id="17412" name="Picture 4" descr="BS0081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91350" y="2819400"/>
            <a:ext cx="21526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8C15-53F3-4693-BC69-5E1807D671F1}" type="slidenum">
              <a:rPr lang="en-US" altLang="en-US"/>
              <a:pPr/>
              <a:t>159</a:t>
            </a:fld>
            <a:endParaRPr lang="en-US" altLang="en-US"/>
          </a:p>
        </p:txBody>
      </p:sp>
      <p:sp>
        <p:nvSpPr>
          <p:cNvPr id="1843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914400" y="990600"/>
            <a:ext cx="8001000" cy="685800"/>
          </a:xfrm>
        </p:spPr>
        <p:txBody>
          <a:bodyPr/>
          <a:lstStyle/>
          <a:p>
            <a:pPr algn="ctr"/>
            <a:r>
              <a:rPr lang="es-ES" altLang="en-US" b="1"/>
              <a:t>Evaluación de exposición</a:t>
            </a:r>
            <a:br>
              <a:rPr lang="es-ES" altLang="en-US" b="1"/>
            </a:br>
            <a:endParaRPr lang="es-E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La exposición significa contacto  a un contaminante en específico, por un periodo de tiempo especificado, en el borde entre un humano y el medio ambiente</a:t>
            </a:r>
          </a:p>
          <a:p>
            <a:pPr marL="533400" indent="-533400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 sz="2800"/>
              <a:t>Evaluación de la exposición</a:t>
            </a:r>
          </a:p>
          <a:p>
            <a:pPr marL="914400" lvl="1" indent="-457200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Identifica la población perjudicada</a:t>
            </a:r>
          </a:p>
          <a:p>
            <a:pPr marL="914400" lvl="1" indent="-457200">
              <a:buClr>
                <a:srgbClr val="762700"/>
              </a:buClr>
              <a:buFont typeface="Wingdings" panose="05000000000000000000" pitchFamily="2" charset="2"/>
              <a:buChar char="§"/>
            </a:pPr>
            <a:r>
              <a:rPr lang="es-ES" altLang="en-US"/>
              <a:t>Calcula la cantidad, frecuencia, duración de tiempo, y la ruta de exposición</a:t>
            </a:r>
          </a:p>
          <a:p>
            <a:pPr marL="533400" indent="-533400"/>
            <a:endParaRPr lang="es-ES" altLang="en-US" sz="2800"/>
          </a:p>
        </p:txBody>
      </p:sp>
      <p:pic>
        <p:nvPicPr>
          <p:cNvPr id="18438" name="Picture 6" descr="pe02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048000"/>
            <a:ext cx="24384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cepaper">
  <a:themeElements>
    <a:clrScheme name="Ricepaper 2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4"/>
      </a:accent6>
      <a:hlink>
        <a:srgbClr val="598BBD"/>
      </a:hlink>
      <a:folHlink>
        <a:srgbClr val="4D4D4D"/>
      </a:folHlink>
    </a:clrScheme>
    <a:fontScheme name="Ricepap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icepape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cepape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Designs\Ricepaper.pot</Template>
  <TotalTime>0</TotalTime>
  <Words>733</Words>
  <Application>Microsoft Office PowerPoint</Application>
  <PresentationFormat>On-screen Show (4:3)</PresentationFormat>
  <Paragraphs>195</Paragraphs>
  <Slides>28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Times New Roman</vt:lpstr>
      <vt:lpstr>Wingdings</vt:lpstr>
      <vt:lpstr>Ricepaper</vt:lpstr>
      <vt:lpstr>Clip</vt:lpstr>
      <vt:lpstr>Módulo III</vt:lpstr>
      <vt:lpstr>Objetivos</vt:lpstr>
      <vt:lpstr>¿Qué es una evaluación de riesgo?</vt:lpstr>
      <vt:lpstr>Proceso de evaluación de riesgo</vt:lpstr>
      <vt:lpstr>Identificación del peligro</vt:lpstr>
      <vt:lpstr>Identificación del peligro (continuación)</vt:lpstr>
      <vt:lpstr>Identificación del peligro (continuación)</vt:lpstr>
      <vt:lpstr>Evaluación del peligro o de la dosis-respuesta</vt:lpstr>
      <vt:lpstr>Evaluación de exposición </vt:lpstr>
      <vt:lpstr>Evaluación de exposición (continuación)</vt:lpstr>
      <vt:lpstr>Evaluación de exposición Información general </vt:lpstr>
      <vt:lpstr>Evaluación de exposición Fuentes de exposición</vt:lpstr>
      <vt:lpstr>Evaluación de exposición  Rutas de exposición y destino en el medio ambiente</vt:lpstr>
      <vt:lpstr>Evaluación de exposición  Concentraciones medidas o estimadas</vt:lpstr>
      <vt:lpstr>Evaluación de exposición  Medida de la exposición</vt:lpstr>
      <vt:lpstr> Métodos para determinar la exposición total</vt:lpstr>
      <vt:lpstr>Evaluación de exposición</vt:lpstr>
      <vt:lpstr>Factores que influencian el alcance  de exposición</vt:lpstr>
      <vt:lpstr>Otras características a incluir en evaluaciones de exposición </vt:lpstr>
      <vt:lpstr>Identificación de poblaciones expuestas</vt:lpstr>
      <vt:lpstr>Susceptibilidad de los niños a la exposición</vt:lpstr>
      <vt:lpstr>Problemas recurrentes en la evaluación de exposición</vt:lpstr>
      <vt:lpstr>Problemas recurrentes en la evaluación de exposición (continuación)</vt:lpstr>
      <vt:lpstr>Problemas recurrentes en la evaluación de exposición (continuación)</vt:lpstr>
      <vt:lpstr>Información disponible para la evaluación de riesgo</vt:lpstr>
      <vt:lpstr>Componentes adicionales de la evaluación de riesgo</vt:lpstr>
      <vt:lpstr>Gestión de riesgo</vt:lpstr>
      <vt:lpstr>    Periodo de preguntas y respuestas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cp:lastModifiedBy/>
  <cp:revision>1</cp:revision>
  <dcterms:created xsi:type="dcterms:W3CDTF">2016-03-02T12:47:47Z</dcterms:created>
  <dcterms:modified xsi:type="dcterms:W3CDTF">2016-03-02T12:48:18Z</dcterms:modified>
</cp:coreProperties>
</file>