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97" removePersonalInfoOnSave="1" saveSubsetFonts="1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86" r:id="rId7"/>
    <p:sldId id="261" r:id="rId8"/>
    <p:sldId id="262" r:id="rId9"/>
    <p:sldId id="263" r:id="rId10"/>
    <p:sldId id="265" r:id="rId11"/>
    <p:sldId id="266" r:id="rId12"/>
    <p:sldId id="278" r:id="rId13"/>
    <p:sldId id="267" r:id="rId14"/>
    <p:sldId id="272" r:id="rId15"/>
    <p:sldId id="273" r:id="rId16"/>
    <p:sldId id="274" r:id="rId17"/>
    <p:sldId id="275" r:id="rId18"/>
    <p:sldId id="276" r:id="rId19"/>
    <p:sldId id="287" r:id="rId20"/>
    <p:sldId id="277" r:id="rId21"/>
    <p:sldId id="290" r:id="rId22"/>
    <p:sldId id="268" r:id="rId23"/>
    <p:sldId id="288" r:id="rId24"/>
    <p:sldId id="269" r:id="rId25"/>
    <p:sldId id="270" r:id="rId26"/>
    <p:sldId id="279" r:id="rId27"/>
    <p:sldId id="280" r:id="rId28"/>
    <p:sldId id="281" r:id="rId29"/>
    <p:sldId id="282" r:id="rId30"/>
    <p:sldId id="283" r:id="rId31"/>
    <p:sldId id="271" r:id="rId32"/>
    <p:sldId id="285" r:id="rId33"/>
    <p:sldId id="284" r:id="rId34"/>
    <p:sldId id="291" r:id="rId35"/>
  </p:sldIdLst>
  <p:sldSz cx="9144000" cy="6858000" type="screen4x3"/>
  <p:notesSz cx="6858000" cy="9051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99F7A2"/>
    <a:srgbClr val="7BC7DF"/>
    <a:srgbClr val="8A888E"/>
    <a:srgbClr val="929096"/>
    <a:srgbClr val="3B854E"/>
    <a:srgbClr val="3333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47" autoAdjust="0"/>
  </p:normalViewPr>
  <p:slideViewPr>
    <p:cSldViewPr>
      <p:cViewPr varScale="1">
        <p:scale>
          <a:sx n="106" d="100"/>
          <a:sy n="106" d="100"/>
        </p:scale>
        <p:origin x="7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599488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5DE2A-1E0A-4ABE-996A-2061A07E7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501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79450"/>
            <a:ext cx="4525962" cy="3394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98950"/>
            <a:ext cx="502920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99488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7216ED-A5F8-4C8F-B749-1D87CEF3B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10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828675" cy="488950"/>
          </a:xfrm>
        </p:spPr>
        <p:txBody>
          <a:bodyPr anchorCtr="0"/>
          <a:lstStyle>
            <a:lvl1pPr>
              <a:defRPr/>
            </a:lvl1pPr>
          </a:lstStyle>
          <a:p>
            <a:fld id="{29C79E3F-02B5-4D7A-BFDF-B9B5E0651EF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DC283-DA0A-408D-93CA-D23572E221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8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787F6-851A-4E34-8672-716317E031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94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78C39-A69B-4505-929F-03A6FE5AA7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16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432CD-1B02-4FA9-ADF7-7C8240CD5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27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F134E-BDCA-4453-90AD-D9799A578E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0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5E668-FA33-4EBD-8700-6ED4FC113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05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05F7E-262E-45E1-A141-0B42E322C8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45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11797-0526-4D3E-9C21-29EBDDD98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5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FAF13-7FD0-4184-9621-BD60108A2C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84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41496-E1D4-4C36-B1FC-86FBB1C68C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27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75406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fld id="{E2C11B61-5B1A-42D9-B227-10F30C0B80C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6247E65-83D0-4672-9F92-53999E6A006A}" type="slidenum">
              <a:rPr lang="en-US" altLang="en-US"/>
              <a:pPr/>
              <a:t>197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0" y="1425575"/>
            <a:ext cx="4518025" cy="2308225"/>
          </a:xfrm>
        </p:spPr>
        <p:txBody>
          <a:bodyPr/>
          <a:lstStyle/>
          <a:p>
            <a:r>
              <a:rPr lang="es-ES" altLang="en-US" dirty="0">
                <a:solidFill>
                  <a:srgbClr val="333333"/>
                </a:solidFill>
                <a:latin typeface="Times New Roman" panose="02020603050405020304" pitchFamily="18" charset="0"/>
              </a:rPr>
              <a:t>MODULO IV</a:t>
            </a:r>
            <a:br>
              <a:rPr lang="es-ES" altLang="en-US" dirty="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es-ES" altLang="en-US" dirty="0">
                <a:solidFill>
                  <a:srgbClr val="333333"/>
                </a:solidFill>
                <a:latin typeface="Times New Roman" panose="02020603050405020304" pitchFamily="18" charset="0"/>
              </a:rPr>
              <a:t/>
            </a:r>
            <a:br>
              <a:rPr lang="es-ES" altLang="en-US" dirty="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es-ES" altLang="en-US" dirty="0">
                <a:solidFill>
                  <a:srgbClr val="333333"/>
                </a:solidFill>
                <a:latin typeface="Times New Roman" panose="02020603050405020304" pitchFamily="18" charset="0"/>
              </a:rPr>
              <a:t/>
            </a:r>
            <a:br>
              <a:rPr lang="es-ES" altLang="en-US" dirty="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es-ES" altLang="en-US" dirty="0">
                <a:solidFill>
                  <a:srgbClr val="333333"/>
                </a:solidFill>
                <a:latin typeface="Times New Roman" panose="02020603050405020304" pitchFamily="18" charset="0"/>
              </a:rPr>
              <a:t>Estudio de sustancias tóxicas</a:t>
            </a:r>
          </a:p>
        </p:txBody>
      </p:sp>
      <p:pic>
        <p:nvPicPr>
          <p:cNvPr id="4100" name="Picture 4" descr="IN0045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9600"/>
            <a:ext cx="28194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59F9-60A1-4181-A912-E67D80575D7F}" type="slidenum">
              <a:rPr lang="en-US" altLang="en-US"/>
              <a:pPr/>
              <a:t>206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Óxidos de Nitrógeno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90800"/>
            <a:ext cx="80010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Fuentes: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Combustión del carbón y del aceite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Quema de combustibles en hornos y motores de combustión interna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Soldaduras y detonación de explosivos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Humo del tabaco</a:t>
            </a:r>
          </a:p>
          <a:p>
            <a:pPr>
              <a:lnSpc>
                <a:spcPct val="90000"/>
              </a:lnSpc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Síntomas: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Tos, respiración pesada, dolor en el pecho, latidos del corazón irregulares, e irritación de los ojos</a:t>
            </a:r>
          </a:p>
        </p:txBody>
      </p:sp>
      <p:pic>
        <p:nvPicPr>
          <p:cNvPr id="28677" name="Picture 5" descr="SY0060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10000"/>
            <a:ext cx="1447800" cy="17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FCDB-E89F-4084-9A1F-0A3976675305}" type="slidenum">
              <a:rPr lang="en-US" altLang="en-US"/>
              <a:pPr/>
              <a:t>207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906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Óxidos de Nitrógeno (continuación)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33800"/>
          </a:xfrm>
        </p:spPr>
        <p:txBody>
          <a:bodyPr/>
          <a:lstStyle/>
          <a:p>
            <a:pPr lvl="1"/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Oxide nítrico (NO)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Dióxido de nitrógeno  (NO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Trióxido de nitrógeno (N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O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3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Tetróxido de nitrogeno (N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O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4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Pentóxido de nitrógeno (N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O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5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)/óxido nitroso (N</a:t>
            </a:r>
            <a:r>
              <a:rPr lang="es-ES" altLang="en-US" sz="28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409F-730C-4DBC-A835-04799D206D80}" type="slidenum">
              <a:rPr lang="en-US" altLang="en-US"/>
              <a:pPr/>
              <a:t>208</a:t>
            </a:fld>
            <a:endParaRPr lang="en-US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906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Partículas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Fuentes: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Gases de combustión de automóviles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Chimeneas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Polvo llevado por el viento</a:t>
            </a:r>
          </a:p>
          <a:p>
            <a:pPr>
              <a:lnSpc>
                <a:spcPct val="90000"/>
              </a:lnSpc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El tamaño y la composición desempeñan un papel importante en la determinación de riesgo de salud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Las partículas pequeñas y los metales pesados plantean una amenaza a la salud</a:t>
            </a:r>
          </a:p>
        </p:txBody>
      </p:sp>
      <p:pic>
        <p:nvPicPr>
          <p:cNvPr id="57348" name="Picture 4" descr="IN0042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124200"/>
            <a:ext cx="20574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49" name="Picture 5" descr="bd07175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410200"/>
            <a:ext cx="238283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6415836-8A55-4973-B2AF-4EAEEDC8DB02}" type="slidenum">
              <a:rPr lang="en-US" altLang="en-US"/>
              <a:pPr/>
              <a:t>209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rgbClr val="333333"/>
              </a:buClr>
              <a:buFont typeface="Wingdings" panose="05000000000000000000" pitchFamily="2" charset="2"/>
              <a:buNone/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Metales Pesados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24400" y="2895600"/>
            <a:ext cx="3657600" cy="1974850"/>
          </a:xfrm>
        </p:spPr>
        <p:txBody>
          <a:bodyPr/>
          <a:lstStyle/>
          <a:p>
            <a:pPr>
              <a:buClr>
                <a:schemeClr val="bg2"/>
              </a:buClr>
              <a:buSzTx/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 Arsénico</a:t>
            </a:r>
          </a:p>
          <a:p>
            <a:pPr>
              <a:buClr>
                <a:schemeClr val="bg2"/>
              </a:buClr>
              <a:buSzTx/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 Cadmio</a:t>
            </a:r>
          </a:p>
          <a:p>
            <a:pPr>
              <a:buClr>
                <a:schemeClr val="bg2"/>
              </a:buClr>
              <a:buSzTx/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 Plomo</a:t>
            </a:r>
          </a:p>
          <a:p>
            <a:pPr>
              <a:buClr>
                <a:schemeClr val="bg2"/>
              </a:buClr>
              <a:buSzTx/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 Mercurio</a:t>
            </a:r>
          </a:p>
        </p:txBody>
      </p:sp>
      <p:pic>
        <p:nvPicPr>
          <p:cNvPr id="31748" name="Picture 4" descr="PH02195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14800"/>
            <a:ext cx="27432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C92E7-B4ED-4803-A50D-193518E5186B}" type="slidenum">
              <a:rPr lang="en-US" altLang="en-US"/>
              <a:pPr/>
              <a:t>210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906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Arsénico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Uno de los metales más tóxicos en la tierra</a:t>
            </a:r>
          </a:p>
          <a:p>
            <a:pPr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Formas: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Trivalente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Pentavalente</a:t>
            </a:r>
          </a:p>
          <a:p>
            <a:pPr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Rutas de exposición: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Ingestión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Inhalación</a:t>
            </a:r>
          </a:p>
        </p:txBody>
      </p:sp>
      <p:pic>
        <p:nvPicPr>
          <p:cNvPr id="38916" name="Picture 4" descr="IN0064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0"/>
            <a:ext cx="2279650" cy="3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D0E6-45FE-4D11-ABB4-7D540F24EF72}" type="slidenum">
              <a:rPr lang="en-US" altLang="en-US"/>
              <a:pPr/>
              <a:t>211</a:t>
            </a:fld>
            <a:endParaRPr lang="en-US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Arsénico (</a:t>
            </a:r>
            <a:r>
              <a:rPr lang="es-ES" altLang="en-US" b="0">
                <a:solidFill>
                  <a:srgbClr val="333333"/>
                </a:solidFill>
                <a:latin typeface="Times New Roman" panose="02020603050405020304" pitchFamily="18" charset="0"/>
              </a:rPr>
              <a:t>continuación</a:t>
            </a:r>
            <a:r>
              <a:rPr lang="es-ES" altLang="en-US" i="1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Efectos de salud</a:t>
            </a:r>
          </a:p>
          <a:p>
            <a:pPr>
              <a:lnSpc>
                <a:spcPct val="90000"/>
              </a:lnSpc>
            </a:pPr>
            <a:endParaRPr lang="es-ES" altLang="en-US" sz="24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s-ES" altLang="en-US" sz="2000">
                <a:solidFill>
                  <a:srgbClr val="333333"/>
                </a:solidFill>
                <a:latin typeface="Times New Roman" panose="02020603050405020304" pitchFamily="18" charset="0"/>
              </a:rPr>
              <a:t>Fiebre, anorexia, aumento en el tamaño del hígado, muerte</a:t>
            </a:r>
          </a:p>
          <a:p>
            <a:pPr lvl="1">
              <a:lnSpc>
                <a:spcPct val="90000"/>
              </a:lnSpc>
            </a:pPr>
            <a:endParaRPr lang="es-ES" altLang="en-US" sz="20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s-ES" altLang="en-US" sz="2000">
                <a:solidFill>
                  <a:srgbClr val="333333"/>
                </a:solidFill>
                <a:latin typeface="Times New Roman" panose="02020603050405020304" pitchFamily="18" charset="0"/>
              </a:rPr>
              <a:t>Neurotoxicidad del sistema nervioso central y periférico, daño al hígado, gangrena de los miembros inferiores</a:t>
            </a:r>
          </a:p>
          <a:p>
            <a:pPr lvl="1">
              <a:lnSpc>
                <a:spcPct val="90000"/>
              </a:lnSpc>
            </a:pPr>
            <a:endParaRPr lang="es-ES" altLang="en-US" sz="20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s-ES" altLang="en-US" sz="2000">
                <a:solidFill>
                  <a:srgbClr val="333333"/>
                </a:solidFill>
                <a:latin typeface="Times New Roman" panose="02020603050405020304" pitchFamily="18" charset="0"/>
              </a:rPr>
              <a:t>Cáncer de la piel, cáncer del pulmón</a:t>
            </a:r>
          </a:p>
          <a:p>
            <a:pPr lvl="1">
              <a:lnSpc>
                <a:spcPct val="90000"/>
              </a:lnSpc>
            </a:pPr>
            <a:endParaRPr lang="es-ES" altLang="en-US" sz="20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s-ES" altLang="en-US" sz="2000">
                <a:solidFill>
                  <a:srgbClr val="333333"/>
                </a:solidFill>
                <a:latin typeface="Times New Roman" panose="02020603050405020304" pitchFamily="18" charset="0"/>
              </a:rPr>
              <a:t>Dermatitis, oscurecimiento de la piel, leucemia, cáncer del riñón y de la vejiga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69EA-EE79-46E4-B511-D0600DF0E632}" type="slidenum">
              <a:rPr lang="en-US" altLang="en-US"/>
              <a:pPr/>
              <a:t>212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906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Cadmio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Anticorrosivo usado para electrochapar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Subproducto de la minería y fundición de plomo y cinc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Encontrado en: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Fertilizantes (abonos)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Cigarrillos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Aguas de riego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Mariscos</a:t>
            </a:r>
          </a:p>
        </p:txBody>
      </p:sp>
      <p:pic>
        <p:nvPicPr>
          <p:cNvPr id="43012" name="Picture 4" descr="PE0388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251325"/>
            <a:ext cx="2060575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604A-1FCA-46DC-90FA-2049C3A9362F}" type="slidenum">
              <a:rPr lang="en-US" altLang="en-US"/>
              <a:pPr/>
              <a:t>213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Cadmio (</a:t>
            </a:r>
            <a:r>
              <a:rPr lang="es-ES" altLang="en-US" b="0">
                <a:solidFill>
                  <a:srgbClr val="333333"/>
                </a:solidFill>
                <a:latin typeface="Times New Roman" panose="02020603050405020304" pitchFamily="18" charset="0"/>
              </a:rPr>
              <a:t>continuación</a:t>
            </a:r>
            <a:r>
              <a:rPr lang="es-ES" altLang="en-US" i="1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80010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Efectos de salud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Nausea, vómito y  dolor abdominal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Inflamación químicamente inducida y líquido en los pulmones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Irritación de nariz y garganta, tos, vértigos, debilidad, escalofríos, fiebre, dolores de pecho y respiración trabajada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Fiebre del humo de metal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Enfermedad pulmonar obstructora, enfisema, enfermedad del riñón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CDB9-0D08-42CA-8021-95F1F9742595}" type="slidenum">
              <a:rPr lang="en-US" altLang="en-US"/>
              <a:pPr/>
              <a:t>214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8001000" cy="11430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Plomo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Utilizado en la fabricación de baterías, plásticos, porcelana, cristal de cerámica, y de productos de pintura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Rutas de exposición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La ingestión de esmalte de cerámicas contaminado con plomo, fragmentos de pintura, polvo en hogares viejos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Las deficiencias de nutrientes pueden aumentar la absorción de plomo</a:t>
            </a:r>
          </a:p>
        </p:txBody>
      </p:sp>
      <p:pic>
        <p:nvPicPr>
          <p:cNvPr id="46085" name="Picture 5" descr="PH02749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8600"/>
            <a:ext cx="16224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6" name="Picture 6" descr="IN0057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5257800"/>
            <a:ext cx="16637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6AA7-BAAB-45A2-9704-5AF237A68AFB}" type="slidenum">
              <a:rPr lang="en-US" altLang="en-US"/>
              <a:pPr/>
              <a:t>215</a:t>
            </a:fld>
            <a:endParaRPr lang="en-US" alt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03288" y="762000"/>
            <a:ext cx="8001000" cy="11430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Plomo (continuacion</a:t>
            </a:r>
            <a:r>
              <a:rPr lang="es-ES" altLang="en-US" b="0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2362200"/>
            <a:ext cx="8001000" cy="37338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Letargo, vómito, irritabilidad, pérdida de apetito, y vértigos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Presión sanguínea alta, baja en motilidad y conteo de espermatozoides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92E8-BF10-4B4E-BAFE-F3044B25FF82}" type="slidenum">
              <a:rPr lang="en-US" altLang="en-US"/>
              <a:pPr/>
              <a:t>198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762000"/>
          </a:xfrm>
        </p:spPr>
        <p:txBody>
          <a:bodyPr/>
          <a:lstStyle/>
          <a:p>
            <a:pPr algn="ctr"/>
            <a:r>
              <a:rPr lang="es-ES" altLang="en-US" sz="4400">
                <a:solidFill>
                  <a:srgbClr val="333333"/>
                </a:solidFill>
                <a:latin typeface="Times New Roman" panose="02020603050405020304" pitchFamily="18" charset="0"/>
              </a:rPr>
              <a:t>Objetivos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Al concluir el presente módulo, el estudiante estará en capacidad de:</a:t>
            </a:r>
          </a:p>
          <a:p>
            <a:pPr>
              <a:lnSpc>
                <a:spcPct val="90000"/>
              </a:lnSpc>
            </a:pPr>
            <a:endParaRPr lang="es-ES" altLang="en-US" sz="24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Identificar y comprender los diferentes tipos de contaminantes del aire exterior y sus efectos tóxicos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Entender los efectos tóxicos causados por varios tipos de metales, pesticidas y otras sustancias químicas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Familiarizarse con las </a:t>
            </a:r>
            <a:r>
              <a:rPr lang="es-ES" altLang="en-US" sz="2400" i="1">
                <a:solidFill>
                  <a:srgbClr val="333333"/>
                </a:solidFill>
                <a:latin typeface="Times New Roman" panose="02020603050405020304" pitchFamily="18" charset="0"/>
              </a:rPr>
              <a:t>ToxFAQs</a:t>
            </a: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™, reseñas toxicológicas y hojas informativas de la </a:t>
            </a:r>
            <a:r>
              <a:rPr lang="es-ES" altLang="en-US" sz="2400" i="1">
                <a:solidFill>
                  <a:srgbClr val="333333"/>
                </a:solidFill>
                <a:latin typeface="Times New Roman" panose="02020603050405020304" pitchFamily="18" charset="0"/>
              </a:rPr>
              <a:t>ATSDR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3151-457F-4EDA-AB04-91970CF08670}" type="slidenum">
              <a:rPr lang="en-US" altLang="en-US"/>
              <a:pPr/>
              <a:t>216</a:t>
            </a:fld>
            <a:endParaRPr lang="en-US" altLang="en-US"/>
          </a:p>
        </p:txBody>
      </p:sp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144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Mercurio</a:t>
            </a:r>
          </a:p>
        </p:txBody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Se encuentra en: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Lámparas de vapor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Tubos fluorescentes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Termómetros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Productos electrónicos</a:t>
            </a:r>
          </a:p>
          <a:p>
            <a:pPr>
              <a:lnSpc>
                <a:spcPct val="90000"/>
              </a:lnSpc>
            </a:pPr>
            <a:endParaRPr lang="es-ES" altLang="en-US" sz="28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Temblores, defectos de personalidad y disturbios</a:t>
            </a:r>
          </a:p>
          <a:p>
            <a:pPr lvl="1">
              <a:lnSpc>
                <a:spcPct val="9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Daño permanente al sistema nervioso central</a:t>
            </a:r>
          </a:p>
        </p:txBody>
      </p:sp>
      <p:pic>
        <p:nvPicPr>
          <p:cNvPr id="50180" name="Picture 1028" descr="thrmom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905000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2" name="Picture 1030" descr="liteblb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38400"/>
            <a:ext cx="2114550" cy="263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3FFD-8E5E-424E-BEE3-395D3BDE9801}" type="slidenum">
              <a:rPr lang="en-US" altLang="en-US"/>
              <a:pPr/>
              <a:t>217</a:t>
            </a:fld>
            <a:endParaRPr lang="en-US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 sz="4400">
                <a:solidFill>
                  <a:srgbClr val="333333"/>
                </a:solidFill>
                <a:latin typeface="Times New Roman" panose="02020603050405020304" pitchFamily="18" charset="0"/>
              </a:rPr>
              <a:t>Benceno</a:t>
            </a:r>
          </a:p>
        </p:txBody>
      </p:sp>
      <p:sp>
        <p:nvSpPr>
          <p:cNvPr id="87043" name="Rectangle 3" descr="3 Bottles" title="Bottles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 sz="36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" altLang="en-US" sz="3600" dirty="0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7046" name="Picture 6" descr="bottl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48000"/>
            <a:ext cx="1462088" cy="343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7" name="Picture 7" descr="Btlplst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91000"/>
            <a:ext cx="1371600" cy="206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2B4-BF26-4914-B619-9C6285636554}" type="slidenum">
              <a:rPr lang="en-US" altLang="en-US"/>
              <a:pPr/>
              <a:t>218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Benceno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Utilizado como solvente en caucho, tinta, pegamentos y en líquidos de transformadores de corriente eléctrica</a:t>
            </a:r>
          </a:p>
          <a:p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La inhalación es el modo de exposición</a:t>
            </a:r>
          </a:p>
        </p:txBody>
      </p:sp>
      <p:pic>
        <p:nvPicPr>
          <p:cNvPr id="33796" name="Picture 4" descr="IN0038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52400"/>
            <a:ext cx="1893888" cy="180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A27F-DD8B-46FE-B493-6D2E689F259B}" type="slidenum">
              <a:rPr lang="en-US" altLang="en-US"/>
              <a:pPr/>
              <a:t>219</a:t>
            </a:fld>
            <a:endParaRPr lang="en-US" altLang="en-US"/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144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Benceno (continuación)</a:t>
            </a:r>
          </a:p>
        </p:txBody>
      </p:sp>
      <p:sp>
        <p:nvSpPr>
          <p:cNvPr id="808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2971800"/>
            <a:ext cx="8001000" cy="27432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Fatiga y anorexia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Daño a la médula resultando en anemia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Leucemia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Pérdida de conciencia y muerte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929C-54AD-4CBA-A95E-436EE2CA7AAC}" type="slidenum">
              <a:rPr lang="en-US" altLang="en-US"/>
              <a:pPr/>
              <a:t>220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Bifenilos policlorados (PCBs)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90800"/>
            <a:ext cx="8001000" cy="37338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Utilizados en plastificantes y adhesivos</a:t>
            </a:r>
          </a:p>
          <a:p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Cloracné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Cáncer</a:t>
            </a:r>
          </a:p>
          <a:p>
            <a:pPr lvl="1"/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5844" name="Picture 4" descr="g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1213"/>
            <a:ext cx="3175000" cy="316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47A5B84-C016-4E74-B109-01980013CF34}" type="slidenum">
              <a:rPr lang="en-US" altLang="en-US"/>
              <a:pPr/>
              <a:t>221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Pesticidas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895600"/>
            <a:ext cx="3352800" cy="2971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 Insecticidas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 Herbicidas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 Fungicidas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 Fumigantes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 Rodenticidas</a:t>
            </a:r>
          </a:p>
        </p:txBody>
      </p:sp>
      <p:pic>
        <p:nvPicPr>
          <p:cNvPr id="36868" name="Picture 4" descr="HH0170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3644900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0F27-7C16-4B0A-A135-EA261B2E75A0}" type="slidenum">
              <a:rPr lang="en-US" altLang="en-US"/>
              <a:pPr/>
              <a:t>222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Insecticidas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Perjudican el sistema nervioso 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Absorción cutánea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Inhalación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Ingestión</a:t>
            </a:r>
          </a:p>
          <a:p>
            <a:endParaRPr lang="es-ES" altLang="en-US" sz="28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Dolor de cabeza, ansiedad, tirantez en el pecho, ataques, pérdida de conciencia, y disfunción del hígado</a:t>
            </a:r>
          </a:p>
        </p:txBody>
      </p:sp>
      <p:pic>
        <p:nvPicPr>
          <p:cNvPr id="59396" name="Picture 4" descr="AN0132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48000"/>
            <a:ext cx="147002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7" name="Picture 5" descr="bug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7200"/>
            <a:ext cx="3287713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8" name="Picture 6" descr="AN0132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3657600"/>
            <a:ext cx="93503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657-21F7-451E-9154-E479D517ABF6}" type="slidenum">
              <a:rPr lang="en-US" altLang="en-US"/>
              <a:pPr/>
              <a:t>223</a:t>
            </a:fld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Herbicidas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Cloracné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Trastornos del hígado</a:t>
            </a:r>
          </a:p>
          <a:p>
            <a:pPr lvl="1"/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2468" name="Picture 4" descr="NA0140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29000"/>
            <a:ext cx="2159000" cy="220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41CD-540B-421C-B284-3FF38328D6CC}" type="slidenum">
              <a:rPr lang="en-US" altLang="en-US"/>
              <a:pPr/>
              <a:t>224</a:t>
            </a:fld>
            <a:endParaRPr lang="en-US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Fungicidas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Utilizado en el tratamiento de plantas tales como árboles frutales y vegetales</a:t>
            </a:r>
          </a:p>
          <a:p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Irritación, letargo, dermatitis, dolor de cabeza, vómito</a:t>
            </a:r>
          </a:p>
        </p:txBody>
      </p:sp>
      <p:pic>
        <p:nvPicPr>
          <p:cNvPr id="64516" name="Picture 4" descr="NA0128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524125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7" name="Picture 5" descr="NA0176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105400"/>
            <a:ext cx="2224088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C57A-A308-4292-ACC1-CE10C1D63527}" type="slidenum">
              <a:rPr lang="en-US" altLang="en-US"/>
              <a:pPr/>
              <a:t>225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Fumigantes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8001000" cy="28194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Utilizados para erradicar insectos, bacterias y roedores.</a:t>
            </a: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Nausea, vomito, mareo, dermatitis, dolor de cabeza, irritación pulmonar, y demencia</a:t>
            </a:r>
          </a:p>
        </p:txBody>
      </p:sp>
      <p:pic>
        <p:nvPicPr>
          <p:cNvPr id="66564" name="Picture 4" descr="home4s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"/>
            <a:ext cx="2524125" cy="218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565" name="Picture 5" descr="IN0041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43000"/>
            <a:ext cx="1587500" cy="128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823DFA8-B642-4FB5-B2E3-BA0995A9700A}" type="slidenum">
              <a:rPr lang="en-US" altLang="en-US"/>
              <a:pPr/>
              <a:t>199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Contaminantes del aire exterior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362200"/>
            <a:ext cx="4419600" cy="2387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Monóxido carbono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Óxidos de azufre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Ozono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Óxidos de nitrógeno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Partículas</a:t>
            </a:r>
          </a:p>
        </p:txBody>
      </p:sp>
      <p:pic>
        <p:nvPicPr>
          <p:cNvPr id="9220" name="Picture 4" descr="IN0069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57600"/>
            <a:ext cx="3497263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0873-6BE0-4A44-BA7F-312D7A2F58E0}" type="slidenum">
              <a:rPr lang="en-US" altLang="en-US"/>
              <a:pPr/>
              <a:t>226</a:t>
            </a:fld>
            <a:endParaRPr lang="en-US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Rodenticidas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Utilizados para erradicar roedores (ratones y ratas)</a:t>
            </a:r>
          </a:p>
          <a:p>
            <a:pPr>
              <a:lnSpc>
                <a:spcPct val="90000"/>
              </a:lnSpc>
            </a:pPr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Inhibición de la función celular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Actividad anticoagulante</a:t>
            </a:r>
          </a:p>
          <a:p>
            <a:pPr lvl="1">
              <a:lnSpc>
                <a:spcPct val="90000"/>
              </a:lnSpc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Neurotoxicidad</a:t>
            </a:r>
          </a:p>
        </p:txBody>
      </p:sp>
      <p:pic>
        <p:nvPicPr>
          <p:cNvPr id="68612" name="Picture 4" descr="r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0"/>
            <a:ext cx="3668713" cy="22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3" name="Picture 5" descr="AN0135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971800"/>
            <a:ext cx="20574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C7FBD69-F6CB-416F-9646-967E185FA002}" type="slidenum">
              <a:rPr lang="en-US" altLang="en-US"/>
              <a:pPr/>
              <a:t>227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Radiación y materiales radiactivos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71800"/>
            <a:ext cx="4470400" cy="1320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 Radiación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 Radiación no ionizante</a:t>
            </a:r>
          </a:p>
        </p:txBody>
      </p:sp>
      <p:pic>
        <p:nvPicPr>
          <p:cNvPr id="37894" name="Picture 6" descr="SY0060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0"/>
            <a:ext cx="297180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6" name="Picture 8" descr="radioat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24400"/>
            <a:ext cx="1600200" cy="147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285C-E418-42D3-A125-6A39573A9A48}" type="slidenum">
              <a:rPr lang="en-US" altLang="en-US"/>
              <a:pPr/>
              <a:t>228</a:t>
            </a:fld>
            <a:endParaRPr lang="en-US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Radiación ionizante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924800" cy="38862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Perjudica la médula ósea</a:t>
            </a: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Enrojecimiento de la piel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Baja en la producción de glóbulos rojos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gastrointestinales y reproductivos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Cataratas, malformaciones congénitas, enfermedades respiratorias</a:t>
            </a:r>
          </a:p>
          <a:p>
            <a:pPr lvl="1"/>
            <a:endParaRPr lang="es-ES" altLang="en-US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6161-89E6-40F6-9105-9EADCFF7E6A4}" type="slidenum">
              <a:rPr lang="en-US" altLang="en-US"/>
              <a:pPr/>
              <a:t>229</a:t>
            </a:fld>
            <a:endParaRPr lang="en-US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Radiación no ionizante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 en la piel.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F31D-E958-4B18-9839-5100C5773A44}" type="slidenum">
              <a:rPr lang="en-US" altLang="en-US"/>
              <a:pPr/>
              <a:t>230</a:t>
            </a:fld>
            <a:endParaRPr lang="en-US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581400"/>
            <a:ext cx="8001000" cy="1371600"/>
          </a:xfrm>
        </p:spPr>
        <p:txBody>
          <a:bodyPr/>
          <a:lstStyle/>
          <a:p>
            <a:pPr algn="ctr"/>
            <a:r>
              <a:rPr lang="es-ES" altLang="en-US" sz="4400">
                <a:solidFill>
                  <a:srgbClr val="333333"/>
                </a:solidFill>
                <a:latin typeface="Times New Roman" panose="02020603050405020304" pitchFamily="18" charset="0"/>
              </a:rPr>
              <a:t>Periodo de preguntas y respuestas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520F-2CFC-4469-B593-B23313C1D0F2}" type="slidenum">
              <a:rPr lang="en-US" altLang="en-US"/>
              <a:pPr/>
              <a:t>200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Monóxido carbono (CO)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819400"/>
            <a:ext cx="8001000" cy="24384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Gas sin color, olor o sabor</a:t>
            </a: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Más liviano que el aire, se disuelve en agua</a:t>
            </a: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Disminuye la cantidad de oxígeno disponible a las células</a:t>
            </a:r>
          </a:p>
        </p:txBody>
      </p:sp>
      <p:pic>
        <p:nvPicPr>
          <p:cNvPr id="11268" name="Picture 4" descr="IN0057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00600"/>
            <a:ext cx="1703388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D069-8BE4-4143-BB18-378DF650C0FA}" type="slidenum">
              <a:rPr lang="en-US" altLang="en-US"/>
              <a:pPr/>
              <a:t>201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 sz="3600">
                <a:solidFill>
                  <a:srgbClr val="333333"/>
                </a:solidFill>
                <a:latin typeface="Times New Roman" panose="02020603050405020304" pitchFamily="18" charset="0"/>
              </a:rPr>
              <a:t>Monóxido carbono (CO)</a:t>
            </a:r>
            <a:br>
              <a:rPr lang="es-ES" altLang="en-US" sz="360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es-ES" altLang="en-US" sz="3600">
                <a:solidFill>
                  <a:srgbClr val="333333"/>
                </a:solidFill>
                <a:latin typeface="Times New Roman" panose="02020603050405020304" pitchFamily="18" charset="0"/>
              </a:rPr>
              <a:t>(</a:t>
            </a:r>
            <a:r>
              <a:rPr lang="es-ES" altLang="en-US" sz="2800" b="0">
                <a:solidFill>
                  <a:srgbClr val="333333"/>
                </a:solidFill>
                <a:latin typeface="Times New Roman" panose="02020603050405020304" pitchFamily="18" charset="0"/>
              </a:rPr>
              <a:t>continuación</a:t>
            </a:r>
            <a:r>
              <a:rPr lang="es-ES" altLang="en-US" sz="2800" i="1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819400"/>
            <a:ext cx="8001000" cy="28194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Fuentes comunes: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Gases de combustión de automóviles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Carbón, madera, keroseno o estufas de gas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Humo del tabaco fumado 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Fundiciones, hornos de coque y refinerías</a:t>
            </a:r>
          </a:p>
        </p:txBody>
      </p:sp>
      <p:pic>
        <p:nvPicPr>
          <p:cNvPr id="14340" name="Picture 4" descr="NA0061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2209800"/>
            <a:ext cx="2098675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NA0058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334000"/>
            <a:ext cx="24034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D06B-E65F-4B7D-BB8A-4987FBDA88B8}" type="slidenum">
              <a:rPr lang="en-US" altLang="en-US"/>
              <a:pPr/>
              <a:t>202</a:t>
            </a:fld>
            <a:endParaRPr lang="en-US" altLang="en-US"/>
          </a:p>
        </p:txBody>
      </p:sp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 sz="3600">
                <a:solidFill>
                  <a:srgbClr val="333333"/>
                </a:solidFill>
                <a:latin typeface="Times New Roman" panose="02020603050405020304" pitchFamily="18" charset="0"/>
              </a:rPr>
              <a:t>Monóxido carbono (CO)</a:t>
            </a:r>
            <a:br>
              <a:rPr lang="es-ES" altLang="en-US" sz="360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es-ES" altLang="en-US" sz="3600">
                <a:solidFill>
                  <a:srgbClr val="333333"/>
                </a:solidFill>
                <a:latin typeface="Times New Roman" panose="02020603050405020304" pitchFamily="18" charset="0"/>
              </a:rPr>
              <a:t>(</a:t>
            </a:r>
            <a:r>
              <a:rPr lang="es-ES" altLang="en-US" sz="2800" b="0">
                <a:solidFill>
                  <a:srgbClr val="333333"/>
                </a:solidFill>
                <a:latin typeface="Times New Roman" panose="02020603050405020304" pitchFamily="18" charset="0"/>
              </a:rPr>
              <a:t>continuación</a:t>
            </a:r>
            <a:r>
              <a:rPr lang="es-ES" altLang="en-US" sz="2800" i="1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78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2895600"/>
            <a:ext cx="8001000" cy="30480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 de salud: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Dolor de cabeza, náusea, irritabilidad, aceleración de la respiración, dolor en el pecho, juicio deteriorado y desmayo</a:t>
            </a:r>
          </a:p>
          <a:p>
            <a:pPr lvl="1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Daño al sistema nervioso central, pérdida de memoria, y deterioro mental general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A765-B306-44D1-BD66-44F0D6BFC768}" type="slidenum">
              <a:rPr lang="en-US" altLang="en-US"/>
              <a:pPr/>
              <a:t>203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9144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Óxidos de azufre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01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Fuentes Comunes: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s-ES" altLang="en-US" sz="24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Gases de combustión de automóviles</a:t>
            </a:r>
          </a:p>
          <a:p>
            <a:pPr lvl="1"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Refinerías de petróleo </a:t>
            </a:r>
          </a:p>
          <a:p>
            <a:pPr lvl="1"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Fabricación de papel</a:t>
            </a:r>
          </a:p>
          <a:p>
            <a:pPr lvl="1"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Industrias químicas</a:t>
            </a:r>
          </a:p>
          <a:p>
            <a:pPr>
              <a:lnSpc>
                <a:spcPct val="80000"/>
              </a:lnSpc>
            </a:pPr>
            <a:endParaRPr lang="es-ES" altLang="en-US" sz="24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Dos tipos:</a:t>
            </a:r>
          </a:p>
          <a:p>
            <a:pPr>
              <a:lnSpc>
                <a:spcPct val="80000"/>
              </a:lnSpc>
            </a:pPr>
            <a:endParaRPr lang="es-ES" altLang="en-US" sz="240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Dióxido de azufre (SO</a:t>
            </a:r>
            <a:r>
              <a:rPr lang="es-ES" altLang="en-US" sz="24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Trióxido de azufre (SO</a:t>
            </a:r>
            <a:r>
              <a:rPr lang="es-ES" altLang="en-US" sz="2400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3</a:t>
            </a:r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</p:txBody>
      </p:sp>
      <p:pic>
        <p:nvPicPr>
          <p:cNvPr id="16388" name="Picture 4" descr="IN0069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429000"/>
            <a:ext cx="3192463" cy="316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1A31-82B5-44CB-B39F-D5A02BC1C2B6}" type="slidenum">
              <a:rPr lang="en-US" altLang="en-US"/>
              <a:pPr/>
              <a:t>204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01000" cy="11430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Óxidos de azufre (continuación) </a:t>
            </a:r>
            <a:b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Dióxido de azufre (SO</a:t>
            </a:r>
            <a:r>
              <a:rPr lang="es-ES" altLang="en-US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8001000" cy="4038600"/>
          </a:xfrm>
        </p:spPr>
        <p:txBody>
          <a:bodyPr/>
          <a:lstStyle/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Gas sin color y con sabor amargo</a:t>
            </a: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Bajo presión es un líquido inflamable</a:t>
            </a: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Biotransformado en el cuerpo</a:t>
            </a:r>
          </a:p>
          <a:p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Efectos:</a:t>
            </a:r>
          </a:p>
          <a:p>
            <a:pPr lvl="1">
              <a:buFontTx/>
              <a:buNone/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- Pulmones</a:t>
            </a:r>
          </a:p>
          <a:p>
            <a:pPr lvl="1">
              <a:buFontTx/>
              <a:buNone/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- Ojos</a:t>
            </a:r>
          </a:p>
          <a:p>
            <a:pPr lvl="1">
              <a:buFontTx/>
              <a:buNone/>
            </a:pP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- Piel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581F-71A9-4099-9F92-6378E92D9F5E}" type="slidenum">
              <a:rPr lang="en-US" altLang="en-US"/>
              <a:pPr/>
              <a:t>205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pPr algn="ctr"/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Ozono (O</a:t>
            </a:r>
            <a:r>
              <a:rPr lang="es-ES" altLang="en-US" baseline="-25000">
                <a:solidFill>
                  <a:srgbClr val="333333"/>
                </a:solidFill>
                <a:latin typeface="Times New Roman" panose="02020603050405020304" pitchFamily="18" charset="0"/>
              </a:rPr>
              <a:t>3</a:t>
            </a:r>
            <a:r>
              <a:rPr lang="es-ES" altLang="en-US">
                <a:solidFill>
                  <a:srgbClr val="333333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048000"/>
            <a:ext cx="8001000" cy="3429000"/>
          </a:xfrm>
        </p:spPr>
        <p:txBody>
          <a:bodyPr/>
          <a:lstStyle/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Gas sin color, olor muy leve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Agente contaminador importante del aire en ciudades industrializadas grandes</a:t>
            </a:r>
          </a:p>
          <a:p>
            <a:r>
              <a:rPr lang="es-ES" altLang="en-US" sz="2800">
                <a:solidFill>
                  <a:srgbClr val="333333"/>
                </a:solidFill>
                <a:latin typeface="Times New Roman" panose="02020603050405020304" pitchFamily="18" charset="0"/>
              </a:rPr>
              <a:t>Síntomas: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irritación de los ojos, la nariz, garganta, y los pulmones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Tos y problemas con la respiración</a:t>
            </a:r>
          </a:p>
          <a:p>
            <a:pPr lvl="1"/>
            <a:r>
              <a:rPr lang="es-ES" altLang="en-US" sz="2400">
                <a:solidFill>
                  <a:srgbClr val="333333"/>
                </a:solidFill>
                <a:latin typeface="Times New Roman" panose="02020603050405020304" pitchFamily="18" charset="0"/>
              </a:rPr>
              <a:t>Dolor en el pecho y pulmonía</a:t>
            </a:r>
          </a:p>
        </p:txBody>
      </p:sp>
      <p:pic>
        <p:nvPicPr>
          <p:cNvPr id="24580" name="Picture 4" descr="NA0218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2462213" cy="23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0</TotalTime>
  <Words>1006</Words>
  <Application>Microsoft Office PowerPoint</Application>
  <PresentationFormat>On-screen Show (4:3)</PresentationFormat>
  <Paragraphs>233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Symbol</vt:lpstr>
      <vt:lpstr>Times New Roman</vt:lpstr>
      <vt:lpstr>Wingdings</vt:lpstr>
      <vt:lpstr>Capsules</vt:lpstr>
      <vt:lpstr>MODULO IV   Estudio de sustancias tóxicas</vt:lpstr>
      <vt:lpstr>Objetivos</vt:lpstr>
      <vt:lpstr>Contaminantes del aire exterior</vt:lpstr>
      <vt:lpstr>Monóxido carbono (CO)</vt:lpstr>
      <vt:lpstr>Monóxido carbono (CO) (continuación)</vt:lpstr>
      <vt:lpstr>Monóxido carbono (CO) (continuación)</vt:lpstr>
      <vt:lpstr>Óxidos de azufre</vt:lpstr>
      <vt:lpstr>Óxidos de azufre (continuación)  Dióxido de azufre (SO2)</vt:lpstr>
      <vt:lpstr>Ozono (O3)</vt:lpstr>
      <vt:lpstr>Óxidos de Nitrógeno </vt:lpstr>
      <vt:lpstr>Óxidos de Nitrógeno (continuación)</vt:lpstr>
      <vt:lpstr>Partículas</vt:lpstr>
      <vt:lpstr>Metales Pesados</vt:lpstr>
      <vt:lpstr>Arsénico</vt:lpstr>
      <vt:lpstr>Arsénico (continuación)</vt:lpstr>
      <vt:lpstr>Cadmio</vt:lpstr>
      <vt:lpstr>Cadmio (continuación)</vt:lpstr>
      <vt:lpstr>Plomo</vt:lpstr>
      <vt:lpstr>Plomo (continuacion)</vt:lpstr>
      <vt:lpstr>Mercurio</vt:lpstr>
      <vt:lpstr>Benceno</vt:lpstr>
      <vt:lpstr>Benceno</vt:lpstr>
      <vt:lpstr>Benceno (continuación)</vt:lpstr>
      <vt:lpstr>Bifenilos policlorados (PCBs)</vt:lpstr>
      <vt:lpstr>Pesticidas</vt:lpstr>
      <vt:lpstr>Insecticidas</vt:lpstr>
      <vt:lpstr>Herbicidas</vt:lpstr>
      <vt:lpstr>Fungicidas</vt:lpstr>
      <vt:lpstr>Fumigantes</vt:lpstr>
      <vt:lpstr>Rodenticidas</vt:lpstr>
      <vt:lpstr>Radiación y materiales radiactivos</vt:lpstr>
      <vt:lpstr>Radiación ionizante</vt:lpstr>
      <vt:lpstr>Radiación no ionizante</vt:lpstr>
      <vt:lpstr>Periodo de preguntas y respuestas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 sustancias tóxicas</dc:title>
  <dc:subject>Estudio de sustancias tóxicas</dc:subject>
  <dc:creator/>
  <cp:keywords>Estudio, de sustancias tóxicas</cp:keywords>
  <cp:lastModifiedBy/>
  <cp:revision>1</cp:revision>
  <dcterms:created xsi:type="dcterms:W3CDTF">2016-03-02T12:43:15Z</dcterms:created>
  <dcterms:modified xsi:type="dcterms:W3CDTF">2016-03-02T12:46:44Z</dcterms:modified>
  <cp:category/>
</cp:coreProperties>
</file>