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7"/>
  </p:sldMasterIdLst>
  <p:notesMasterIdLst>
    <p:notesMasterId r:id="rId56"/>
  </p:notesMasterIdLst>
  <p:handoutMasterIdLst>
    <p:handoutMasterId r:id="rId57"/>
  </p:handoutMasterIdLst>
  <p:sldIdLst>
    <p:sldId id="267" r:id="rId8"/>
    <p:sldId id="357" r:id="rId9"/>
    <p:sldId id="393" r:id="rId10"/>
    <p:sldId id="394" r:id="rId11"/>
    <p:sldId id="399" r:id="rId12"/>
    <p:sldId id="395" r:id="rId13"/>
    <p:sldId id="401" r:id="rId14"/>
    <p:sldId id="328" r:id="rId15"/>
    <p:sldId id="355" r:id="rId16"/>
    <p:sldId id="329" r:id="rId17"/>
    <p:sldId id="400" r:id="rId18"/>
    <p:sldId id="402" r:id="rId19"/>
    <p:sldId id="403" r:id="rId20"/>
    <p:sldId id="404" r:id="rId21"/>
    <p:sldId id="405" r:id="rId22"/>
    <p:sldId id="406" r:id="rId23"/>
    <p:sldId id="407" r:id="rId24"/>
    <p:sldId id="408" r:id="rId25"/>
    <p:sldId id="343" r:id="rId26"/>
    <p:sldId id="330" r:id="rId27"/>
    <p:sldId id="421" r:id="rId28"/>
    <p:sldId id="337" r:id="rId29"/>
    <p:sldId id="339" r:id="rId30"/>
    <p:sldId id="356" r:id="rId31"/>
    <p:sldId id="418" r:id="rId32"/>
    <p:sldId id="419" r:id="rId33"/>
    <p:sldId id="420" r:id="rId34"/>
    <p:sldId id="409" r:id="rId35"/>
    <p:sldId id="412" r:id="rId36"/>
    <p:sldId id="422" r:id="rId37"/>
    <p:sldId id="413" r:id="rId38"/>
    <p:sldId id="410" r:id="rId39"/>
    <p:sldId id="345" r:id="rId40"/>
    <p:sldId id="415" r:id="rId41"/>
    <p:sldId id="346" r:id="rId42"/>
    <p:sldId id="347" r:id="rId43"/>
    <p:sldId id="348" r:id="rId44"/>
    <p:sldId id="411" r:id="rId45"/>
    <p:sldId id="414" r:id="rId46"/>
    <p:sldId id="358" r:id="rId47"/>
    <p:sldId id="424" r:id="rId48"/>
    <p:sldId id="425" r:id="rId49"/>
    <p:sldId id="426" r:id="rId50"/>
    <p:sldId id="416" r:id="rId51"/>
    <p:sldId id="423" r:id="rId52"/>
    <p:sldId id="417" r:id="rId53"/>
    <p:sldId id="359" r:id="rId54"/>
    <p:sldId id="360" r:id="rId55"/>
  </p:sldIdLst>
  <p:sldSz cx="9144000" cy="6858000" type="screen4x3"/>
  <p:notesSz cx="7010400" cy="9296400"/>
  <p:embeddedFontLst>
    <p:embeddedFont>
      <p:font typeface="Calibri" panose="020F0502020204030204" pitchFamily="34" charset="0"/>
      <p:regular r:id="rId58"/>
      <p:bold r:id="rId59"/>
      <p:italic r:id="rId60"/>
      <p:boldItalic r:id="rId61"/>
    </p:embeddedFont>
    <p:embeddedFont>
      <p:font typeface="Myriad Web Pro" panose="020B0604020202020204" charset="0"/>
      <p:regular r:id="rId62"/>
      <p:bold r:id="rId63"/>
      <p: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ore, Susan (ATSDR/DCHI/SSB)" initials="MS(" lastIdx="1" clrIdx="6">
    <p:extLst>
      <p:ext uri="{19B8F6BF-5375-455C-9EA6-DF929625EA0E}">
        <p15:presenceInfo xmlns:p15="http://schemas.microsoft.com/office/powerpoint/2012/main" userId="S-1-5-21-1207783550-2075000910-922709458-169119" providerId="AD"/>
      </p:ext>
    </p:extLst>
  </p:cmAuthor>
  <p:cmAuthor id="1" name="Berman, Laurel" initials="BL" lastIdx="1" clrIdx="0">
    <p:extLst>
      <p:ext uri="{19B8F6BF-5375-455C-9EA6-DF929625EA0E}">
        <p15:presenceInfo xmlns:p15="http://schemas.microsoft.com/office/powerpoint/2012/main" userId="S-1-5-21-1339303556-449845944-1601390327-92534" providerId="AD"/>
      </p:ext>
    </p:extLst>
  </p:cmAuthor>
  <p:cmAuthor id="8" name="Zimmerman, Sarah (Sally) (ATSDR/OCOM/WE)" initials="ZS((" lastIdx="20" clrIdx="7">
    <p:extLst>
      <p:ext uri="{19B8F6BF-5375-455C-9EA6-DF929625EA0E}">
        <p15:presenceInfo xmlns:p15="http://schemas.microsoft.com/office/powerpoint/2012/main" userId="S::gvn6@cdc.gov::516e6e4c-6ae4-48d2-9e31-d2b9cb1fed97" providerId="AD"/>
      </p:ext>
    </p:extLst>
  </p:cmAuthor>
  <p:cmAuthor id="2" name="Forrester, Tina (ATSDR/DCHI/OD)" initials="FT(" lastIdx="4" clrIdx="1">
    <p:extLst>
      <p:ext uri="{19B8F6BF-5375-455C-9EA6-DF929625EA0E}">
        <p15:presenceInfo xmlns:p15="http://schemas.microsoft.com/office/powerpoint/2012/main" userId="S-1-5-21-1207783550-2075000910-922709458-169133" providerId="AD"/>
      </p:ext>
    </p:extLst>
  </p:cmAuthor>
  <p:cmAuthor id="3" name="fjq0" initials="fjq0" lastIdx="5" clrIdx="2">
    <p:extLst>
      <p:ext uri="{19B8F6BF-5375-455C-9EA6-DF929625EA0E}">
        <p15:presenceInfo xmlns:p15="http://schemas.microsoft.com/office/powerpoint/2012/main" userId="fjq0" providerId="None"/>
      </p:ext>
    </p:extLst>
  </p:cmAuthor>
  <p:cmAuthor id="4" name="LeCoultre, Trent D. (ATSDR/DCHI/OD)" initials="LTD(" lastIdx="2" clrIdx="3">
    <p:extLst>
      <p:ext uri="{19B8F6BF-5375-455C-9EA6-DF929625EA0E}">
        <p15:presenceInfo xmlns:p15="http://schemas.microsoft.com/office/powerpoint/2012/main" userId="S-1-5-21-1207783550-2075000910-922709458-169129" providerId="AD"/>
      </p:ext>
    </p:extLst>
  </p:cmAuthor>
  <p:cmAuthor id="5" name="Gillig, Richard (Rick) (ATSDR/DCHI/CB)" initials="GR((" lastIdx="1" clrIdx="4">
    <p:extLst>
      <p:ext uri="{19B8F6BF-5375-455C-9EA6-DF929625EA0E}">
        <p15:presenceInfo xmlns:p15="http://schemas.microsoft.com/office/powerpoint/2012/main" userId="S-1-5-21-1207783550-2075000910-922709458-169247" providerId="AD"/>
      </p:ext>
    </p:extLst>
  </p:cmAuthor>
  <p:cmAuthor id="6" name="Bing, Kathryn L. (Leann) (ATSDR/DCHI/CB)" initials="BKL((" lastIdx="3" clrIdx="5">
    <p:extLst>
      <p:ext uri="{19B8F6BF-5375-455C-9EA6-DF929625EA0E}">
        <p15:presenceInfo xmlns:p15="http://schemas.microsoft.com/office/powerpoint/2012/main" userId="S-1-5-21-1207783550-2075000910-922709458-169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471" autoAdjust="0"/>
  </p:normalViewPr>
  <p:slideViewPr>
    <p:cSldViewPr>
      <p:cViewPr varScale="1">
        <p:scale>
          <a:sx n="96" d="100"/>
          <a:sy n="96" d="100"/>
        </p:scale>
        <p:origin x="1902" y="90"/>
      </p:cViewPr>
      <p:guideLst>
        <p:guide orient="horz" pos="2160"/>
        <p:guide pos="2880"/>
      </p:guideLst>
    </p:cSldViewPr>
  </p:slideViewPr>
  <p:outlineViewPr>
    <p:cViewPr>
      <p:scale>
        <a:sx n="33" d="100"/>
        <a:sy n="33" d="100"/>
      </p:scale>
      <p:origin x="0" y="-2688"/>
    </p:cViewPr>
  </p:outlineViewPr>
  <p:notesTextViewPr>
    <p:cViewPr>
      <p:scale>
        <a:sx n="66" d="100"/>
        <a:sy n="66" d="100"/>
      </p:scale>
      <p:origin x="0" y="0"/>
    </p:cViewPr>
  </p:notesTextViewPr>
  <p:sorterViewPr>
    <p:cViewPr>
      <p:scale>
        <a:sx n="66" d="100"/>
        <a:sy n="66" d="100"/>
      </p:scale>
      <p:origin x="0" y="0"/>
    </p:cViewPr>
  </p:sorterViewPr>
  <p:notesViewPr>
    <p:cSldViewPr>
      <p:cViewPr>
        <p:scale>
          <a:sx n="120" d="100"/>
          <a:sy n="120" d="100"/>
        </p:scale>
        <p:origin x="1290" y="-19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font" Target="fonts/font4.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3.fntdata"/><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C0DF319-CAE4-42FD-9C35-6D4449728983}" type="datetimeFigureOut">
              <a:rPr lang="en-US" smtClean="0"/>
              <a:t>9/28/2020</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6F15351-B9AE-4970-A216-202FE70DE244}" type="slidenum">
              <a:rPr lang="en-US" smtClean="0"/>
              <a:t>‹#›</a:t>
            </a:fld>
            <a:endParaRPr lang="en-US" dirty="0"/>
          </a:p>
        </p:txBody>
      </p:sp>
    </p:spTree>
    <p:extLst>
      <p:ext uri="{BB962C8B-B14F-4D97-AF65-F5344CB8AC3E}">
        <p14:creationId xmlns:p14="http://schemas.microsoft.com/office/powerpoint/2010/main" val="228787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5F86A26A-BBF3-4627-85EE-E30E5D110B3D}" type="datetimeFigureOut">
              <a:rPr lang="en-US" smtClean="0"/>
              <a:t>9/28/2020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144662-A094-4B77-83F4-BEF0A4E8409B}" type="slidenum">
              <a:rPr lang="en-US" smtClean="0"/>
              <a:t>‹#›</a:t>
            </a:fld>
            <a:endParaRPr lang="en-US" dirty="0"/>
          </a:p>
        </p:txBody>
      </p:sp>
    </p:spTree>
    <p:extLst>
      <p:ext uri="{BB962C8B-B14F-4D97-AF65-F5344CB8AC3E}">
        <p14:creationId xmlns:p14="http://schemas.microsoft.com/office/powerpoint/2010/main" val="29293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tsdr.cdc.gov/communications-toolkit/documents/10_Community-Meeting-Guidelines_508.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0144662-A094-4B77-83F4-BEF0A4E8409B}" type="slidenum">
              <a:rPr lang="en-US" smtClean="0"/>
              <a:t>1</a:t>
            </a:fld>
            <a:endParaRPr lang="en-US" dirty="0"/>
          </a:p>
        </p:txBody>
      </p:sp>
    </p:spTree>
    <p:extLst>
      <p:ext uri="{BB962C8B-B14F-4D97-AF65-F5344CB8AC3E}">
        <p14:creationId xmlns:p14="http://schemas.microsoft.com/office/powerpoint/2010/main" val="257658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 </a:t>
            </a:r>
            <a:r>
              <a:rPr lang="en-US" sz="1200" kern="1200" dirty="0">
                <a:solidFill>
                  <a:schemeClr val="tx1"/>
                </a:solidFill>
                <a:effectLst/>
                <a:highlight>
                  <a:srgbClr val="FFFF00"/>
                </a:highlight>
                <a:latin typeface="+mn-lt"/>
                <a:ea typeface="+mn-ea"/>
                <a:cs typeface="+mn-cs"/>
              </a:rPr>
              <a:t>You can strengthen your role in community engagement by partnering with Community Champions. Often, the Community Champions are so busy rallying their constituents that they could use some support from an expert. As an Environmental or Health Professional, you may often become a trusted advisor and member of the Development Community; your peers may look to you for reliable and accurate information about contaminants, risks, exposures, and site redevelopment techniques.</a:t>
            </a:r>
          </a:p>
          <a:p>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E0144662-A094-4B77-83F4-BEF0A4E8409B}" type="slidenum">
              <a:rPr lang="en-US" smtClean="0"/>
              <a:t>10</a:t>
            </a:fld>
            <a:endParaRPr lang="en-US" dirty="0"/>
          </a:p>
        </p:txBody>
      </p:sp>
    </p:spTree>
    <p:extLst>
      <p:ext uri="{BB962C8B-B14F-4D97-AF65-F5344CB8AC3E}">
        <p14:creationId xmlns:p14="http://schemas.microsoft.com/office/powerpoint/2010/main" val="335402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 you know of or work with any Community Champions now?</a:t>
            </a:r>
          </a:p>
        </p:txBody>
      </p:sp>
      <p:sp>
        <p:nvSpPr>
          <p:cNvPr id="4" name="Slide Number Placeholder 3"/>
          <p:cNvSpPr>
            <a:spLocks noGrp="1"/>
          </p:cNvSpPr>
          <p:nvPr>
            <p:ph type="sldNum" sz="quarter" idx="5"/>
          </p:nvPr>
        </p:nvSpPr>
        <p:spPr/>
        <p:txBody>
          <a:bodyPr/>
          <a:lstStyle/>
          <a:p>
            <a:fld id="{E0144662-A094-4B77-83F4-BEF0A4E8409B}" type="slidenum">
              <a:rPr lang="en-US" smtClean="0"/>
              <a:t>11</a:t>
            </a:fld>
            <a:endParaRPr lang="en-US" dirty="0"/>
          </a:p>
        </p:txBody>
      </p:sp>
    </p:spTree>
    <p:extLst>
      <p:ext uri="{BB962C8B-B14F-4D97-AF65-F5344CB8AC3E}">
        <p14:creationId xmlns:p14="http://schemas.microsoft.com/office/powerpoint/2010/main" val="383100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Here are two community planners, one from a Navajo Chapter and one who assists a variety of communities (a consultant who is helping plan redevelopment projects).</a:t>
            </a:r>
          </a:p>
        </p:txBody>
      </p:sp>
      <p:sp>
        <p:nvSpPr>
          <p:cNvPr id="4" name="Slide Number Placeholder 3"/>
          <p:cNvSpPr>
            <a:spLocks noGrp="1"/>
          </p:cNvSpPr>
          <p:nvPr>
            <p:ph type="sldNum" sz="quarter" idx="5"/>
          </p:nvPr>
        </p:nvSpPr>
        <p:spPr/>
        <p:txBody>
          <a:bodyPr/>
          <a:lstStyle/>
          <a:p>
            <a:fld id="{E0144662-A094-4B77-83F4-BEF0A4E8409B}" type="slidenum">
              <a:rPr lang="en-US" smtClean="0"/>
              <a:t>12</a:t>
            </a:fld>
            <a:endParaRPr lang="en-US" dirty="0"/>
          </a:p>
        </p:txBody>
      </p:sp>
    </p:spTree>
    <p:extLst>
      <p:ext uri="{BB962C8B-B14F-4D97-AF65-F5344CB8AC3E}">
        <p14:creationId xmlns:p14="http://schemas.microsoft.com/office/powerpoint/2010/main" val="346476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Do you work with your municipal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13</a:t>
            </a:fld>
            <a:endParaRPr lang="en-US" dirty="0"/>
          </a:p>
        </p:txBody>
      </p:sp>
    </p:spTree>
    <p:extLst>
      <p:ext uri="{BB962C8B-B14F-4D97-AF65-F5344CB8AC3E}">
        <p14:creationId xmlns:p14="http://schemas.microsoft.com/office/powerpoint/2010/main" val="9522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14</a:t>
            </a:fld>
            <a:endParaRPr lang="en-US" dirty="0"/>
          </a:p>
        </p:txBody>
      </p:sp>
    </p:spTree>
    <p:extLst>
      <p:ext uri="{BB962C8B-B14F-4D97-AF65-F5344CB8AC3E}">
        <p14:creationId xmlns:p14="http://schemas.microsoft.com/office/powerpoint/2010/main" val="125486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some smaller communities, the developer may be rural U.S. Department of Agriculture, or the community itself.</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15</a:t>
            </a:fld>
            <a:endParaRPr lang="en-US" dirty="0"/>
          </a:p>
        </p:txBody>
      </p:sp>
    </p:spTree>
    <p:extLst>
      <p:ext uri="{BB962C8B-B14F-4D97-AF65-F5344CB8AC3E}">
        <p14:creationId xmlns:p14="http://schemas.microsoft.com/office/powerpoint/2010/main" val="87295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16</a:t>
            </a:fld>
            <a:endParaRPr lang="en-US" dirty="0"/>
          </a:p>
        </p:txBody>
      </p:sp>
    </p:spTree>
    <p:extLst>
      <p:ext uri="{BB962C8B-B14F-4D97-AF65-F5344CB8AC3E}">
        <p14:creationId xmlns:p14="http://schemas.microsoft.com/office/powerpoint/2010/main" val="309013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KC #2 Answer: </a:t>
            </a:r>
            <a:r>
              <a:rPr lang="en-US" b="1" dirty="0"/>
              <a:t>d) is correct</a:t>
            </a:r>
            <a:r>
              <a:rPr lang="en-US" dirty="0"/>
              <a:t>. The  Community Planner plans the logistics of the redevelopment project.</a:t>
            </a:r>
          </a:p>
        </p:txBody>
      </p:sp>
      <p:sp>
        <p:nvSpPr>
          <p:cNvPr id="4" name="Slide Number Placeholder 3"/>
          <p:cNvSpPr>
            <a:spLocks noGrp="1"/>
          </p:cNvSpPr>
          <p:nvPr>
            <p:ph type="sldNum" sz="quarter" idx="5"/>
          </p:nvPr>
        </p:nvSpPr>
        <p:spPr/>
        <p:txBody>
          <a:bodyPr/>
          <a:lstStyle/>
          <a:p>
            <a:fld id="{E0144662-A094-4B77-83F4-BEF0A4E8409B}" type="slidenum">
              <a:rPr lang="en-US" smtClean="0"/>
              <a:t>17</a:t>
            </a:fld>
            <a:endParaRPr lang="en-US" dirty="0"/>
          </a:p>
        </p:txBody>
      </p:sp>
    </p:spTree>
    <p:extLst>
      <p:ext uri="{BB962C8B-B14F-4D97-AF65-F5344CB8AC3E}">
        <p14:creationId xmlns:p14="http://schemas.microsoft.com/office/powerpoint/2010/main" val="10452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KC #3 </a:t>
            </a:r>
            <a:r>
              <a:rPr lang="en-US" b="1" dirty="0"/>
              <a:t>Answer: b), d), and e) Conduct a site assessment, conduct environmental cleanup, conduct a community health analysis</a:t>
            </a:r>
            <a:r>
              <a:rPr lang="en-US" dirty="0"/>
              <a:t>. These are the primary responsibilities of the environmental or health professional. </a:t>
            </a:r>
          </a:p>
        </p:txBody>
      </p:sp>
      <p:sp>
        <p:nvSpPr>
          <p:cNvPr id="4" name="Slide Number Placeholder 3"/>
          <p:cNvSpPr>
            <a:spLocks noGrp="1"/>
          </p:cNvSpPr>
          <p:nvPr>
            <p:ph type="sldNum" sz="quarter" idx="5"/>
          </p:nvPr>
        </p:nvSpPr>
        <p:spPr/>
        <p:txBody>
          <a:bodyPr/>
          <a:lstStyle/>
          <a:p>
            <a:fld id="{E0144662-A094-4B77-83F4-BEF0A4E8409B}" type="slidenum">
              <a:rPr lang="en-US" smtClean="0"/>
              <a:t>18</a:t>
            </a:fld>
            <a:endParaRPr lang="en-US" dirty="0"/>
          </a:p>
        </p:txBody>
      </p:sp>
    </p:spTree>
    <p:extLst>
      <p:ext uri="{BB962C8B-B14F-4D97-AF65-F5344CB8AC3E}">
        <p14:creationId xmlns:p14="http://schemas.microsoft.com/office/powerpoint/2010/main" val="292783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engagement can take time. This meeting occurred in Navajo Nation with multiple stakeholders. It was held after a one-year</a:t>
            </a:r>
            <a:r>
              <a:rPr lang="en-US" baseline="0" dirty="0"/>
              <a:t> engagement process about how agencies can jointly manage land use and redevelopment. Some of the most successful projects occur when ample time is allocated to community engagement. It builds trust, collaboration, and cohesion.</a:t>
            </a:r>
          </a:p>
          <a:p>
            <a:endParaRPr lang="en-US" dirty="0">
              <a:highlight>
                <a:srgbClr val="FFFF00"/>
              </a:highlight>
            </a:endParaRPr>
          </a:p>
          <a:p>
            <a:r>
              <a:rPr lang="en-US" dirty="0">
                <a:highlight>
                  <a:srgbClr val="FFFF00"/>
                </a:highlight>
              </a:rPr>
              <a:t>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19</a:t>
            </a:fld>
            <a:endParaRPr lang="en-US" dirty="0"/>
          </a:p>
        </p:txBody>
      </p:sp>
    </p:spTree>
    <p:extLst>
      <p:ext uri="{BB962C8B-B14F-4D97-AF65-F5344CB8AC3E}">
        <p14:creationId xmlns:p14="http://schemas.microsoft.com/office/powerpoint/2010/main" val="132495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2</a:t>
            </a:fld>
            <a:endParaRPr lang="en-US" dirty="0"/>
          </a:p>
        </p:txBody>
      </p:sp>
    </p:spTree>
    <p:extLst>
      <p:ext uri="{BB962C8B-B14F-4D97-AF65-F5344CB8AC3E}">
        <p14:creationId xmlns:p14="http://schemas.microsoft.com/office/powerpoint/2010/main" val="218834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of the tools in the ATSDR Communication Toolkit. We</a:t>
            </a:r>
            <a:r>
              <a:rPr lang="en-US" baseline="0" dirty="0"/>
              <a:t> encourage you to check out the full toolkit on your own time at the link provided in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discuss presentations and meeting guidelines next. </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20</a:t>
            </a:fld>
            <a:endParaRPr lang="en-US" dirty="0"/>
          </a:p>
        </p:txBody>
      </p:sp>
    </p:spTree>
    <p:extLst>
      <p:ext uri="{BB962C8B-B14F-4D97-AF65-F5344CB8AC3E}">
        <p14:creationId xmlns:p14="http://schemas.microsoft.com/office/powerpoint/2010/main" val="100959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21</a:t>
            </a:fld>
            <a:endParaRPr lang="en-US" dirty="0"/>
          </a:p>
        </p:txBody>
      </p:sp>
    </p:spTree>
    <p:extLst>
      <p:ext uri="{BB962C8B-B14F-4D97-AF65-F5344CB8AC3E}">
        <p14:creationId xmlns:p14="http://schemas.microsoft.com/office/powerpoint/2010/main" val="7412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dirty="0"/>
              <a:t>You can also set a timer and go around the room and give everyone</a:t>
            </a:r>
            <a:r>
              <a:rPr lang="en-US" baseline="0" dirty="0"/>
              <a:t> a set time to talk. This can keep the playing field level.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22</a:t>
            </a:fld>
            <a:endParaRPr lang="en-US" dirty="0"/>
          </a:p>
        </p:txBody>
      </p:sp>
    </p:spTree>
    <p:extLst>
      <p:ext uri="{BB962C8B-B14F-4D97-AF65-F5344CB8AC3E}">
        <p14:creationId xmlns:p14="http://schemas.microsoft.com/office/powerpoint/2010/main" val="104345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a:t>Empathy and listening skills are very important</a:t>
            </a:r>
            <a:r>
              <a:rPr lang="en-US" b="1" dirty="0"/>
              <a:t>. </a:t>
            </a:r>
            <a:r>
              <a:rPr lang="en-US" dirty="0"/>
              <a:t>People know if you are not “genuine”.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look at the Toolkit – </a:t>
            </a:r>
            <a:r>
              <a:rPr lang="en-US" sz="1200" b="1" kern="1200" dirty="0">
                <a:solidFill>
                  <a:schemeClr val="tx1"/>
                </a:solidFill>
                <a:effectLst/>
                <a:latin typeface="+mn-lt"/>
                <a:ea typeface="+mn-ea"/>
                <a:cs typeface="+mn-cs"/>
              </a:rPr>
              <a:t>Community Meeting Guidelines</a:t>
            </a:r>
            <a:r>
              <a:rPr lang="en-US" sz="1200" kern="1200" dirty="0">
                <a:solidFill>
                  <a:schemeClr val="tx1"/>
                </a:solidFill>
                <a:effectLst/>
                <a:latin typeface="+mn-lt"/>
                <a:ea typeface="+mn-ea"/>
                <a:cs typeface="+mn-cs"/>
              </a:rPr>
              <a:t>. There are </a:t>
            </a:r>
            <a:r>
              <a:rPr lang="en-US" sz="1200" b="1" kern="1200" dirty="0">
                <a:solidFill>
                  <a:schemeClr val="tx1"/>
                </a:solidFill>
                <a:effectLst/>
                <a:latin typeface="+mn-lt"/>
                <a:ea typeface="+mn-ea"/>
                <a:cs typeface="+mn-cs"/>
              </a:rPr>
              <a:t>print-outs</a:t>
            </a:r>
            <a:r>
              <a:rPr lang="en-US" sz="1200" kern="1200" dirty="0">
                <a:solidFill>
                  <a:schemeClr val="tx1"/>
                </a:solidFill>
                <a:effectLst/>
                <a:latin typeface="+mn-lt"/>
                <a:ea typeface="+mn-ea"/>
                <a:cs typeface="+mn-cs"/>
              </a:rPr>
              <a:t> on your table.  For future reference, you can view these online at this link: </a:t>
            </a:r>
            <a:r>
              <a:rPr lang="en-US" dirty="0">
                <a:hlinkClick r:id="rId3"/>
              </a:rPr>
              <a:t>https://www.atsdr.cdc.gov/communications-toolkit/documents/10_Community-Meeting-Guidelines_508.pdf</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23</a:t>
            </a:fld>
            <a:endParaRPr lang="en-US" dirty="0"/>
          </a:p>
        </p:txBody>
      </p:sp>
    </p:spTree>
    <p:extLst>
      <p:ext uri="{BB962C8B-B14F-4D97-AF65-F5344CB8AC3E}">
        <p14:creationId xmlns:p14="http://schemas.microsoft.com/office/powerpoint/2010/main" val="191289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 What may minimize exposures to site contamination at this site? (Hint: the fence.)</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24</a:t>
            </a:fld>
            <a:endParaRPr lang="en-US" dirty="0"/>
          </a:p>
        </p:txBody>
      </p:sp>
    </p:spTree>
    <p:extLst>
      <p:ext uri="{BB962C8B-B14F-4D97-AF65-F5344CB8AC3E}">
        <p14:creationId xmlns:p14="http://schemas.microsoft.com/office/powerpoint/2010/main" val="284692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dirty="0"/>
              <a:t>There are nine principles of community engagement that we as environmental and health professionals use on a daily basis.</a:t>
            </a:r>
          </a:p>
          <a:p>
            <a:endParaRPr lang="en-US" dirty="0"/>
          </a:p>
          <a:p>
            <a:pPr marL="0" indent="0">
              <a:buNone/>
            </a:pPr>
            <a:r>
              <a:rPr lang="en-US" b="1" dirty="0"/>
              <a:t>PROMPT: Read one principle out loud and explain what it means to you: </a:t>
            </a:r>
          </a:p>
          <a:p>
            <a:pPr marL="228600" indent="-228600">
              <a:buAutoNum type="arabicPeriod"/>
            </a:pPr>
            <a:r>
              <a:rPr lang="en-US" dirty="0"/>
              <a:t>Be clear about the goals of the project and the populations involved</a:t>
            </a:r>
          </a:p>
          <a:p>
            <a:pPr marL="228600" indent="-228600">
              <a:buAutoNum type="arabicPeriod"/>
            </a:pPr>
            <a:r>
              <a:rPr lang="en-US" dirty="0"/>
              <a:t>Understand the community (culture, economic conditions, social networks, support programs (e.g. healthcare providers or park</a:t>
            </a:r>
            <a:r>
              <a:rPr lang="en-US" baseline="0" dirty="0"/>
              <a:t> districts)</a:t>
            </a:r>
          </a:p>
          <a:p>
            <a:pPr marL="228600" indent="-228600">
              <a:buAutoNum type="arabicPeriod"/>
            </a:pPr>
            <a:r>
              <a:rPr lang="en-US" baseline="0" dirty="0"/>
              <a:t>Build trust, establish relationships, connect with local leaders</a:t>
            </a:r>
          </a:p>
        </p:txBody>
      </p:sp>
      <p:sp>
        <p:nvSpPr>
          <p:cNvPr id="4" name="Slide Number Placeholder 3"/>
          <p:cNvSpPr>
            <a:spLocks noGrp="1"/>
          </p:cNvSpPr>
          <p:nvPr>
            <p:ph type="sldNum" sz="quarter" idx="5"/>
          </p:nvPr>
        </p:nvSpPr>
        <p:spPr/>
        <p:txBody>
          <a:bodyPr/>
          <a:lstStyle/>
          <a:p>
            <a:fld id="{E0144662-A094-4B77-83F4-BEF0A4E8409B}" type="slidenum">
              <a:rPr lang="en-US" smtClean="0"/>
              <a:t>25</a:t>
            </a:fld>
            <a:endParaRPr lang="en-US" dirty="0"/>
          </a:p>
        </p:txBody>
      </p:sp>
    </p:spTree>
    <p:extLst>
      <p:ext uri="{BB962C8B-B14F-4D97-AF65-F5344CB8AC3E}">
        <p14:creationId xmlns:p14="http://schemas.microsoft.com/office/powerpoint/2010/main" val="255937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PROMPT:  Read one principle out loud and explain what it means to you: </a:t>
            </a:r>
          </a:p>
          <a:p>
            <a:pPr marL="228600" indent="-228600">
              <a:buAutoNum type="arabicPeriod" startAt="4"/>
            </a:pPr>
            <a:r>
              <a:rPr lang="en-US" baseline="0" dirty="0"/>
              <a:t>Power to create change is within the community (not with external entities)</a:t>
            </a:r>
          </a:p>
          <a:p>
            <a:pPr marL="228600" indent="-228600">
              <a:buAutoNum type="arabicPeriod" startAt="4"/>
            </a:pPr>
            <a:r>
              <a:rPr lang="en-US" baseline="0" dirty="0"/>
              <a:t>All outside organizations may not share your interest. Reach of for assistance and partners (local, state, national)</a:t>
            </a:r>
          </a:p>
          <a:p>
            <a:pPr marL="228600" indent="-228600">
              <a:buAutoNum type="arabicPeriod" startAt="5"/>
            </a:pPr>
            <a:r>
              <a:rPr lang="en-US" baseline="0" dirty="0"/>
              <a:t>Respect the diversity of the community</a:t>
            </a:r>
          </a:p>
        </p:txBody>
      </p:sp>
      <p:sp>
        <p:nvSpPr>
          <p:cNvPr id="4" name="Slide Number Placeholder 3"/>
          <p:cNvSpPr>
            <a:spLocks noGrp="1"/>
          </p:cNvSpPr>
          <p:nvPr>
            <p:ph type="sldNum" sz="quarter" idx="5"/>
          </p:nvPr>
        </p:nvSpPr>
        <p:spPr/>
        <p:txBody>
          <a:bodyPr/>
          <a:lstStyle/>
          <a:p>
            <a:fld id="{E0144662-A094-4B77-83F4-BEF0A4E8409B}" type="slidenum">
              <a:rPr lang="en-US" smtClean="0"/>
              <a:t>26</a:t>
            </a:fld>
            <a:endParaRPr lang="en-US" dirty="0"/>
          </a:p>
        </p:txBody>
      </p:sp>
    </p:spTree>
    <p:extLst>
      <p:ext uri="{BB962C8B-B14F-4D97-AF65-F5344CB8AC3E}">
        <p14:creationId xmlns:p14="http://schemas.microsoft.com/office/powerpoint/2010/main" val="321002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PROMPT: Read one principle out loud and explain what it means to you: </a:t>
            </a:r>
          </a:p>
          <a:p>
            <a:pPr marL="0" indent="0">
              <a:buNone/>
            </a:pPr>
            <a:r>
              <a:rPr lang="en-US" baseline="0" dirty="0"/>
              <a:t>7. Mobilize community assets and strengths (can do an asset mapping exercise)</a:t>
            </a:r>
          </a:p>
          <a:p>
            <a:pPr marL="0" indent="0">
              <a:buNone/>
            </a:pPr>
            <a:r>
              <a:rPr lang="en-US" baseline="0" dirty="0"/>
              <a:t>8. All partners can work together (level the playing field)</a:t>
            </a:r>
          </a:p>
          <a:p>
            <a:pPr marL="0" indent="0">
              <a:buNone/>
            </a:pPr>
            <a:r>
              <a:rPr lang="en-US" baseline="0" dirty="0"/>
              <a:t>9. Community collaboration requires long term commitment</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27</a:t>
            </a:fld>
            <a:endParaRPr lang="en-US" dirty="0"/>
          </a:p>
        </p:txBody>
      </p:sp>
    </p:spTree>
    <p:extLst>
      <p:ext uri="{BB962C8B-B14F-4D97-AF65-F5344CB8AC3E}">
        <p14:creationId xmlns:p14="http://schemas.microsoft.com/office/powerpoint/2010/main" val="4110543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sz="1200" kern="1200" dirty="0">
                <a:solidFill>
                  <a:schemeClr val="tx1"/>
                </a:solidFill>
                <a:effectLst/>
                <a:latin typeface="+mn-lt"/>
                <a:ea typeface="+mn-ea"/>
                <a:cs typeface="+mn-cs"/>
              </a:rPr>
              <a:t>Establishing a unified community vision is essential to a successful redevelopment project. You can support your Development Community by leading brainstorming sessions about the vision for redevelopment, finding ways to vote on common themes, and adapting the plan to suit everyone.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also important to consider long-term sustainability of the community vision. Because long-term sustainability typically involves discussing complex issues, it can be a challenge for any community or municipality to tackle. The following resources provide helpful approaches and questions to facilitate these conversations.</a:t>
            </a:r>
          </a:p>
        </p:txBody>
      </p:sp>
      <p:sp>
        <p:nvSpPr>
          <p:cNvPr id="4" name="Slide Number Placeholder 3"/>
          <p:cNvSpPr>
            <a:spLocks noGrp="1"/>
          </p:cNvSpPr>
          <p:nvPr>
            <p:ph type="sldNum" sz="quarter" idx="5"/>
          </p:nvPr>
        </p:nvSpPr>
        <p:spPr/>
        <p:txBody>
          <a:bodyPr/>
          <a:lstStyle/>
          <a:p>
            <a:fld id="{E0144662-A094-4B77-83F4-BEF0A4E8409B}" type="slidenum">
              <a:rPr lang="en-US" smtClean="0"/>
              <a:t>28</a:t>
            </a:fld>
            <a:endParaRPr lang="en-US" dirty="0"/>
          </a:p>
        </p:txBody>
      </p:sp>
    </p:spTree>
    <p:extLst>
      <p:ext uri="{BB962C8B-B14F-4D97-AF65-F5344CB8AC3E}">
        <p14:creationId xmlns:p14="http://schemas.microsoft.com/office/powerpoint/2010/main" val="405889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#4 Answer:  </a:t>
            </a:r>
            <a:r>
              <a:rPr lang="en-US" b="1" dirty="0"/>
              <a:t>b) and d) are correct</a:t>
            </a:r>
            <a:r>
              <a:rPr lang="en-US" dirty="0"/>
              <a:t>. Community engagement can be sustained by identifying and mobilizing community assets and strengths and by increasing the Development Community’s ability to make decisions and act.</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29</a:t>
            </a:fld>
            <a:endParaRPr lang="en-US" dirty="0"/>
          </a:p>
        </p:txBody>
      </p:sp>
    </p:spTree>
    <p:extLst>
      <p:ext uri="{BB962C8B-B14F-4D97-AF65-F5344CB8AC3E}">
        <p14:creationId xmlns:p14="http://schemas.microsoft.com/office/powerpoint/2010/main" val="170437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a:t>
            </a:fld>
            <a:endParaRPr lang="en-US" dirty="0"/>
          </a:p>
        </p:txBody>
      </p:sp>
    </p:spTree>
    <p:extLst>
      <p:ext uri="{BB962C8B-B14F-4D97-AF65-F5344CB8AC3E}">
        <p14:creationId xmlns:p14="http://schemas.microsoft.com/office/powerpoint/2010/main" val="322722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#5 Answer: </a:t>
            </a:r>
            <a:r>
              <a:rPr lang="en-US" b="1" dirty="0"/>
              <a:t>a) True: </a:t>
            </a:r>
            <a:r>
              <a:rPr lang="en-US" dirty="0"/>
              <a:t>the power to create change lies within the community and not necessarily with external programs and organizers.</a:t>
            </a:r>
          </a:p>
        </p:txBody>
      </p:sp>
      <p:sp>
        <p:nvSpPr>
          <p:cNvPr id="4" name="Slide Number Placeholder 3"/>
          <p:cNvSpPr>
            <a:spLocks noGrp="1"/>
          </p:cNvSpPr>
          <p:nvPr>
            <p:ph type="sldNum" sz="quarter" idx="5"/>
          </p:nvPr>
        </p:nvSpPr>
        <p:spPr/>
        <p:txBody>
          <a:bodyPr/>
          <a:lstStyle/>
          <a:p>
            <a:fld id="{E0144662-A094-4B77-83F4-BEF0A4E8409B}" type="slidenum">
              <a:rPr lang="en-US" smtClean="0"/>
              <a:t>30</a:t>
            </a:fld>
            <a:endParaRPr lang="en-US" dirty="0"/>
          </a:p>
        </p:txBody>
      </p:sp>
    </p:spTree>
    <p:extLst>
      <p:ext uri="{BB962C8B-B14F-4D97-AF65-F5344CB8AC3E}">
        <p14:creationId xmlns:p14="http://schemas.microsoft.com/office/powerpoint/2010/main" val="308458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#6 </a:t>
            </a:r>
            <a:r>
              <a:rPr lang="en-US" b="1" dirty="0"/>
              <a:t>Answer: All of the above</a:t>
            </a:r>
            <a:r>
              <a:rPr lang="en-US" dirty="0"/>
              <a:t>. These are all ways environmental or health professionals can support the development community</a:t>
            </a:r>
          </a:p>
        </p:txBody>
      </p:sp>
      <p:sp>
        <p:nvSpPr>
          <p:cNvPr id="4" name="Slide Number Placeholder 3"/>
          <p:cNvSpPr>
            <a:spLocks noGrp="1"/>
          </p:cNvSpPr>
          <p:nvPr>
            <p:ph type="sldNum" sz="quarter" idx="5"/>
          </p:nvPr>
        </p:nvSpPr>
        <p:spPr/>
        <p:txBody>
          <a:bodyPr/>
          <a:lstStyle/>
          <a:p>
            <a:fld id="{E0144662-A094-4B77-83F4-BEF0A4E8409B}" type="slidenum">
              <a:rPr lang="en-US" smtClean="0"/>
              <a:t>31</a:t>
            </a:fld>
            <a:endParaRPr lang="en-US" dirty="0"/>
          </a:p>
        </p:txBody>
      </p:sp>
    </p:spTree>
    <p:extLst>
      <p:ext uri="{BB962C8B-B14F-4D97-AF65-F5344CB8AC3E}">
        <p14:creationId xmlns:p14="http://schemas.microsoft.com/office/powerpoint/2010/main" val="466169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Visioning Technique </a:t>
            </a:r>
            <a:r>
              <a:rPr lang="en-US" sz="1200" kern="1200" dirty="0">
                <a:solidFill>
                  <a:schemeClr val="tx1"/>
                </a:solidFill>
                <a:effectLst/>
                <a:latin typeface="+mn-lt"/>
                <a:ea typeface="+mn-ea"/>
                <a:cs typeface="+mn-cs"/>
              </a:rPr>
              <a:t>helps individuals arrive at a shared community vision by getting them to talk about what their ideal environment would look like. Begin by inviting citizens to a collaborative setting, where they’ll visually depict their own image of what they would notice in their community if the changes they sought became true. It can be as simple as covering tables with large posters of plans or even blank sheets of white paper and providing colored markers. Ask specifically for images, because they succinctly carry a lot of information. Ask them to describe what your community might look like in the future, </a:t>
            </a:r>
            <a:r>
              <a:rPr lang="en-US" sz="1200" b="1" kern="1200" dirty="0">
                <a:solidFill>
                  <a:schemeClr val="tx1"/>
                </a:solidFill>
                <a:effectLst/>
                <a:latin typeface="+mn-lt"/>
                <a:ea typeface="+mn-ea"/>
                <a:cs typeface="+mn-cs"/>
              </a:rPr>
              <a:t>using all of the bodily senses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would I see? </a:t>
            </a:r>
          </a:p>
          <a:p>
            <a:pPr lvl="0"/>
            <a:r>
              <a:rPr lang="en-US" sz="1200" kern="1200" dirty="0">
                <a:solidFill>
                  <a:schemeClr val="tx1"/>
                </a:solidFill>
                <a:effectLst/>
                <a:latin typeface="+mn-lt"/>
                <a:ea typeface="+mn-ea"/>
                <a:cs typeface="+mn-cs"/>
              </a:rPr>
              <a:t>What would I hear? </a:t>
            </a:r>
          </a:p>
          <a:p>
            <a:pPr lvl="0"/>
            <a:r>
              <a:rPr lang="en-US" sz="1200" kern="1200" dirty="0">
                <a:solidFill>
                  <a:schemeClr val="tx1"/>
                </a:solidFill>
                <a:effectLst/>
                <a:latin typeface="+mn-lt"/>
                <a:ea typeface="+mn-ea"/>
                <a:cs typeface="+mn-cs"/>
              </a:rPr>
              <a:t>What would I feel, taste, or smell? </a:t>
            </a:r>
          </a:p>
          <a:p>
            <a:pPr lvl="0"/>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According to Ken Meter, a Brownfields &amp; Reuse Opportunity Working Group (BROWN) member from Crossroads Resource Center, the following three questions serve as great thought-starters, but also provide guidance to keep the community and facilitators grounded throughout the process: </a:t>
            </a: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How can the development community create an inclusive process? </a:t>
            </a:r>
          </a:p>
          <a:p>
            <a:pPr lvl="0" fontAlgn="base"/>
            <a:r>
              <a:rPr lang="en-US" sz="1200" kern="1200" dirty="0">
                <a:solidFill>
                  <a:schemeClr val="tx1"/>
                </a:solidFill>
                <a:effectLst/>
                <a:latin typeface="+mn-lt"/>
                <a:ea typeface="+mn-ea"/>
                <a:cs typeface="+mn-cs"/>
              </a:rPr>
              <a:t>How can the group set a guiding vision for sustainability for the community? </a:t>
            </a:r>
          </a:p>
          <a:p>
            <a:pPr lvl="0" fontAlgn="base"/>
            <a:r>
              <a:rPr lang="en-US" sz="1200" kern="1200" dirty="0">
                <a:solidFill>
                  <a:schemeClr val="tx1"/>
                </a:solidFill>
                <a:effectLst/>
                <a:latin typeface="+mn-lt"/>
                <a:ea typeface="+mn-ea"/>
                <a:cs typeface="+mn-cs"/>
              </a:rPr>
              <a:t>How will progress toward that vision be measured?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32</a:t>
            </a:fld>
            <a:endParaRPr lang="en-US" dirty="0"/>
          </a:p>
        </p:txBody>
      </p:sp>
    </p:spTree>
    <p:extLst>
      <p:ext uri="{BB962C8B-B14F-4D97-AF65-F5344CB8AC3E}">
        <p14:creationId xmlns:p14="http://schemas.microsoft.com/office/powerpoint/2010/main" val="85782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ATSDR Action Model Toolkit helps the wide range of members of the development process find ways to integrate health into the redevelopment. In addition to municipal agencies, Environmental or Health Professionals, and planners and developers, the community can also use the Action Model to identify common goals or visions and ensure they’re incorporated in strategic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Over</a:t>
            </a:r>
            <a:r>
              <a:rPr lang="en-US" baseline="0" dirty="0"/>
              <a:t> 40 communities across the U.S. have used the Action Model/Toolkit to help address redevelopment concerns, create a  Healthfields redevelopment vision/approach, identify health benefits of the redevelopment, and create indicators to measure improvements in health over time. We have been able to consolidate models across these communities and have created a unique data set of  community-derived public health indicators associated with redevelopment.</a:t>
            </a:r>
          </a:p>
          <a:p>
            <a:endParaRPr lang="en-US" baseline="0" dirty="0"/>
          </a:p>
        </p:txBody>
      </p:sp>
      <p:sp>
        <p:nvSpPr>
          <p:cNvPr id="4" name="Slide Number Placeholder 3"/>
          <p:cNvSpPr>
            <a:spLocks noGrp="1"/>
          </p:cNvSpPr>
          <p:nvPr>
            <p:ph type="sldNum" sz="quarter" idx="10"/>
          </p:nvPr>
        </p:nvSpPr>
        <p:spPr/>
        <p:txBody>
          <a:bodyPr/>
          <a:lstStyle/>
          <a:p>
            <a:fld id="{E0144662-A094-4B77-83F4-BEF0A4E8409B}" type="slidenum">
              <a:rPr lang="en-US" smtClean="0"/>
              <a:t>33</a:t>
            </a:fld>
            <a:endParaRPr lang="en-US" dirty="0"/>
          </a:p>
        </p:txBody>
      </p:sp>
    </p:spTree>
    <p:extLst>
      <p:ext uri="{BB962C8B-B14F-4D97-AF65-F5344CB8AC3E}">
        <p14:creationId xmlns:p14="http://schemas.microsoft.com/office/powerpoint/2010/main" val="3133035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34</a:t>
            </a:fld>
            <a:endParaRPr lang="en-US" dirty="0"/>
          </a:p>
        </p:txBody>
      </p:sp>
    </p:spTree>
    <p:extLst>
      <p:ext uri="{BB962C8B-B14F-4D97-AF65-F5344CB8AC3E}">
        <p14:creationId xmlns:p14="http://schemas.microsoft.com/office/powerpoint/2010/main" val="2163817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 </a:t>
            </a:r>
            <a:r>
              <a:rPr lang="en-US" dirty="0"/>
              <a:t>It is a good idea to keep an open mind and foster an inclusive process. Development community members may even want to join the project after it has been going for a while. That is OK and helps everyone to feel included and that their ideas are valued.</a:t>
            </a:r>
          </a:p>
        </p:txBody>
      </p:sp>
      <p:sp>
        <p:nvSpPr>
          <p:cNvPr id="4" name="Slide Number Placeholder 3"/>
          <p:cNvSpPr>
            <a:spLocks noGrp="1"/>
          </p:cNvSpPr>
          <p:nvPr>
            <p:ph type="sldNum" sz="quarter" idx="5"/>
          </p:nvPr>
        </p:nvSpPr>
        <p:spPr/>
        <p:txBody>
          <a:bodyPr/>
          <a:lstStyle/>
          <a:p>
            <a:fld id="{E0144662-A094-4B77-83F4-BEF0A4E8409B}" type="slidenum">
              <a:rPr lang="en-US" smtClean="0"/>
              <a:t>35</a:t>
            </a:fld>
            <a:endParaRPr lang="en-US" dirty="0"/>
          </a:p>
        </p:txBody>
      </p:sp>
    </p:spTree>
    <p:extLst>
      <p:ext uri="{BB962C8B-B14F-4D97-AF65-F5344CB8AC3E}">
        <p14:creationId xmlns:p14="http://schemas.microsoft.com/office/powerpoint/2010/main" val="268091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36</a:t>
            </a:fld>
            <a:endParaRPr lang="en-US" dirty="0"/>
          </a:p>
        </p:txBody>
      </p:sp>
    </p:spTree>
    <p:extLst>
      <p:ext uri="{BB962C8B-B14F-4D97-AF65-F5344CB8AC3E}">
        <p14:creationId xmlns:p14="http://schemas.microsoft.com/office/powerpoint/2010/main" val="3464190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AT YOUR TABLE WE HAVE PRINTED EXAMPLES OF THE FACILITATOR’S GUIDE, THE ACTION MODEL POWERPOINT, AND A BLANK ACTION MODEL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37</a:t>
            </a:fld>
            <a:endParaRPr lang="en-US" dirty="0"/>
          </a:p>
        </p:txBody>
      </p:sp>
    </p:spTree>
    <p:extLst>
      <p:ext uri="{BB962C8B-B14F-4D97-AF65-F5344CB8AC3E}">
        <p14:creationId xmlns:p14="http://schemas.microsoft.com/office/powerpoint/2010/main" val="1679835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take a look at the blank Action Model Template. Take a few minutes to fill in at least 1 or 2 rows of the Action Model. You can use the facilitator’s guide for assistance, or we will circulate in the room to provide assistance. We will report out after 5 minutes.</a:t>
            </a:r>
          </a:p>
          <a:p>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38</a:t>
            </a:fld>
            <a:endParaRPr lang="en-US" dirty="0"/>
          </a:p>
        </p:txBody>
      </p:sp>
    </p:spTree>
    <p:extLst>
      <p:ext uri="{BB962C8B-B14F-4D97-AF65-F5344CB8AC3E}">
        <p14:creationId xmlns:p14="http://schemas.microsoft.com/office/powerpoint/2010/main" val="1604097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You can lead community projects to document community conditions through photographs and captions. In the example here, youth in a community in Upstate New York documented the lack of playground equipment and benches/tables/garbage cans and presented the photos to their City Council. The result was a new playground and an overall park upgrade.</a:t>
            </a:r>
          </a:p>
        </p:txBody>
      </p:sp>
      <p:sp>
        <p:nvSpPr>
          <p:cNvPr id="4" name="Slide Number Placeholder 3"/>
          <p:cNvSpPr>
            <a:spLocks noGrp="1"/>
          </p:cNvSpPr>
          <p:nvPr>
            <p:ph type="sldNum" sz="quarter" idx="5"/>
          </p:nvPr>
        </p:nvSpPr>
        <p:spPr/>
        <p:txBody>
          <a:bodyPr/>
          <a:lstStyle/>
          <a:p>
            <a:fld id="{E0144662-A094-4B77-83F4-BEF0A4E8409B}" type="slidenum">
              <a:rPr lang="en-US" smtClean="0"/>
              <a:t>39</a:t>
            </a:fld>
            <a:endParaRPr lang="en-US" dirty="0"/>
          </a:p>
        </p:txBody>
      </p:sp>
    </p:spTree>
    <p:extLst>
      <p:ext uri="{BB962C8B-B14F-4D97-AF65-F5344CB8AC3E}">
        <p14:creationId xmlns:p14="http://schemas.microsoft.com/office/powerpoint/2010/main" val="361363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a:t>
            </a:fld>
            <a:endParaRPr lang="en-US" dirty="0"/>
          </a:p>
        </p:txBody>
      </p:sp>
    </p:spTree>
    <p:extLst>
      <p:ext uri="{BB962C8B-B14F-4D97-AF65-F5344CB8AC3E}">
        <p14:creationId xmlns:p14="http://schemas.microsoft.com/office/powerpoint/2010/main" val="25024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this example, community members compared their bus stop to one in another neighborhood. “We have no shelter or garbage can … nothing … we can’t sit down and wait for the bus. They have a shelter, garbage can, and bench at their bus  stop”.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40</a:t>
            </a:fld>
            <a:endParaRPr lang="en-US" dirty="0"/>
          </a:p>
        </p:txBody>
      </p:sp>
    </p:spTree>
    <p:extLst>
      <p:ext uri="{BB962C8B-B14F-4D97-AF65-F5344CB8AC3E}">
        <p14:creationId xmlns:p14="http://schemas.microsoft.com/office/powerpoint/2010/main" val="2717136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CBPR encourages contribution of their expertise from each member of the partnership during every step of the process. This approach brings together partners with different skills and knowledge and enhances the significance and application of research data. Communities with projects can effectively use CBPR to overcome potential distrust of the research system. CBPR is a community-level grass roots approach that ensures partners are equal, with equal expertise.</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42</a:t>
            </a:fld>
            <a:endParaRPr lang="en-US" dirty="0"/>
          </a:p>
        </p:txBody>
      </p:sp>
    </p:spTree>
    <p:extLst>
      <p:ext uri="{BB962C8B-B14F-4D97-AF65-F5344CB8AC3E}">
        <p14:creationId xmlns:p14="http://schemas.microsoft.com/office/powerpoint/2010/main" val="3859715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KC #7 Answer: Bullet 2 – Getting individual to talk about their ideal community is the Visioning Technique for building a shared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44</a:t>
            </a:fld>
            <a:endParaRPr lang="en-US" dirty="0"/>
          </a:p>
        </p:txBody>
      </p:sp>
    </p:spTree>
    <p:extLst>
      <p:ext uri="{BB962C8B-B14F-4D97-AF65-F5344CB8AC3E}">
        <p14:creationId xmlns:p14="http://schemas.microsoft.com/office/powerpoint/2010/main" val="2513267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KC #8 answer: a) True, Photovoice has community members take pictures of things they wish to change, and include a short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45</a:t>
            </a:fld>
            <a:endParaRPr lang="en-US" dirty="0"/>
          </a:p>
        </p:txBody>
      </p:sp>
    </p:spTree>
    <p:extLst>
      <p:ext uri="{BB962C8B-B14F-4D97-AF65-F5344CB8AC3E}">
        <p14:creationId xmlns:p14="http://schemas.microsoft.com/office/powerpoint/2010/main" val="254908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KC #9 </a:t>
            </a:r>
            <a:r>
              <a:rPr lang="en-US" b="1" dirty="0"/>
              <a:t>answer: e) All of the above</a:t>
            </a:r>
            <a:r>
              <a:rPr lang="en-US" dirty="0"/>
              <a:t>. Everyone can use the Action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46</a:t>
            </a:fld>
            <a:endParaRPr lang="en-US" dirty="0"/>
          </a:p>
        </p:txBody>
      </p:sp>
    </p:spTree>
    <p:extLst>
      <p:ext uri="{BB962C8B-B14F-4D97-AF65-F5344CB8AC3E}">
        <p14:creationId xmlns:p14="http://schemas.microsoft.com/office/powerpoint/2010/main" val="102554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role in the development community can set the tone for early community involvement in safe land reuse planning. Your knowledge of hazardous exposures, the environment, and health education may be welcomed in the development community. </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5</a:t>
            </a:fld>
            <a:endParaRPr lang="en-US" dirty="0"/>
          </a:p>
        </p:txBody>
      </p:sp>
    </p:spTree>
    <p:extLst>
      <p:ext uri="{BB962C8B-B14F-4D97-AF65-F5344CB8AC3E}">
        <p14:creationId xmlns:p14="http://schemas.microsoft.com/office/powerpoint/2010/main" val="353166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Community members can be an asset in identifying potentially contaminated Land Reuse Sites and inspiring action toward cleanup </a:t>
            </a:r>
            <a:r>
              <a:rPr lang="en-US" sz="1200" kern="1200" dirty="0">
                <a:solidFill>
                  <a:schemeClr val="tx1"/>
                </a:solidFill>
                <a:effectLst/>
                <a:latin typeface="+mn-lt"/>
                <a:ea typeface="+mn-ea"/>
                <a:cs typeface="+mn-cs"/>
              </a:rPr>
              <a:t>— or, at a minimum, restricting access to the site. As an Environmental or Health Professional in the development community, you can set the tone for early community involvement in safe land reuse planning. Your knowledge of hazardous exposures and the environment (and if you are a Health Professional, health education) will be welcomed in the development community.</a:t>
            </a:r>
          </a:p>
          <a:p>
            <a:r>
              <a:rPr lang="en-US" sz="1200" kern="1200" dirty="0">
                <a:solidFill>
                  <a:schemeClr val="tx1"/>
                </a:solidFill>
                <a:effectLst/>
                <a:latin typeface="+mn-lt"/>
                <a:ea typeface="+mn-ea"/>
                <a:cs typeface="+mn-cs"/>
              </a:rPr>
              <a:t>As an Environmental or Health Professional, your role in engaging with the development community (citizens, Community Planners, stakeholders, etc.) can be pivotal in building the community’s understanding of — and capacity to support — safe land reuse and redevelopment.</a:t>
            </a:r>
          </a:p>
        </p:txBody>
      </p:sp>
      <p:sp>
        <p:nvSpPr>
          <p:cNvPr id="4" name="Slide Number Placeholder 3"/>
          <p:cNvSpPr>
            <a:spLocks noGrp="1"/>
          </p:cNvSpPr>
          <p:nvPr>
            <p:ph type="sldNum" sz="quarter" idx="5"/>
          </p:nvPr>
        </p:nvSpPr>
        <p:spPr/>
        <p:txBody>
          <a:bodyPr/>
          <a:lstStyle/>
          <a:p>
            <a:fld id="{E0144662-A094-4B77-83F4-BEF0A4E8409B}" type="slidenum">
              <a:rPr lang="en-US" smtClean="0"/>
              <a:t>6</a:t>
            </a:fld>
            <a:endParaRPr lang="en-US" dirty="0"/>
          </a:p>
        </p:txBody>
      </p:sp>
    </p:spTree>
    <p:extLst>
      <p:ext uri="{BB962C8B-B14F-4D97-AF65-F5344CB8AC3E}">
        <p14:creationId xmlns:p14="http://schemas.microsoft.com/office/powerpoint/2010/main" val="246933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ways that people can come into contact with a hazardous substance include: </a:t>
            </a:r>
          </a:p>
          <a:p>
            <a:endParaRPr lang="en-US" dirty="0"/>
          </a:p>
          <a:p>
            <a:pPr marL="628650" lvl="1" indent="-171450">
              <a:buFont typeface="Arial" panose="020B0604020202020204" pitchFamily="34" charset="0"/>
              <a:buChar char="•"/>
            </a:pPr>
            <a:r>
              <a:rPr lang="en-US" dirty="0"/>
              <a:t>Inhalation</a:t>
            </a:r>
          </a:p>
          <a:p>
            <a:pPr marL="628650" lvl="1" indent="-171450">
              <a:buFont typeface="Arial" panose="020B0604020202020204" pitchFamily="34" charset="0"/>
              <a:buChar char="•"/>
            </a:pPr>
            <a:r>
              <a:rPr lang="en-US" dirty="0"/>
              <a:t>Ingestion</a:t>
            </a:r>
          </a:p>
          <a:p>
            <a:pPr marL="628650" lvl="1" indent="-171450">
              <a:buFont typeface="Arial" panose="020B0604020202020204" pitchFamily="34" charset="0"/>
              <a:buChar char="•"/>
            </a:pPr>
            <a:r>
              <a:rPr lang="en-US" dirty="0"/>
              <a:t>Direct contact (touching)</a:t>
            </a:r>
          </a:p>
          <a:p>
            <a:pPr lvl="1"/>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engage with the community and analyze the site(s), it is crucial to assess and understand all exposure pathways. Exposure pathways are the ways people can come into contact with a hazardous substance. The three basic exposure pathways include inhalation, ingestion, or direct contact. As an Environmental or Health Professional, you can assess the extent of community exposure to the Land Reuse Site by measuring the amount of contact all populations have with the hazardous substance(s) on the site.</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It’s important to begin the process with a proximity analysis. This analysis can identify individuals who live near the site in question and what, if any, negative effects they feel as a result of their proximity. </a:t>
            </a:r>
            <a:r>
              <a:rPr lang="en-US" sz="1200" b="1" kern="1200" dirty="0">
                <a:solidFill>
                  <a:schemeClr val="tx1"/>
                </a:solidFill>
                <a:effectLst/>
                <a:latin typeface="+mn-lt"/>
                <a:ea typeface="+mn-ea"/>
                <a:cs typeface="+mn-cs"/>
              </a:rPr>
              <a:t>It’s especially important to understand who is at increased risk from exposure to toxic agents, </a:t>
            </a:r>
            <a:r>
              <a:rPr lang="en-US" sz="1200" kern="1200" dirty="0">
                <a:solidFill>
                  <a:schemeClr val="tx1"/>
                </a:solidFill>
                <a:effectLst/>
                <a:latin typeface="+mn-lt"/>
                <a:ea typeface="+mn-ea"/>
                <a:cs typeface="+mn-cs"/>
              </a:rPr>
              <a:t>often referred to as </a:t>
            </a:r>
            <a:r>
              <a:rPr lang="en-US" sz="1200" b="1" kern="1200" dirty="0">
                <a:solidFill>
                  <a:schemeClr val="tx1"/>
                </a:solidFill>
                <a:effectLst/>
                <a:latin typeface="+mn-lt"/>
                <a:ea typeface="+mn-ea"/>
                <a:cs typeface="+mn-cs"/>
              </a:rPr>
              <a:t>sensitive or special populations</a:t>
            </a:r>
            <a:r>
              <a:rPr lang="en-US" sz="1200" kern="1200" dirty="0">
                <a:solidFill>
                  <a:schemeClr val="tx1"/>
                </a:solidFill>
                <a:effectLst/>
                <a:latin typeface="+mn-lt"/>
                <a:ea typeface="+mn-ea"/>
                <a:cs typeface="+mn-cs"/>
              </a:rPr>
              <a:t>, people who might be more sensitive or susceptible to exposure to hazardous substances because of factors such as age, occupation, sex, or behaviors (for example, cigarette smoking). Children, pregnant women, and older people are often considered special populations. Sometimes, low income communities or communities of color are disproportionally impacted by Land Reuse Sites. </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7</a:t>
            </a:fld>
            <a:endParaRPr lang="en-US" dirty="0"/>
          </a:p>
        </p:txBody>
      </p:sp>
    </p:spTree>
    <p:extLst>
      <p:ext uri="{BB962C8B-B14F-4D97-AF65-F5344CB8AC3E}">
        <p14:creationId xmlns:p14="http://schemas.microsoft.com/office/powerpoint/2010/main" val="35986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sz="1200" kern="1200" dirty="0">
                <a:solidFill>
                  <a:schemeClr val="tx1"/>
                </a:solidFill>
                <a:effectLst/>
                <a:latin typeface="+mn-lt"/>
                <a:ea typeface="+mn-ea"/>
                <a:cs typeface="+mn-cs"/>
              </a:rPr>
              <a:t>The practice of community involvement requires earnest, respectful, and continued attention. To successfully create a collaborative environment, establish clear expectations, communicate effectively and always put your community first. ATSDR has learned the importance of community health considerations and incorporates these needs in their land revitalization activities. </a:t>
            </a:r>
          </a:p>
          <a:p>
            <a:endParaRPr lang="en-US" dirty="0"/>
          </a:p>
          <a:p>
            <a:r>
              <a:rPr lang="en-US" dirty="0"/>
              <a:t>In the photo shown, a community member in a rural Southeast Missouri town grew up in the town, knows the brownfields sites, and even has had job training to become an expert lead base paint remediation specialist. </a:t>
            </a:r>
          </a:p>
        </p:txBody>
      </p:sp>
      <p:sp>
        <p:nvSpPr>
          <p:cNvPr id="4" name="Slide Number Placeholder 3"/>
          <p:cNvSpPr>
            <a:spLocks noGrp="1"/>
          </p:cNvSpPr>
          <p:nvPr>
            <p:ph type="sldNum" sz="quarter" idx="5"/>
          </p:nvPr>
        </p:nvSpPr>
        <p:spPr/>
        <p:txBody>
          <a:bodyPr/>
          <a:lstStyle/>
          <a:p>
            <a:fld id="{E0144662-A094-4B77-83F4-BEF0A4E8409B}" type="slidenum">
              <a:rPr lang="en-US" smtClean="0"/>
              <a:t>8</a:t>
            </a:fld>
            <a:endParaRPr lang="en-US" dirty="0"/>
          </a:p>
        </p:txBody>
      </p:sp>
    </p:spTree>
    <p:extLst>
      <p:ext uri="{BB962C8B-B14F-4D97-AF65-F5344CB8AC3E}">
        <p14:creationId xmlns:p14="http://schemas.microsoft.com/office/powerpoint/2010/main" val="148210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0" dirty="0"/>
              <a:t>KC #1: </a:t>
            </a:r>
            <a:r>
              <a:rPr lang="en-US" b="1" dirty="0"/>
              <a:t>b) is FALSE</a:t>
            </a:r>
            <a:r>
              <a:rPr lang="en-US" b="0" dirty="0"/>
              <a:t>. Environmental or health professionals can communicate in plain language to ensure everyone understands the potential exposure pathways. Highly technical and detailed explanations may confuse community members or be hard to interpret.</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9</a:t>
            </a:fld>
            <a:endParaRPr lang="en-US" dirty="0"/>
          </a:p>
        </p:txBody>
      </p:sp>
    </p:spTree>
    <p:extLst>
      <p:ext uri="{BB962C8B-B14F-4D97-AF65-F5344CB8AC3E}">
        <p14:creationId xmlns:p14="http://schemas.microsoft.com/office/powerpoint/2010/main" val="1150479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Content (Side-by-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7" r:id="rId3"/>
    <p:sldLayoutId id="2147483686" r:id="rId4"/>
    <p:sldLayoutId id="2147483688" r:id="rId5"/>
    <p:sldLayoutId id="2147483684" r:id="rId6"/>
    <p:sldLayoutId id="2147483685" r:id="rId7"/>
    <p:sldLayoutId id="2147483655" r:id="rId8"/>
    <p:sldLayoutId id="2147483660" r:id="rId9"/>
    <p:sldLayoutId id="2147483661" r:id="rId10"/>
    <p:sldLayoutId id="214748366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tsdr.cdc.gov/communications-toolkit/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embed/gYvVnNAJG_g?rel=0&amp;wmode=transpar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tsdr.cdc.gov/sites/brownfields/actionmodeltoolkit/documents/Action-Model-Facilitators-Guid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atsdr.cdc.gov/sites/brownfields/docs/Final_Baraboo_032911.pdf" TargetMode="External"/><Relationship Id="rId5" Type="http://schemas.openxmlformats.org/officeDocument/2006/relationships/hyperlink" Target="https://www.atsdr.cdc.gov/sites/brownfields/actionmodeltoolkit/documents/Action-Model-Blank-Form.docx" TargetMode="External"/><Relationship Id="rId4" Type="http://schemas.openxmlformats.org/officeDocument/2006/relationships/hyperlink" Target="https://www.atsdr.cdc.gov/sites/brownfields/actionmodeltoolkit/documents/Action-Model-Toolkit.ppt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hyperlink" Target="http://journals.sagepub.com/doi/abs/10.1177/10901981970240030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kbing@cdc.gov" TargetMode="External"/><Relationship Id="rId2" Type="http://schemas.openxmlformats.org/officeDocument/2006/relationships/hyperlink" Target="mailto:laberman@cdc.gov" TargetMode="External"/><Relationship Id="rId1" Type="http://schemas.openxmlformats.org/officeDocument/2006/relationships/slideLayout" Target="../slideLayouts/slideLayout11.xml"/><Relationship Id="rId4" Type="http://schemas.openxmlformats.org/officeDocument/2006/relationships/hyperlink" Target="mailto:scasteel@cd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7327"/>
            <a:ext cx="8229600" cy="1676400"/>
          </a:xfrm>
        </p:spPr>
        <p:txBody>
          <a:bodyPr/>
          <a:lstStyle/>
          <a:p>
            <a:r>
              <a:rPr lang="en-US" dirty="0"/>
              <a:t>Environmental Health and Land Reuse Certificate Module 1: Engaging with Your Community</a:t>
            </a:r>
          </a:p>
        </p:txBody>
      </p:sp>
      <p:sp>
        <p:nvSpPr>
          <p:cNvPr id="3" name="Subtitle 2"/>
          <p:cNvSpPr>
            <a:spLocks noGrp="1"/>
          </p:cNvSpPr>
          <p:nvPr>
            <p:ph type="subTitle" idx="1"/>
          </p:nvPr>
        </p:nvSpPr>
        <p:spPr>
          <a:xfrm>
            <a:off x="1351128" y="3496238"/>
            <a:ext cx="6400800" cy="676656"/>
          </a:xfrm>
        </p:spPr>
        <p:txBody>
          <a:bodyPr/>
          <a:lstStyle/>
          <a:p>
            <a:r>
              <a:rPr lang="en-US" dirty="0"/>
              <a:t>Agency for Toxic Substances and Disease Registry </a:t>
            </a:r>
          </a:p>
          <a:p>
            <a:r>
              <a:rPr lang="en-US" dirty="0"/>
              <a:t>(Created in 2020)</a:t>
            </a:r>
          </a:p>
        </p:txBody>
      </p:sp>
      <p:sp>
        <p:nvSpPr>
          <p:cNvPr id="4" name="Text Placeholder 3"/>
          <p:cNvSpPr>
            <a:spLocks noGrp="1"/>
          </p:cNvSpPr>
          <p:nvPr>
            <p:ph type="body" sz="quarter" idx="10"/>
          </p:nvPr>
        </p:nvSpPr>
        <p:spPr>
          <a:xfrm>
            <a:off x="1351128" y="4410546"/>
            <a:ext cx="6400800" cy="1685453"/>
          </a:xfrm>
        </p:spPr>
        <p:txBody>
          <a:bodyPr/>
          <a:lstStyle/>
          <a:p>
            <a:r>
              <a:rPr lang="en-US" dirty="0"/>
              <a:t>Instructors: Laurel Berman, Leann Bing, Sue Casteel</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1434232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Activating the Community:</a:t>
            </a:r>
            <a:br>
              <a:rPr lang="en-US" dirty="0"/>
            </a:br>
            <a:r>
              <a:rPr lang="en-US" dirty="0"/>
              <a:t>Finding the Community Champions</a:t>
            </a:r>
          </a:p>
        </p:txBody>
      </p:sp>
      <p:sp>
        <p:nvSpPr>
          <p:cNvPr id="3" name="Content Placeholder 2"/>
          <p:cNvSpPr>
            <a:spLocks noGrp="1"/>
          </p:cNvSpPr>
          <p:nvPr>
            <p:ph idx="1"/>
          </p:nvPr>
        </p:nvSpPr>
        <p:spPr>
          <a:xfrm>
            <a:off x="457200" y="1775618"/>
            <a:ext cx="3969775" cy="3482181"/>
          </a:xfrm>
        </p:spPr>
        <p:txBody>
          <a:bodyPr/>
          <a:lstStyle/>
          <a:p>
            <a:pPr marL="0" indent="0">
              <a:buNone/>
            </a:pPr>
            <a:r>
              <a:rPr lang="en-US" sz="2000" b="0" dirty="0"/>
              <a:t>Find and build </a:t>
            </a:r>
            <a:r>
              <a:rPr lang="en-US" sz="2000" dirty="0"/>
              <a:t>community champions </a:t>
            </a:r>
            <a:r>
              <a:rPr lang="en-US" sz="2000" b="0" dirty="0"/>
              <a:t>using these </a:t>
            </a:r>
            <a:r>
              <a:rPr lang="en-US" sz="2000" dirty="0"/>
              <a:t>resources:</a:t>
            </a:r>
          </a:p>
          <a:p>
            <a:r>
              <a:rPr lang="en-US" sz="2000" dirty="0"/>
              <a:t>Non-profits and community groups, </a:t>
            </a:r>
            <a:r>
              <a:rPr lang="en-US" sz="2000" b="0" dirty="0"/>
              <a:t>e.g., friends of the park</a:t>
            </a:r>
          </a:p>
          <a:p>
            <a:r>
              <a:rPr lang="en-US" sz="2000" dirty="0"/>
              <a:t>Grants awarded, e.g., brownfields grant – </a:t>
            </a:r>
            <a:r>
              <a:rPr lang="en-US" sz="2000" b="0" dirty="0"/>
              <a:t>who are the partners and </a:t>
            </a:r>
            <a:r>
              <a:rPr lang="en-US" sz="2000" dirty="0"/>
              <a:t>communities of concern?</a:t>
            </a:r>
          </a:p>
        </p:txBody>
      </p:sp>
      <p:pic>
        <p:nvPicPr>
          <p:cNvPr id="8" name="Content Placeholder 7" descr="Community members at a planning meeting.&#10;">
            <a:extLst>
              <a:ext uri="{FF2B5EF4-FFF2-40B4-BE49-F238E27FC236}">
                <a16:creationId xmlns:a16="http://schemas.microsoft.com/office/drawing/2014/main" id="{430B18B9-2896-41D5-A7AB-E2BD1A5995AF}"/>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751294" y="1905000"/>
            <a:ext cx="3657600" cy="2743200"/>
          </a:xfrm>
          <a:ln>
            <a:solidFill>
              <a:schemeClr val="tx1"/>
            </a:solidFill>
          </a:ln>
        </p:spPr>
      </p:pic>
      <p:sp>
        <p:nvSpPr>
          <p:cNvPr id="9" name="TextBox 8">
            <a:extLst>
              <a:ext uri="{FF2B5EF4-FFF2-40B4-BE49-F238E27FC236}">
                <a16:creationId xmlns:a16="http://schemas.microsoft.com/office/drawing/2014/main" id="{678D7462-B242-4830-9FFA-809ECAE75847}"/>
              </a:ext>
            </a:extLst>
          </p:cNvPr>
          <p:cNvSpPr txBox="1"/>
          <p:nvPr/>
        </p:nvSpPr>
        <p:spPr>
          <a:xfrm>
            <a:off x="4751295" y="4621161"/>
            <a:ext cx="3657600" cy="461665"/>
          </a:xfrm>
          <a:prstGeom prst="rect">
            <a:avLst/>
          </a:prstGeom>
          <a:noFill/>
        </p:spPr>
        <p:txBody>
          <a:bodyPr wrap="square" rtlCol="0">
            <a:spAutoFit/>
          </a:bodyPr>
          <a:lstStyle/>
          <a:p>
            <a:r>
              <a:rPr lang="en-US" sz="1200" dirty="0"/>
              <a:t>Community champions in Howardville, Missouri. Source: ATSDR, 2018.</a:t>
            </a:r>
          </a:p>
        </p:txBody>
      </p:sp>
    </p:spTree>
    <p:extLst>
      <p:ext uri="{BB962C8B-B14F-4D97-AF65-F5344CB8AC3E}">
        <p14:creationId xmlns:p14="http://schemas.microsoft.com/office/powerpoint/2010/main" val="30194006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5DC58E-C5EA-4420-A7DC-19C00B408C53}"/>
              </a:ext>
            </a:extLst>
          </p:cNvPr>
          <p:cNvSpPr>
            <a:spLocks noGrp="1"/>
          </p:cNvSpPr>
          <p:nvPr>
            <p:ph type="title"/>
          </p:nvPr>
        </p:nvSpPr>
        <p:spPr/>
        <p:txBody>
          <a:bodyPr/>
          <a:lstStyle/>
          <a:p>
            <a:r>
              <a:rPr lang="en-US" dirty="0"/>
              <a:t>Understanding Roles throughout the</a:t>
            </a:r>
            <a:br>
              <a:rPr lang="en-US" dirty="0"/>
            </a:br>
            <a:r>
              <a:rPr lang="en-US" dirty="0"/>
              <a:t>Process of Engagement</a:t>
            </a:r>
          </a:p>
        </p:txBody>
      </p:sp>
      <p:sp>
        <p:nvSpPr>
          <p:cNvPr id="8" name="Content Placeholder 7">
            <a:extLst>
              <a:ext uri="{FF2B5EF4-FFF2-40B4-BE49-F238E27FC236}">
                <a16:creationId xmlns:a16="http://schemas.microsoft.com/office/drawing/2014/main" id="{77B141CF-729F-48C3-BF96-52B6257A6855}"/>
              </a:ext>
            </a:extLst>
          </p:cNvPr>
          <p:cNvSpPr>
            <a:spLocks noGrp="1"/>
          </p:cNvSpPr>
          <p:nvPr>
            <p:ph idx="1"/>
          </p:nvPr>
        </p:nvSpPr>
        <p:spPr>
          <a:xfrm>
            <a:off x="363794" y="1551040"/>
            <a:ext cx="3810000" cy="2529100"/>
          </a:xfrm>
        </p:spPr>
        <p:txBody>
          <a:bodyPr/>
          <a:lstStyle/>
          <a:p>
            <a:pPr marL="0" indent="0">
              <a:buNone/>
            </a:pPr>
            <a:r>
              <a:rPr lang="en-US" dirty="0"/>
              <a:t>A community champion</a:t>
            </a:r>
          </a:p>
          <a:p>
            <a:pPr lvl="1"/>
            <a:r>
              <a:rPr lang="en-US" dirty="0"/>
              <a:t>Lives in the community and is passionate about the community’s health</a:t>
            </a:r>
          </a:p>
          <a:p>
            <a:pPr lvl="1"/>
            <a:r>
              <a:rPr lang="en-US" dirty="0"/>
              <a:t>Engages the community, communicates risks, measures success</a:t>
            </a:r>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3" name="Picture 2" descr="A community member leading a meeting.&#10;">
            <a:extLst>
              <a:ext uri="{FF2B5EF4-FFF2-40B4-BE49-F238E27FC236}">
                <a16:creationId xmlns:a16="http://schemas.microsoft.com/office/drawing/2014/main" id="{4A76A10B-53F6-4AD6-B1AC-FD65FCFDA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52600"/>
            <a:ext cx="3200400" cy="2125980"/>
          </a:xfrm>
          <a:prstGeom prst="rect">
            <a:avLst/>
          </a:prstGeom>
          <a:ln>
            <a:solidFill>
              <a:schemeClr val="tx1"/>
            </a:solidFill>
          </a:ln>
        </p:spPr>
      </p:pic>
      <p:sp>
        <p:nvSpPr>
          <p:cNvPr id="4" name="TextBox 3">
            <a:extLst>
              <a:ext uri="{FF2B5EF4-FFF2-40B4-BE49-F238E27FC236}">
                <a16:creationId xmlns:a16="http://schemas.microsoft.com/office/drawing/2014/main" id="{2ECD0970-F775-4E7F-AFC9-DE2A8721F208}"/>
              </a:ext>
            </a:extLst>
          </p:cNvPr>
          <p:cNvSpPr txBox="1"/>
          <p:nvPr/>
        </p:nvSpPr>
        <p:spPr>
          <a:xfrm>
            <a:off x="4229100" y="3937326"/>
            <a:ext cx="4191000" cy="461665"/>
          </a:xfrm>
          <a:prstGeom prst="rect">
            <a:avLst/>
          </a:prstGeom>
          <a:noFill/>
        </p:spPr>
        <p:txBody>
          <a:bodyPr wrap="square" rtlCol="0">
            <a:spAutoFit/>
          </a:bodyPr>
          <a:lstStyle/>
          <a:p>
            <a:r>
              <a:rPr lang="en-US" sz="1200" dirty="0"/>
              <a:t>A community champion leading a meeting in the Missouri “Bootheel” of far Southeast Missouri. ATSDR, 2018. </a:t>
            </a:r>
          </a:p>
        </p:txBody>
      </p:sp>
    </p:spTree>
    <p:extLst>
      <p:ext uri="{BB962C8B-B14F-4D97-AF65-F5344CB8AC3E}">
        <p14:creationId xmlns:p14="http://schemas.microsoft.com/office/powerpoint/2010/main" val="379968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CCC0-9112-4560-896E-79EB1757B5DF}"/>
              </a:ext>
            </a:extLst>
          </p:cNvPr>
          <p:cNvSpPr>
            <a:spLocks noGrp="1"/>
          </p:cNvSpPr>
          <p:nvPr>
            <p:ph type="title"/>
          </p:nvPr>
        </p:nvSpPr>
        <p:spPr/>
        <p:txBody>
          <a:bodyPr/>
          <a:lstStyle/>
          <a:p>
            <a:r>
              <a:rPr lang="en-US" dirty="0"/>
              <a:t>Understanding Roles throughout the</a:t>
            </a:r>
            <a:br>
              <a:rPr lang="en-US" dirty="0"/>
            </a:br>
            <a:r>
              <a:rPr lang="en-US" dirty="0"/>
              <a:t>Process of Engagement</a:t>
            </a:r>
          </a:p>
        </p:txBody>
      </p:sp>
      <p:sp>
        <p:nvSpPr>
          <p:cNvPr id="3" name="Content Placeholder 2">
            <a:extLst>
              <a:ext uri="{FF2B5EF4-FFF2-40B4-BE49-F238E27FC236}">
                <a16:creationId xmlns:a16="http://schemas.microsoft.com/office/drawing/2014/main" id="{80B573CD-0977-40A1-AC6F-6AA149A21786}"/>
              </a:ext>
            </a:extLst>
          </p:cNvPr>
          <p:cNvSpPr>
            <a:spLocks noGrp="1"/>
          </p:cNvSpPr>
          <p:nvPr>
            <p:ph idx="1"/>
          </p:nvPr>
        </p:nvSpPr>
        <p:spPr>
          <a:xfrm>
            <a:off x="457200" y="2103391"/>
            <a:ext cx="3505200" cy="1752600"/>
          </a:xfrm>
        </p:spPr>
        <p:txBody>
          <a:bodyPr/>
          <a:lstStyle/>
          <a:p>
            <a:r>
              <a:rPr lang="en-US" dirty="0"/>
              <a:t>Community planner</a:t>
            </a:r>
          </a:p>
          <a:p>
            <a:pPr lvl="1"/>
            <a:r>
              <a:rPr lang="en-US" dirty="0"/>
              <a:t>Manages logistics of the redevelopment project</a:t>
            </a:r>
          </a:p>
          <a:p>
            <a:pPr lvl="1"/>
            <a:r>
              <a:rPr lang="en-US" dirty="0"/>
              <a:t>Is involved at each step</a:t>
            </a:r>
          </a:p>
          <a:p>
            <a:endParaRPr lang="en-US" dirty="0"/>
          </a:p>
        </p:txBody>
      </p:sp>
      <p:pic>
        <p:nvPicPr>
          <p:cNvPr id="7" name="Picture 6" descr="Community planners engaged in a discussion about a vacant building.">
            <a:extLst>
              <a:ext uri="{FF2B5EF4-FFF2-40B4-BE49-F238E27FC236}">
                <a16:creationId xmlns:a16="http://schemas.microsoft.com/office/drawing/2014/main" id="{561DD8D6-F236-4ECC-82CF-140CC65236CC}"/>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6000"/>
                    </a14:imgEffect>
                    <a14:imgEffect>
                      <a14:saturation sat="66000"/>
                    </a14:imgEffect>
                    <a14:imgEffect>
                      <a14:brightnessContrast bright="30000" contrast="19000"/>
                    </a14:imgEffect>
                  </a14:imgLayer>
                </a14:imgProps>
              </a:ext>
              <a:ext uri="{28A0092B-C50C-407E-A947-70E740481C1C}">
                <a14:useLocalDpi xmlns:a14="http://schemas.microsoft.com/office/drawing/2010/main" val="0"/>
              </a:ext>
            </a:extLst>
          </a:blip>
          <a:stretch>
            <a:fillRect/>
          </a:stretch>
        </p:blipFill>
        <p:spPr>
          <a:xfrm>
            <a:off x="4931956" y="1828800"/>
            <a:ext cx="3069043" cy="2301782"/>
          </a:xfrm>
          <a:prstGeom prst="rect">
            <a:avLst/>
          </a:prstGeom>
          <a:ln>
            <a:solidFill>
              <a:schemeClr val="tx1"/>
            </a:solidFill>
          </a:ln>
        </p:spPr>
      </p:pic>
      <p:sp>
        <p:nvSpPr>
          <p:cNvPr id="8" name="TextBox 7">
            <a:extLst>
              <a:ext uri="{FF2B5EF4-FFF2-40B4-BE49-F238E27FC236}">
                <a16:creationId xmlns:a16="http://schemas.microsoft.com/office/drawing/2014/main" id="{76CA193E-6481-4265-A70B-FE66DCBFB477}"/>
              </a:ext>
            </a:extLst>
          </p:cNvPr>
          <p:cNvSpPr txBox="1"/>
          <p:nvPr/>
        </p:nvSpPr>
        <p:spPr>
          <a:xfrm>
            <a:off x="4931956" y="4130582"/>
            <a:ext cx="3069043" cy="461665"/>
          </a:xfrm>
          <a:prstGeom prst="rect">
            <a:avLst/>
          </a:prstGeom>
          <a:noFill/>
        </p:spPr>
        <p:txBody>
          <a:bodyPr wrap="square" rtlCol="0">
            <a:spAutoFit/>
          </a:bodyPr>
          <a:lstStyle/>
          <a:p>
            <a:r>
              <a:rPr lang="en-US" sz="1200" dirty="0"/>
              <a:t>Community planners discussing a land reuse site. Source: ATSDR, 2017.</a:t>
            </a:r>
          </a:p>
        </p:txBody>
      </p:sp>
    </p:spTree>
    <p:extLst>
      <p:ext uri="{BB962C8B-B14F-4D97-AF65-F5344CB8AC3E}">
        <p14:creationId xmlns:p14="http://schemas.microsoft.com/office/powerpoint/2010/main" val="32136704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57CE-7549-408E-A394-D6E544C4D195}"/>
              </a:ext>
            </a:extLst>
          </p:cNvPr>
          <p:cNvSpPr>
            <a:spLocks noGrp="1"/>
          </p:cNvSpPr>
          <p:nvPr>
            <p:ph type="title"/>
          </p:nvPr>
        </p:nvSpPr>
        <p:spPr/>
        <p:txBody>
          <a:bodyPr/>
          <a:lstStyle/>
          <a:p>
            <a:r>
              <a:rPr lang="en-US" dirty="0"/>
              <a:t>Understanding Roles throughout the</a:t>
            </a:r>
            <a:br>
              <a:rPr lang="en-US" dirty="0"/>
            </a:br>
            <a:r>
              <a:rPr lang="en-US" dirty="0"/>
              <a:t>Process of Engagement</a:t>
            </a:r>
          </a:p>
        </p:txBody>
      </p:sp>
      <p:sp>
        <p:nvSpPr>
          <p:cNvPr id="3" name="Content Placeholder 2">
            <a:extLst>
              <a:ext uri="{FF2B5EF4-FFF2-40B4-BE49-F238E27FC236}">
                <a16:creationId xmlns:a16="http://schemas.microsoft.com/office/drawing/2014/main" id="{73F4CBAE-D0F6-4D55-BAE5-B1CF3E95CB21}"/>
              </a:ext>
            </a:extLst>
          </p:cNvPr>
          <p:cNvSpPr>
            <a:spLocks noGrp="1"/>
          </p:cNvSpPr>
          <p:nvPr>
            <p:ph idx="1"/>
          </p:nvPr>
        </p:nvSpPr>
        <p:spPr>
          <a:xfrm>
            <a:off x="457200" y="2209800"/>
            <a:ext cx="4343400" cy="2514600"/>
          </a:xfrm>
        </p:spPr>
        <p:txBody>
          <a:bodyPr/>
          <a:lstStyle/>
          <a:p>
            <a:r>
              <a:rPr lang="en-US" dirty="0"/>
              <a:t>Municipal agency representative</a:t>
            </a:r>
          </a:p>
          <a:p>
            <a:pPr lvl="1"/>
            <a:r>
              <a:rPr lang="en-US" dirty="0"/>
              <a:t>Works for a municipal agency</a:t>
            </a:r>
          </a:p>
          <a:p>
            <a:pPr lvl="2"/>
            <a:r>
              <a:rPr lang="en-US" dirty="0"/>
              <a:t>Chapter House</a:t>
            </a:r>
          </a:p>
          <a:p>
            <a:pPr lvl="2"/>
            <a:r>
              <a:rPr lang="en-US" dirty="0"/>
              <a:t>City government</a:t>
            </a:r>
          </a:p>
          <a:p>
            <a:pPr lvl="2"/>
            <a:r>
              <a:rPr lang="en-US" dirty="0"/>
              <a:t>Other</a:t>
            </a:r>
          </a:p>
          <a:p>
            <a:pPr lvl="1"/>
            <a:r>
              <a:rPr lang="en-US" dirty="0"/>
              <a:t>Is involved at all steps</a:t>
            </a:r>
          </a:p>
          <a:p>
            <a:endParaRPr lang="en-US" dirty="0"/>
          </a:p>
          <a:p>
            <a:endParaRPr lang="en-US" dirty="0"/>
          </a:p>
          <a:p>
            <a:endParaRPr lang="en-US" dirty="0"/>
          </a:p>
          <a:p>
            <a:endParaRPr lang="en-US" dirty="0"/>
          </a:p>
          <a:p>
            <a:pPr marL="0" indent="0">
              <a:buNone/>
            </a:pPr>
            <a:endParaRPr lang="en-US" dirty="0"/>
          </a:p>
        </p:txBody>
      </p:sp>
      <p:pic>
        <p:nvPicPr>
          <p:cNvPr id="7" name="Picture 6" descr="Image  of a smiling municipal agency representative.&#10;">
            <a:extLst>
              <a:ext uri="{FF2B5EF4-FFF2-40B4-BE49-F238E27FC236}">
                <a16:creationId xmlns:a16="http://schemas.microsoft.com/office/drawing/2014/main" id="{606D0D61-C860-45A7-A0BB-529F57401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192594"/>
            <a:ext cx="2691822" cy="2327278"/>
          </a:xfrm>
          <a:prstGeom prst="rect">
            <a:avLst/>
          </a:prstGeom>
          <a:ln>
            <a:solidFill>
              <a:schemeClr val="tx1"/>
            </a:solidFill>
          </a:ln>
        </p:spPr>
      </p:pic>
      <p:sp>
        <p:nvSpPr>
          <p:cNvPr id="9" name="TextBox 8">
            <a:extLst>
              <a:ext uri="{FF2B5EF4-FFF2-40B4-BE49-F238E27FC236}">
                <a16:creationId xmlns:a16="http://schemas.microsoft.com/office/drawing/2014/main" id="{13FAB207-1576-4BA0-8C0C-8D1E5F39B928}"/>
              </a:ext>
            </a:extLst>
          </p:cNvPr>
          <p:cNvSpPr txBox="1"/>
          <p:nvPr/>
        </p:nvSpPr>
        <p:spPr>
          <a:xfrm>
            <a:off x="4338917" y="4605394"/>
            <a:ext cx="3919987" cy="461665"/>
          </a:xfrm>
          <a:prstGeom prst="rect">
            <a:avLst/>
          </a:prstGeom>
          <a:noFill/>
        </p:spPr>
        <p:txBody>
          <a:bodyPr wrap="square" rtlCol="0">
            <a:spAutoFit/>
          </a:bodyPr>
          <a:lstStyle/>
          <a:p>
            <a:r>
              <a:rPr lang="en-US" sz="1200" dirty="0"/>
              <a:t>A brownfields redevelopment specialist working with the City of Tampa, FL. Source: E Johnson, 2012 </a:t>
            </a:r>
          </a:p>
        </p:txBody>
      </p:sp>
    </p:spTree>
    <p:extLst>
      <p:ext uri="{BB962C8B-B14F-4D97-AF65-F5344CB8AC3E}">
        <p14:creationId xmlns:p14="http://schemas.microsoft.com/office/powerpoint/2010/main" val="23182886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ABCD-E30B-4848-ABD4-792832F5CA56}"/>
              </a:ext>
            </a:extLst>
          </p:cNvPr>
          <p:cNvSpPr>
            <a:spLocks noGrp="1"/>
          </p:cNvSpPr>
          <p:nvPr>
            <p:ph type="title"/>
          </p:nvPr>
        </p:nvSpPr>
        <p:spPr/>
        <p:txBody>
          <a:bodyPr/>
          <a:lstStyle/>
          <a:p>
            <a:r>
              <a:rPr lang="en-US" dirty="0"/>
              <a:t>Understanding Roles throughout the</a:t>
            </a:r>
            <a:br>
              <a:rPr lang="en-US" dirty="0"/>
            </a:br>
            <a:r>
              <a:rPr lang="en-US" dirty="0"/>
              <a:t>Process of Engagement</a:t>
            </a:r>
          </a:p>
        </p:txBody>
      </p:sp>
      <p:sp>
        <p:nvSpPr>
          <p:cNvPr id="3" name="Content Placeholder 2">
            <a:extLst>
              <a:ext uri="{FF2B5EF4-FFF2-40B4-BE49-F238E27FC236}">
                <a16:creationId xmlns:a16="http://schemas.microsoft.com/office/drawing/2014/main" id="{91DF5B1A-D1CA-4A73-AA02-E9852371CE83}"/>
              </a:ext>
            </a:extLst>
          </p:cNvPr>
          <p:cNvSpPr>
            <a:spLocks noGrp="1"/>
          </p:cNvSpPr>
          <p:nvPr>
            <p:ph idx="1"/>
          </p:nvPr>
        </p:nvSpPr>
        <p:spPr>
          <a:xfrm>
            <a:off x="462116" y="1945333"/>
            <a:ext cx="3962400" cy="2823866"/>
          </a:xfrm>
        </p:spPr>
        <p:txBody>
          <a:bodyPr/>
          <a:lstStyle/>
          <a:p>
            <a:r>
              <a:rPr lang="en-US" dirty="0"/>
              <a:t>Environmental or health professional (you!)</a:t>
            </a:r>
          </a:p>
          <a:p>
            <a:pPr lvl="1"/>
            <a:r>
              <a:rPr lang="en-US" dirty="0"/>
              <a:t>Provides environmental and health services</a:t>
            </a:r>
          </a:p>
          <a:p>
            <a:pPr lvl="1"/>
            <a:r>
              <a:rPr lang="en-US" dirty="0"/>
              <a:t>Evaluates and communicates environmental and health risks</a:t>
            </a:r>
          </a:p>
          <a:p>
            <a:pPr marL="0" indent="0">
              <a:buNone/>
            </a:pPr>
            <a:endParaRPr lang="en-US" dirty="0"/>
          </a:p>
        </p:txBody>
      </p:sp>
      <p:pic>
        <p:nvPicPr>
          <p:cNvPr id="7" name="Picture 6" descr="Image of a smiling environmental health specialist.&#10;">
            <a:extLst>
              <a:ext uri="{FF2B5EF4-FFF2-40B4-BE49-F238E27FC236}">
                <a16:creationId xmlns:a16="http://schemas.microsoft.com/office/drawing/2014/main" id="{5F5AAF31-9595-4C56-A65C-B6321BD1E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14019"/>
            <a:ext cx="1791189" cy="2133600"/>
          </a:xfrm>
          <a:prstGeom prst="rect">
            <a:avLst/>
          </a:prstGeom>
          <a:solidFill>
            <a:schemeClr val="accent2"/>
          </a:solidFill>
          <a:ln>
            <a:solidFill>
              <a:schemeClr val="tx1"/>
            </a:solidFill>
          </a:ln>
        </p:spPr>
      </p:pic>
      <p:sp>
        <p:nvSpPr>
          <p:cNvPr id="8" name="TextBox 7">
            <a:extLst>
              <a:ext uri="{FF2B5EF4-FFF2-40B4-BE49-F238E27FC236}">
                <a16:creationId xmlns:a16="http://schemas.microsoft.com/office/drawing/2014/main" id="{6C702293-F074-4E8C-945F-F5C91CF4A382}"/>
              </a:ext>
            </a:extLst>
          </p:cNvPr>
          <p:cNvSpPr txBox="1"/>
          <p:nvPr/>
        </p:nvSpPr>
        <p:spPr>
          <a:xfrm>
            <a:off x="5562600" y="4424066"/>
            <a:ext cx="2514600" cy="646331"/>
          </a:xfrm>
          <a:prstGeom prst="rect">
            <a:avLst/>
          </a:prstGeom>
          <a:noFill/>
        </p:spPr>
        <p:txBody>
          <a:bodyPr wrap="square" rtlCol="0">
            <a:spAutoFit/>
          </a:bodyPr>
          <a:lstStyle/>
          <a:p>
            <a:r>
              <a:rPr lang="en-US" sz="1200" dirty="0"/>
              <a:t>An environmental health specialist with a Fulton County health agency. Source: M. Robinson,  n.d.</a:t>
            </a:r>
          </a:p>
        </p:txBody>
      </p:sp>
    </p:spTree>
    <p:extLst>
      <p:ext uri="{BB962C8B-B14F-4D97-AF65-F5344CB8AC3E}">
        <p14:creationId xmlns:p14="http://schemas.microsoft.com/office/powerpoint/2010/main" val="3121879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22A4-257F-4497-9B42-D0A21EA7598E}"/>
              </a:ext>
            </a:extLst>
          </p:cNvPr>
          <p:cNvSpPr>
            <a:spLocks noGrp="1"/>
          </p:cNvSpPr>
          <p:nvPr>
            <p:ph type="title"/>
          </p:nvPr>
        </p:nvSpPr>
        <p:spPr/>
        <p:txBody>
          <a:bodyPr/>
          <a:lstStyle/>
          <a:p>
            <a:r>
              <a:rPr lang="en-US" dirty="0"/>
              <a:t>Understanding Roles throughout the Process of Engagement</a:t>
            </a:r>
          </a:p>
        </p:txBody>
      </p:sp>
      <p:sp>
        <p:nvSpPr>
          <p:cNvPr id="3" name="Content Placeholder 2">
            <a:extLst>
              <a:ext uri="{FF2B5EF4-FFF2-40B4-BE49-F238E27FC236}">
                <a16:creationId xmlns:a16="http://schemas.microsoft.com/office/drawing/2014/main" id="{DC7D53BE-1843-4EEA-BE7F-B596E7E1CF9D}"/>
              </a:ext>
            </a:extLst>
          </p:cNvPr>
          <p:cNvSpPr>
            <a:spLocks noGrp="1"/>
          </p:cNvSpPr>
          <p:nvPr>
            <p:ph idx="1"/>
          </p:nvPr>
        </p:nvSpPr>
        <p:spPr>
          <a:xfrm>
            <a:off x="685800" y="2397461"/>
            <a:ext cx="4306715" cy="2133600"/>
          </a:xfrm>
        </p:spPr>
        <p:txBody>
          <a:bodyPr/>
          <a:lstStyle/>
          <a:p>
            <a:r>
              <a:rPr lang="en-US" dirty="0"/>
              <a:t>Developer</a:t>
            </a:r>
          </a:p>
          <a:p>
            <a:pPr lvl="1"/>
            <a:r>
              <a:rPr lang="en-US" dirty="0"/>
              <a:t>Is in charge of the development steps of the project, from planning through actual site reuse</a:t>
            </a:r>
          </a:p>
          <a:p>
            <a:pPr lvl="1"/>
            <a:r>
              <a:rPr lang="en-US" dirty="0"/>
              <a:t>Is involved at all steps, primarily in the redesign</a:t>
            </a:r>
          </a:p>
          <a:p>
            <a:endParaRPr lang="en-US" dirty="0"/>
          </a:p>
        </p:txBody>
      </p:sp>
      <p:pic>
        <p:nvPicPr>
          <p:cNvPr id="8" name="Picture 7" descr="Image of a developer.&#10;">
            <a:extLst>
              <a:ext uri="{FF2B5EF4-FFF2-40B4-BE49-F238E27FC236}">
                <a16:creationId xmlns:a16="http://schemas.microsoft.com/office/drawing/2014/main" id="{53FD6CC2-2D07-4E2F-BA04-3A452E846AC5}"/>
              </a:ext>
            </a:extLst>
          </p:cNvPr>
          <p:cNvPicPr>
            <a:picLocks noChangeAspect="1"/>
          </p:cNvPicPr>
          <p:nvPr/>
        </p:nvPicPr>
        <p:blipFill>
          <a:blip r:embed="rId3">
            <a:lum bright="-2000" contrast="24000"/>
          </a:blip>
          <a:stretch>
            <a:fillRect/>
          </a:stretch>
        </p:blipFill>
        <p:spPr>
          <a:xfrm>
            <a:off x="5550310" y="2133600"/>
            <a:ext cx="2362200" cy="2661323"/>
          </a:xfrm>
          <a:prstGeom prst="rect">
            <a:avLst/>
          </a:prstGeom>
        </p:spPr>
      </p:pic>
      <p:sp>
        <p:nvSpPr>
          <p:cNvPr id="9" name="TextBox 8">
            <a:extLst>
              <a:ext uri="{FF2B5EF4-FFF2-40B4-BE49-F238E27FC236}">
                <a16:creationId xmlns:a16="http://schemas.microsoft.com/office/drawing/2014/main" id="{279DDDAF-5A51-4FCC-8FA7-5F63718ECB0B}"/>
              </a:ext>
            </a:extLst>
          </p:cNvPr>
          <p:cNvSpPr txBox="1"/>
          <p:nvPr/>
        </p:nvSpPr>
        <p:spPr>
          <a:xfrm>
            <a:off x="5486400" y="4794923"/>
            <a:ext cx="2667000" cy="646331"/>
          </a:xfrm>
          <a:prstGeom prst="rect">
            <a:avLst/>
          </a:prstGeom>
          <a:noFill/>
        </p:spPr>
        <p:txBody>
          <a:bodyPr wrap="square" rtlCol="0">
            <a:spAutoFit/>
          </a:bodyPr>
          <a:lstStyle/>
          <a:p>
            <a:r>
              <a:rPr lang="en-US" sz="1200" dirty="0"/>
              <a:t>Source: ATSDR Land Reuse Toolkit for Environmental and Health Professionals, 2017.</a:t>
            </a:r>
          </a:p>
        </p:txBody>
      </p:sp>
    </p:spTree>
    <p:extLst>
      <p:ext uri="{BB962C8B-B14F-4D97-AF65-F5344CB8AC3E}">
        <p14:creationId xmlns:p14="http://schemas.microsoft.com/office/powerpoint/2010/main" val="39406848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5B81-84CC-4EAF-A5DC-E501F0FD70AD}"/>
              </a:ext>
            </a:extLst>
          </p:cNvPr>
          <p:cNvSpPr>
            <a:spLocks noGrp="1"/>
          </p:cNvSpPr>
          <p:nvPr>
            <p:ph type="title"/>
          </p:nvPr>
        </p:nvSpPr>
        <p:spPr/>
        <p:txBody>
          <a:bodyPr/>
          <a:lstStyle/>
          <a:p>
            <a:r>
              <a:rPr lang="en-US" dirty="0"/>
              <a:t>Revisiting Your Role with Community Champions</a:t>
            </a:r>
          </a:p>
        </p:txBody>
      </p:sp>
      <p:sp>
        <p:nvSpPr>
          <p:cNvPr id="3" name="Content Placeholder 2">
            <a:extLst>
              <a:ext uri="{FF2B5EF4-FFF2-40B4-BE49-F238E27FC236}">
                <a16:creationId xmlns:a16="http://schemas.microsoft.com/office/drawing/2014/main" id="{599DF67E-AF53-4122-9B2D-C5B4E707B128}"/>
              </a:ext>
            </a:extLst>
          </p:cNvPr>
          <p:cNvSpPr>
            <a:spLocks noGrp="1"/>
          </p:cNvSpPr>
          <p:nvPr>
            <p:ph idx="1"/>
          </p:nvPr>
        </p:nvSpPr>
        <p:spPr>
          <a:xfrm>
            <a:off x="457200" y="1600200"/>
            <a:ext cx="8229600" cy="4800599"/>
          </a:xfrm>
        </p:spPr>
        <p:txBody>
          <a:bodyPr/>
          <a:lstStyle/>
          <a:p>
            <a:r>
              <a:rPr lang="en-US" dirty="0"/>
              <a:t>Community champions are busy and can use your support! </a:t>
            </a:r>
          </a:p>
          <a:p>
            <a:r>
              <a:rPr lang="en-US" dirty="0"/>
              <a:t>You can become a trusted advisor who provides reliable information about contaminants, risks, exposures, and site redevelopment techniques</a:t>
            </a:r>
          </a:p>
          <a:p>
            <a:pPr marL="0" indent="0">
              <a:buNone/>
            </a:pPr>
            <a:endParaRPr lang="en-US" dirty="0"/>
          </a:p>
        </p:txBody>
      </p:sp>
      <p:pic>
        <p:nvPicPr>
          <p:cNvPr id="5" name="Picture 4" descr="Image of a community group holding a blown-up enlarged check.&#10;">
            <a:extLst>
              <a:ext uri="{FF2B5EF4-FFF2-40B4-BE49-F238E27FC236}">
                <a16:creationId xmlns:a16="http://schemas.microsoft.com/office/drawing/2014/main" id="{2AB1FB21-3827-4387-87E6-46CE04D826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305300"/>
            <a:ext cx="5410200" cy="1905000"/>
          </a:xfrm>
          <a:prstGeom prst="rect">
            <a:avLst/>
          </a:prstGeom>
          <a:noFill/>
          <a:ln>
            <a:solidFill>
              <a:schemeClr val="tx1"/>
            </a:solidFill>
          </a:ln>
        </p:spPr>
      </p:pic>
    </p:spTree>
    <p:extLst>
      <p:ext uri="{BB962C8B-B14F-4D97-AF65-F5344CB8AC3E}">
        <p14:creationId xmlns:p14="http://schemas.microsoft.com/office/powerpoint/2010/main" val="2532654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274638"/>
            <a:ext cx="8229600" cy="792161"/>
          </a:xfrm>
        </p:spPr>
        <p:txBody>
          <a:bodyPr/>
          <a:lstStyle/>
          <a:p>
            <a:r>
              <a:rPr lang="en-US" dirty="0"/>
              <a:t>Knowledge Check #2 </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371600"/>
            <a:ext cx="8229600" cy="4572000"/>
          </a:xfrm>
        </p:spPr>
        <p:txBody>
          <a:bodyPr/>
          <a:lstStyle/>
          <a:p>
            <a:pPr marL="0" indent="0" fontAlgn="base">
              <a:buNone/>
            </a:pPr>
            <a:r>
              <a:rPr lang="en-US" dirty="0">
                <a:solidFill>
                  <a:schemeClr val="accent6">
                    <a:lumMod val="50000"/>
                  </a:schemeClr>
                </a:solidFill>
              </a:rPr>
              <a:t>Which answer is correct?</a:t>
            </a:r>
          </a:p>
          <a:p>
            <a:pPr marL="0" indent="0" fontAlgn="base">
              <a:buNone/>
            </a:pPr>
            <a:r>
              <a:rPr lang="en-US" dirty="0"/>
              <a:t>The community planner is  </a:t>
            </a:r>
          </a:p>
          <a:p>
            <a:pPr marL="457200" indent="-457200" fontAlgn="base">
              <a:buSzPct val="100000"/>
              <a:buFont typeface="+mj-lt"/>
              <a:buAutoNum type="alphaLcParenR"/>
            </a:pPr>
            <a:r>
              <a:rPr lang="en-US" dirty="0"/>
              <a:t>The person who is qualified to provide environmental and health services to a community</a:t>
            </a:r>
          </a:p>
          <a:p>
            <a:pPr marL="457200" indent="-457200" fontAlgn="base">
              <a:buSzPct val="100000"/>
              <a:buFont typeface="+mj-lt"/>
              <a:buAutoNum type="alphaLcParenR"/>
            </a:pPr>
            <a:r>
              <a:rPr lang="en-US" dirty="0"/>
              <a:t>The person in charge of the development aspects of the project</a:t>
            </a:r>
          </a:p>
          <a:p>
            <a:pPr marL="457200" indent="-457200" fontAlgn="base">
              <a:buSzPct val="100000"/>
              <a:buFont typeface="+mj-lt"/>
              <a:buAutoNum type="alphaLcParenR"/>
            </a:pPr>
            <a:r>
              <a:rPr lang="en-US" dirty="0"/>
              <a:t>A person living in the community who is passionate about his or her community’s health</a:t>
            </a:r>
          </a:p>
          <a:p>
            <a:pPr marL="457200" indent="-457200" fontAlgn="base">
              <a:buSzPct val="100000"/>
              <a:buFont typeface="+mj-lt"/>
              <a:buAutoNum type="alphaLcParenR"/>
            </a:pPr>
            <a:r>
              <a:rPr lang="en-US" dirty="0"/>
              <a:t>The person who plans the logistics of the redevelopment project</a:t>
            </a:r>
          </a:p>
          <a:p>
            <a:pPr marL="0" indent="0">
              <a:buNone/>
            </a:pPr>
            <a:endParaRPr lang="en-US" dirty="0"/>
          </a:p>
        </p:txBody>
      </p:sp>
    </p:spTree>
    <p:extLst>
      <p:ext uri="{BB962C8B-B14F-4D97-AF65-F5344CB8AC3E}">
        <p14:creationId xmlns:p14="http://schemas.microsoft.com/office/powerpoint/2010/main" val="1764986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536-6242-4F6A-B23D-7678173DF18A}"/>
              </a:ext>
            </a:extLst>
          </p:cNvPr>
          <p:cNvSpPr>
            <a:spLocks noGrp="1"/>
          </p:cNvSpPr>
          <p:nvPr>
            <p:ph type="title"/>
          </p:nvPr>
        </p:nvSpPr>
        <p:spPr>
          <a:xfrm>
            <a:off x="457200" y="274638"/>
            <a:ext cx="8229600" cy="1020762"/>
          </a:xfrm>
        </p:spPr>
        <p:txBody>
          <a:bodyPr/>
          <a:lstStyle/>
          <a:p>
            <a:r>
              <a:rPr lang="en-US" dirty="0"/>
              <a:t>Knowledge Check #3 </a:t>
            </a:r>
          </a:p>
        </p:txBody>
      </p:sp>
      <p:sp>
        <p:nvSpPr>
          <p:cNvPr id="3" name="Content Placeholder 2">
            <a:extLst>
              <a:ext uri="{FF2B5EF4-FFF2-40B4-BE49-F238E27FC236}">
                <a16:creationId xmlns:a16="http://schemas.microsoft.com/office/drawing/2014/main" id="{665AE1E2-BA6B-4BEB-8E67-369F22BEB81E}"/>
              </a:ext>
            </a:extLst>
          </p:cNvPr>
          <p:cNvSpPr>
            <a:spLocks noGrp="1"/>
          </p:cNvSpPr>
          <p:nvPr>
            <p:ph idx="1"/>
          </p:nvPr>
        </p:nvSpPr>
        <p:spPr>
          <a:xfrm>
            <a:off x="457200" y="1371600"/>
            <a:ext cx="8229600" cy="5211761"/>
          </a:xfrm>
        </p:spPr>
        <p:txBody>
          <a:bodyPr/>
          <a:lstStyle/>
          <a:p>
            <a:pPr marL="0" indent="0" fontAlgn="base">
              <a:buNone/>
            </a:pPr>
            <a:r>
              <a:rPr lang="en-US" dirty="0"/>
              <a:t>Identify </a:t>
            </a:r>
            <a:r>
              <a:rPr lang="en-US" dirty="0">
                <a:solidFill>
                  <a:schemeClr val="accent6">
                    <a:lumMod val="50000"/>
                  </a:schemeClr>
                </a:solidFill>
              </a:rPr>
              <a:t>all</a:t>
            </a:r>
            <a:r>
              <a:rPr lang="en-US" dirty="0"/>
              <a:t> the primary responsibilities of the environmental or health professional in the redevelopment of a land reuse site. </a:t>
            </a:r>
          </a:p>
          <a:p>
            <a:pPr marL="457200" indent="-457200" fontAlgn="base">
              <a:buSzPct val="100000"/>
              <a:buFont typeface="+mj-lt"/>
              <a:buAutoNum type="alphaLcParenR"/>
            </a:pPr>
            <a:r>
              <a:rPr lang="en-US" dirty="0"/>
              <a:t>Provide a network of resources, including community outreach, grant writing, staffing, etc. </a:t>
            </a:r>
          </a:p>
          <a:p>
            <a:pPr marL="457200" indent="-457200" fontAlgn="base">
              <a:buSzPct val="100000"/>
              <a:buFont typeface="+mj-lt"/>
              <a:buAutoNum type="alphaLcParenR"/>
            </a:pPr>
            <a:r>
              <a:rPr lang="en-US" dirty="0"/>
              <a:t>Conduct a site assessment</a:t>
            </a:r>
          </a:p>
          <a:p>
            <a:pPr marL="457200" indent="-457200" fontAlgn="base">
              <a:buSzPct val="100000"/>
              <a:buFont typeface="+mj-lt"/>
              <a:buAutoNum type="alphaLcParenR"/>
            </a:pPr>
            <a:r>
              <a:rPr lang="en-US" dirty="0"/>
              <a:t>Activate the community to make them aware of the site</a:t>
            </a:r>
          </a:p>
          <a:p>
            <a:pPr marL="457200" indent="-457200" fontAlgn="base">
              <a:buSzPct val="100000"/>
              <a:buFont typeface="+mj-lt"/>
              <a:buAutoNum type="alphaLcParenR"/>
            </a:pPr>
            <a:r>
              <a:rPr lang="en-US" dirty="0"/>
              <a:t>Conduct environmental cleanup of site</a:t>
            </a:r>
          </a:p>
          <a:p>
            <a:pPr marL="457200" indent="-457200" fontAlgn="base">
              <a:buSzPct val="100000"/>
              <a:buFont typeface="+mj-lt"/>
              <a:buAutoNum type="alphaLcParenR"/>
            </a:pPr>
            <a:r>
              <a:rPr lang="en-US" dirty="0"/>
              <a:t>Conduct a community health analysis</a:t>
            </a:r>
          </a:p>
        </p:txBody>
      </p:sp>
    </p:spTree>
    <p:extLst>
      <p:ext uri="{BB962C8B-B14F-4D97-AF65-F5344CB8AC3E}">
        <p14:creationId xmlns:p14="http://schemas.microsoft.com/office/powerpoint/2010/main" val="28692495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868362"/>
          </a:xfrm>
        </p:spPr>
        <p:txBody>
          <a:bodyPr/>
          <a:lstStyle/>
          <a:p>
            <a:r>
              <a:rPr lang="en-US" dirty="0"/>
              <a:t>Methods of Engagement</a:t>
            </a:r>
          </a:p>
        </p:txBody>
      </p:sp>
      <p:pic>
        <p:nvPicPr>
          <p:cNvPr id="16" name="Content Placeholder 15" descr="Image of a planning meeting.&#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29200" y="1417240"/>
            <a:ext cx="3017639" cy="4023519"/>
          </a:xfrm>
          <a:ln>
            <a:solidFill>
              <a:schemeClr val="tx1"/>
            </a:solidFill>
          </a:ln>
        </p:spPr>
      </p:pic>
      <p:pic>
        <p:nvPicPr>
          <p:cNvPr id="17" name="Picture 16" descr="Two images of a planning meeting. People are gathered around maps on tables for discus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500981"/>
            <a:ext cx="2892029" cy="3856038"/>
          </a:xfrm>
          <a:prstGeom prst="rect">
            <a:avLst/>
          </a:prstGeom>
          <a:ln>
            <a:solidFill>
              <a:schemeClr val="tx1"/>
            </a:solidFill>
          </a:ln>
        </p:spPr>
      </p:pic>
      <p:sp>
        <p:nvSpPr>
          <p:cNvPr id="2" name="TextBox 1">
            <a:extLst>
              <a:ext uri="{FF2B5EF4-FFF2-40B4-BE49-F238E27FC236}">
                <a16:creationId xmlns:a16="http://schemas.microsoft.com/office/drawing/2014/main" id="{F9F6A4C7-6E1E-40F7-9365-B2CA78EFDCCA}"/>
              </a:ext>
            </a:extLst>
          </p:cNvPr>
          <p:cNvSpPr txBox="1"/>
          <p:nvPr/>
        </p:nvSpPr>
        <p:spPr>
          <a:xfrm>
            <a:off x="1447799" y="5559253"/>
            <a:ext cx="6599039" cy="261610"/>
          </a:xfrm>
          <a:prstGeom prst="rect">
            <a:avLst/>
          </a:prstGeom>
          <a:noFill/>
        </p:spPr>
        <p:txBody>
          <a:bodyPr wrap="square" rtlCol="0">
            <a:spAutoFit/>
          </a:bodyPr>
          <a:lstStyle/>
          <a:p>
            <a:pPr algn="ctr"/>
            <a:r>
              <a:rPr lang="en-US" sz="1100" dirty="0"/>
              <a:t>Images of a community land reuse meeting (ATSDR, 2016).</a:t>
            </a:r>
          </a:p>
        </p:txBody>
      </p:sp>
    </p:spTree>
    <p:extLst>
      <p:ext uri="{BB962C8B-B14F-4D97-AF65-F5344CB8AC3E}">
        <p14:creationId xmlns:p14="http://schemas.microsoft.com/office/powerpoint/2010/main" val="20090878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br>
              <a:rPr lang="en-US" dirty="0"/>
            </a:br>
            <a:r>
              <a:rPr lang="en-US" dirty="0"/>
              <a:t>Engaging with Your Community: Objectives</a:t>
            </a:r>
          </a:p>
        </p:txBody>
      </p:sp>
      <p:sp>
        <p:nvSpPr>
          <p:cNvPr id="3" name="Content Placeholder 2"/>
          <p:cNvSpPr>
            <a:spLocks noGrp="1"/>
          </p:cNvSpPr>
          <p:nvPr>
            <p:ph idx="1"/>
          </p:nvPr>
        </p:nvSpPr>
        <p:spPr/>
        <p:txBody>
          <a:bodyPr/>
          <a:lstStyle/>
          <a:p>
            <a:pPr lvl="0" fontAlgn="base"/>
            <a:r>
              <a:rPr lang="en-US" b="0" dirty="0"/>
              <a:t>Demonstrate the ability </a:t>
            </a:r>
            <a:r>
              <a:rPr lang="en-US" dirty="0"/>
              <a:t>to create and activate a development community </a:t>
            </a:r>
            <a:endParaRPr lang="en-US" sz="2800" dirty="0"/>
          </a:p>
          <a:p>
            <a:pPr lvl="0" fontAlgn="base"/>
            <a:r>
              <a:rPr lang="en-US" b="0" dirty="0"/>
              <a:t>Describe at least two principles of </a:t>
            </a:r>
            <a:r>
              <a:rPr lang="en-US" dirty="0"/>
              <a:t>community engagement </a:t>
            </a:r>
            <a:endParaRPr lang="en-US" sz="2800" dirty="0"/>
          </a:p>
          <a:p>
            <a:pPr lvl="0" fontAlgn="base"/>
            <a:r>
              <a:rPr lang="en-US" b="0" dirty="0"/>
              <a:t>Describe </a:t>
            </a:r>
            <a:r>
              <a:rPr lang="en-US" dirty="0"/>
              <a:t>three community engagement tools </a:t>
            </a:r>
            <a:r>
              <a:rPr lang="en-US" b="0" dirty="0"/>
              <a:t>that you could use in your work </a:t>
            </a:r>
            <a:endParaRPr lang="en-US" sz="2800" b="0" dirty="0"/>
          </a:p>
          <a:p>
            <a:pPr lvl="0" fontAlgn="base"/>
            <a:r>
              <a:rPr lang="en-US" b="0" dirty="0"/>
              <a:t>Explain the </a:t>
            </a:r>
            <a:r>
              <a:rPr lang="en-US" dirty="0"/>
              <a:t>role, responsibilities, and scope of practice </a:t>
            </a:r>
            <a:r>
              <a:rPr lang="en-US" b="0" dirty="0"/>
              <a:t>of a </a:t>
            </a:r>
            <a:r>
              <a:rPr lang="en-US" dirty="0"/>
              <a:t>development community team member </a:t>
            </a:r>
            <a:endParaRPr lang="en-US" sz="2800" dirty="0"/>
          </a:p>
        </p:txBody>
      </p:sp>
    </p:spTree>
    <p:extLst>
      <p:ext uri="{BB962C8B-B14F-4D97-AF65-F5344CB8AC3E}">
        <p14:creationId xmlns:p14="http://schemas.microsoft.com/office/powerpoint/2010/main" val="34949605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Engage: </a:t>
            </a:r>
            <a:br>
              <a:rPr lang="en-US" dirty="0"/>
            </a:br>
            <a:r>
              <a:rPr lang="en-US" dirty="0"/>
              <a:t>Resources</a:t>
            </a:r>
          </a:p>
        </p:txBody>
      </p:sp>
      <p:sp>
        <p:nvSpPr>
          <p:cNvPr id="3" name="Content Placeholder 2"/>
          <p:cNvSpPr>
            <a:spLocks noGrp="1"/>
          </p:cNvSpPr>
          <p:nvPr>
            <p:ph idx="1"/>
          </p:nvPr>
        </p:nvSpPr>
        <p:spPr/>
        <p:txBody>
          <a:bodyPr/>
          <a:lstStyle/>
          <a:p>
            <a:r>
              <a:rPr lang="en-US" dirty="0"/>
              <a:t>ATSDR Communication Toolkit: </a:t>
            </a:r>
            <a:r>
              <a:rPr lang="en-US" dirty="0">
                <a:hlinkClick r:id="rId3"/>
              </a:rPr>
              <a:t>https://www.atsdr.cdc.gov/communications-toolkit/index.html</a:t>
            </a:r>
            <a:endParaRPr lang="en-US" dirty="0"/>
          </a:p>
          <a:p>
            <a:pPr lvl="1"/>
            <a:r>
              <a:rPr lang="en-US" dirty="0"/>
              <a:t>Tools to increase your communication skills </a:t>
            </a:r>
          </a:p>
          <a:p>
            <a:pPr lvl="2"/>
            <a:r>
              <a:rPr lang="en-US" dirty="0"/>
              <a:t>Guidance for presentations (internal to ATSDR but useful guidelines in general)</a:t>
            </a:r>
          </a:p>
          <a:p>
            <a:pPr lvl="2"/>
            <a:r>
              <a:rPr lang="en-US" dirty="0"/>
              <a:t>Community Meeting Guidelines</a:t>
            </a:r>
          </a:p>
          <a:p>
            <a:pPr lvl="2"/>
            <a:r>
              <a:rPr lang="en-US" dirty="0"/>
              <a:t>Community Concern Assessment Tool (Module 3)</a:t>
            </a:r>
          </a:p>
          <a:p>
            <a:pPr lvl="2"/>
            <a:r>
              <a:rPr lang="en-US" dirty="0"/>
              <a:t>Message Mapping Tool (Module 3)</a:t>
            </a:r>
          </a:p>
          <a:p>
            <a:pPr marL="914400" lvl="2" indent="0">
              <a:buNone/>
            </a:pPr>
            <a:endParaRPr lang="en-US" dirty="0"/>
          </a:p>
        </p:txBody>
      </p:sp>
    </p:spTree>
    <p:extLst>
      <p:ext uri="{BB962C8B-B14F-4D97-AF65-F5344CB8AC3E}">
        <p14:creationId xmlns:p14="http://schemas.microsoft.com/office/powerpoint/2010/main" val="29042877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PowerPoint Templates</a:t>
            </a:r>
          </a:p>
        </p:txBody>
      </p:sp>
      <p:sp>
        <p:nvSpPr>
          <p:cNvPr id="3" name="Content Placeholder 2"/>
          <p:cNvSpPr>
            <a:spLocks noGrp="1"/>
          </p:cNvSpPr>
          <p:nvPr>
            <p:ph idx="1"/>
          </p:nvPr>
        </p:nvSpPr>
        <p:spPr>
          <a:xfrm>
            <a:off x="457200" y="1219200"/>
            <a:ext cx="8229600" cy="5181600"/>
          </a:xfrm>
        </p:spPr>
        <p:txBody>
          <a:bodyPr/>
          <a:lstStyle/>
          <a:p>
            <a:r>
              <a:rPr lang="en-US" b="0" dirty="0"/>
              <a:t>Use the </a:t>
            </a:r>
            <a:r>
              <a:rPr lang="en-US" dirty="0"/>
              <a:t>minimum number of slides </a:t>
            </a:r>
            <a:r>
              <a:rPr lang="en-US" b="0" dirty="0"/>
              <a:t>possible</a:t>
            </a:r>
            <a:r>
              <a:rPr lang="en-US" dirty="0"/>
              <a:t> </a:t>
            </a:r>
            <a:r>
              <a:rPr lang="en-US" b="0" dirty="0"/>
              <a:t>to keep the audience’s attention.</a:t>
            </a:r>
          </a:p>
          <a:p>
            <a:r>
              <a:rPr lang="en-US" b="0" dirty="0"/>
              <a:t>Use as </a:t>
            </a:r>
            <a:r>
              <a:rPr lang="en-US" dirty="0"/>
              <a:t>few words </a:t>
            </a:r>
            <a:r>
              <a:rPr lang="en-US" b="0" dirty="0"/>
              <a:t>on slides as possible.</a:t>
            </a:r>
          </a:p>
          <a:p>
            <a:r>
              <a:rPr lang="en-US" b="0" dirty="0"/>
              <a:t>Use </a:t>
            </a:r>
            <a:r>
              <a:rPr lang="en-US" dirty="0"/>
              <a:t>plain language </a:t>
            </a:r>
            <a:r>
              <a:rPr lang="en-US" b="0" dirty="0"/>
              <a:t>as much as possible.</a:t>
            </a:r>
          </a:p>
          <a:p>
            <a:r>
              <a:rPr lang="en-US" b="0" dirty="0"/>
              <a:t>Use </a:t>
            </a:r>
            <a:r>
              <a:rPr lang="en-US" dirty="0"/>
              <a:t>relevant visuals </a:t>
            </a:r>
            <a:r>
              <a:rPr lang="en-US" b="0" dirty="0"/>
              <a:t>on slides (e.g., maps and photos of the site).</a:t>
            </a:r>
          </a:p>
          <a:p>
            <a:r>
              <a:rPr lang="en-US" dirty="0"/>
              <a:t>Avoid jokes or humor</a:t>
            </a:r>
            <a:r>
              <a:rPr lang="en-US" b="0" dirty="0"/>
              <a:t> which may  be misinterpreted to mean you are not taking the situation seriously.</a:t>
            </a:r>
            <a:endParaRPr lang="en-US" dirty="0"/>
          </a:p>
          <a:p>
            <a:r>
              <a:rPr lang="en-US" dirty="0"/>
              <a:t>Review </a:t>
            </a:r>
            <a:r>
              <a:rPr lang="en-US" b="0" dirty="0"/>
              <a:t>the points on your slides against </a:t>
            </a:r>
            <a:r>
              <a:rPr lang="en-US" dirty="0"/>
              <a:t>the message mapping template, worksheet, and checklist </a:t>
            </a:r>
            <a:r>
              <a:rPr lang="en-US" b="0" dirty="0"/>
              <a:t>to evaluate your messaging before delivery.</a:t>
            </a:r>
          </a:p>
          <a:p>
            <a:pPr lvl="1"/>
            <a:endParaRPr lang="en-US" dirty="0"/>
          </a:p>
          <a:p>
            <a:endParaRPr lang="en-US" dirty="0"/>
          </a:p>
        </p:txBody>
      </p:sp>
    </p:spTree>
    <p:extLst>
      <p:ext uri="{BB962C8B-B14F-4D97-AF65-F5344CB8AC3E}">
        <p14:creationId xmlns:p14="http://schemas.microsoft.com/office/powerpoint/2010/main" val="37654802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ATSDR Communication Toolkit: </a:t>
            </a:r>
            <a:br>
              <a:rPr lang="en-US" dirty="0"/>
            </a:br>
            <a:r>
              <a:rPr lang="en-US" dirty="0"/>
              <a:t>Community Meeting Guidelines</a:t>
            </a:r>
          </a:p>
        </p:txBody>
      </p:sp>
      <p:sp>
        <p:nvSpPr>
          <p:cNvPr id="3" name="Content Placeholder 2"/>
          <p:cNvSpPr>
            <a:spLocks noGrp="1"/>
          </p:cNvSpPr>
          <p:nvPr>
            <p:ph idx="1"/>
          </p:nvPr>
        </p:nvSpPr>
        <p:spPr>
          <a:xfrm>
            <a:off x="533400" y="1600200"/>
            <a:ext cx="8153400" cy="4648199"/>
          </a:xfrm>
        </p:spPr>
        <p:txBody>
          <a:bodyPr/>
          <a:lstStyle/>
          <a:p>
            <a:r>
              <a:rPr lang="en-US" dirty="0"/>
              <a:t>Develop some understanding of the community.</a:t>
            </a:r>
          </a:p>
          <a:p>
            <a:pPr lvl="1"/>
            <a:r>
              <a:rPr lang="en-US" dirty="0"/>
              <a:t>Demographics </a:t>
            </a:r>
          </a:p>
          <a:p>
            <a:pPr lvl="1"/>
            <a:r>
              <a:rPr lang="en-US" dirty="0"/>
              <a:t>History related to environmental issues and health concerns</a:t>
            </a:r>
          </a:p>
          <a:p>
            <a:r>
              <a:rPr lang="en-US" dirty="0"/>
              <a:t>Invite as many community members as possible.</a:t>
            </a:r>
          </a:p>
          <a:p>
            <a:r>
              <a:rPr lang="en-US" dirty="0"/>
              <a:t>Set expectations.</a:t>
            </a:r>
          </a:p>
          <a:p>
            <a:pPr lvl="1"/>
            <a:r>
              <a:rPr lang="en-US" dirty="0"/>
              <a:t>Explain who you are.</a:t>
            </a:r>
          </a:p>
          <a:p>
            <a:pPr lvl="1"/>
            <a:r>
              <a:rPr lang="en-US" dirty="0"/>
              <a:t>Explain what you are able to provide. </a:t>
            </a:r>
          </a:p>
          <a:p>
            <a:r>
              <a:rPr lang="en-US" dirty="0"/>
              <a:t>Be prepared to address basic questions about the contamination and how community members can protect themselves, if needed</a:t>
            </a:r>
          </a:p>
        </p:txBody>
      </p:sp>
    </p:spTree>
    <p:extLst>
      <p:ext uri="{BB962C8B-B14F-4D97-AF65-F5344CB8AC3E}">
        <p14:creationId xmlns:p14="http://schemas.microsoft.com/office/powerpoint/2010/main" val="37669240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128"/>
            <a:ext cx="8229600" cy="868362"/>
          </a:xfrm>
        </p:spPr>
        <p:txBody>
          <a:bodyPr/>
          <a:lstStyle/>
          <a:p>
            <a:r>
              <a:rPr lang="en-US" dirty="0"/>
              <a:t>ATSDR Communications Toolkit</a:t>
            </a:r>
            <a:br>
              <a:rPr lang="en-US" dirty="0"/>
            </a:br>
            <a:r>
              <a:rPr lang="en-US" dirty="0"/>
              <a:t>Community Meeting Guidelines</a:t>
            </a:r>
          </a:p>
        </p:txBody>
      </p:sp>
      <p:sp>
        <p:nvSpPr>
          <p:cNvPr id="3" name="Content Placeholder 2"/>
          <p:cNvSpPr>
            <a:spLocks noGrp="1"/>
          </p:cNvSpPr>
          <p:nvPr>
            <p:ph idx="1"/>
          </p:nvPr>
        </p:nvSpPr>
        <p:spPr>
          <a:xfrm>
            <a:off x="469490" y="1600200"/>
            <a:ext cx="8229600" cy="3810000"/>
          </a:xfrm>
        </p:spPr>
        <p:txBody>
          <a:bodyPr/>
          <a:lstStyle/>
          <a:p>
            <a:r>
              <a:rPr lang="en-US" b="0" dirty="0"/>
              <a:t>Understand that </a:t>
            </a:r>
            <a:r>
              <a:rPr lang="en-US" dirty="0"/>
              <a:t>community may experience high level of concern even though risk is low</a:t>
            </a:r>
            <a:r>
              <a:rPr lang="en-US" b="0" dirty="0"/>
              <a:t>. </a:t>
            </a:r>
            <a:r>
              <a:rPr lang="en-US" dirty="0"/>
              <a:t>Be prepared </a:t>
            </a:r>
            <a:r>
              <a:rPr lang="en-US" b="0" dirty="0"/>
              <a:t>to discuss this.</a:t>
            </a:r>
          </a:p>
          <a:p>
            <a:r>
              <a:rPr lang="en-US" b="0" dirty="0"/>
              <a:t>Express</a:t>
            </a:r>
            <a:r>
              <a:rPr lang="en-US" dirty="0"/>
              <a:t> empathy, honesty, and humility </a:t>
            </a:r>
            <a:r>
              <a:rPr lang="en-US" b="0" dirty="0"/>
              <a:t>to build trust</a:t>
            </a:r>
            <a:r>
              <a:rPr lang="en-US" dirty="0"/>
              <a:t>.</a:t>
            </a:r>
          </a:p>
          <a:p>
            <a:r>
              <a:rPr lang="en-US" b="0" dirty="0"/>
              <a:t>Ask for </a:t>
            </a:r>
            <a:r>
              <a:rPr lang="en-US" dirty="0"/>
              <a:t>feedback (phone, email, etc.) </a:t>
            </a:r>
            <a:r>
              <a:rPr lang="en-US" b="0" dirty="0"/>
              <a:t>to forge relationships.</a:t>
            </a:r>
          </a:p>
          <a:p>
            <a:r>
              <a:rPr lang="en-US" dirty="0"/>
              <a:t>Listen.</a:t>
            </a:r>
          </a:p>
          <a:p>
            <a:r>
              <a:rPr lang="en-US" b="0" dirty="0"/>
              <a:t>Use</a:t>
            </a:r>
            <a:r>
              <a:rPr lang="en-US" dirty="0"/>
              <a:t> plain language.</a:t>
            </a:r>
          </a:p>
          <a:p>
            <a:r>
              <a:rPr lang="en-US" b="0" dirty="0"/>
              <a:t>Consider using a </a:t>
            </a:r>
            <a:r>
              <a:rPr lang="en-US" dirty="0"/>
              <a:t>translator, </a:t>
            </a:r>
            <a:r>
              <a:rPr lang="en-US" b="0" dirty="0"/>
              <a:t>if necessary.</a:t>
            </a:r>
          </a:p>
          <a:p>
            <a:endParaRPr lang="en-US" dirty="0"/>
          </a:p>
        </p:txBody>
      </p:sp>
    </p:spTree>
    <p:extLst>
      <p:ext uri="{BB962C8B-B14F-4D97-AF65-F5344CB8AC3E}">
        <p14:creationId xmlns:p14="http://schemas.microsoft.com/office/powerpoint/2010/main" val="19289180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Base Discussion</a:t>
            </a:r>
          </a:p>
        </p:txBody>
      </p:sp>
      <p:sp>
        <p:nvSpPr>
          <p:cNvPr id="3" name="Content Placeholder 2"/>
          <p:cNvSpPr>
            <a:spLocks noGrp="1"/>
          </p:cNvSpPr>
          <p:nvPr>
            <p:ph idx="1"/>
          </p:nvPr>
        </p:nvSpPr>
        <p:spPr/>
        <p:txBody>
          <a:bodyPr/>
          <a:lstStyle/>
          <a:p>
            <a:pPr marL="0" indent="0">
              <a:buNone/>
            </a:pPr>
            <a:r>
              <a:rPr lang="en-US" dirty="0"/>
              <a:t>How can you manage a situation where there is high community concern but low risk of exposure?</a:t>
            </a:r>
          </a:p>
          <a:p>
            <a:endParaRPr lang="en-US" dirty="0"/>
          </a:p>
          <a:p>
            <a:pPr marL="0" indent="0">
              <a:buNone/>
            </a:pPr>
            <a:endParaRPr lang="en-US" dirty="0"/>
          </a:p>
        </p:txBody>
      </p:sp>
      <p:pic>
        <p:nvPicPr>
          <p:cNvPr id="6" name="Picture 5" descr="Image of a fenced and vacant site.&#10;">
            <a:extLst>
              <a:ext uri="{FF2B5EF4-FFF2-40B4-BE49-F238E27FC236}">
                <a16:creationId xmlns:a16="http://schemas.microsoft.com/office/drawing/2014/main" id="{6B0E1DEF-49A3-46DB-96B6-4957440F05F6}"/>
              </a:ext>
            </a:extLst>
          </p:cNvPr>
          <p:cNvPicPr>
            <a:picLocks noChangeAspect="1"/>
          </p:cNvPicPr>
          <p:nvPr/>
        </p:nvPicPr>
        <p:blipFill>
          <a:blip r:embed="rId3"/>
          <a:stretch>
            <a:fillRect/>
          </a:stretch>
        </p:blipFill>
        <p:spPr>
          <a:xfrm>
            <a:off x="948518" y="2971800"/>
            <a:ext cx="7246963" cy="2194800"/>
          </a:xfrm>
          <a:prstGeom prst="rect">
            <a:avLst/>
          </a:prstGeom>
          <a:ln>
            <a:solidFill>
              <a:schemeClr val="tx1"/>
            </a:solidFill>
          </a:ln>
        </p:spPr>
      </p:pic>
    </p:spTree>
    <p:extLst>
      <p:ext uri="{BB962C8B-B14F-4D97-AF65-F5344CB8AC3E}">
        <p14:creationId xmlns:p14="http://schemas.microsoft.com/office/powerpoint/2010/main" val="17398675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DA86-B904-4D29-89C0-3A65E4359DEC}"/>
              </a:ext>
            </a:extLst>
          </p:cNvPr>
          <p:cNvSpPr>
            <a:spLocks noGrp="1"/>
          </p:cNvSpPr>
          <p:nvPr>
            <p:ph type="title"/>
          </p:nvPr>
        </p:nvSpPr>
        <p:spPr>
          <a:xfrm>
            <a:off x="457200" y="457200"/>
            <a:ext cx="8229600" cy="1265238"/>
          </a:xfrm>
        </p:spPr>
        <p:txBody>
          <a:bodyPr/>
          <a:lstStyle/>
          <a:p>
            <a:r>
              <a:rPr lang="en-US" dirty="0"/>
              <a:t>Methods to Engage: </a:t>
            </a:r>
            <a:br>
              <a:rPr lang="en-US" dirty="0"/>
            </a:br>
            <a:r>
              <a:rPr lang="en-US" dirty="0"/>
              <a:t>Principles of Community Engagement</a:t>
            </a:r>
            <a:br>
              <a:rPr lang="en-US" dirty="0"/>
            </a:br>
            <a:r>
              <a:rPr lang="en-US" dirty="0"/>
              <a:t>(ATSDR, 2011)</a:t>
            </a:r>
          </a:p>
        </p:txBody>
      </p:sp>
      <p:sp>
        <p:nvSpPr>
          <p:cNvPr id="3" name="Content Placeholder 2">
            <a:extLst>
              <a:ext uri="{FF2B5EF4-FFF2-40B4-BE49-F238E27FC236}">
                <a16:creationId xmlns:a16="http://schemas.microsoft.com/office/drawing/2014/main" id="{9882B28E-8501-4556-B6FC-6277BA9DF976}"/>
              </a:ext>
            </a:extLst>
          </p:cNvPr>
          <p:cNvSpPr>
            <a:spLocks noGrp="1"/>
          </p:cNvSpPr>
          <p:nvPr>
            <p:ph idx="1"/>
          </p:nvPr>
        </p:nvSpPr>
        <p:spPr>
          <a:xfrm>
            <a:off x="457200" y="1905000"/>
            <a:ext cx="8229600" cy="4191000"/>
          </a:xfrm>
        </p:spPr>
        <p:txBody>
          <a:bodyPr/>
          <a:lstStyle/>
          <a:p>
            <a:r>
              <a:rPr lang="en-US" b="0" dirty="0"/>
              <a:t>Be </a:t>
            </a:r>
            <a:r>
              <a:rPr lang="en-US" dirty="0"/>
              <a:t>clear</a:t>
            </a:r>
            <a:r>
              <a:rPr lang="en-US" b="0" dirty="0"/>
              <a:t> about the </a:t>
            </a:r>
            <a:r>
              <a:rPr lang="en-US" dirty="0"/>
              <a:t>goals of the project </a:t>
            </a:r>
            <a:r>
              <a:rPr lang="en-US" b="0" dirty="0"/>
              <a:t>and the </a:t>
            </a:r>
            <a:r>
              <a:rPr lang="en-US" dirty="0"/>
              <a:t>populations involved</a:t>
            </a:r>
            <a:r>
              <a:rPr lang="en-US" b="0" dirty="0"/>
              <a:t>.</a:t>
            </a:r>
          </a:p>
          <a:p>
            <a:pPr marL="0" indent="0">
              <a:buNone/>
            </a:pPr>
            <a:endParaRPr lang="en-US" dirty="0"/>
          </a:p>
          <a:p>
            <a:r>
              <a:rPr lang="en-US" dirty="0"/>
              <a:t>Understand </a:t>
            </a:r>
            <a:r>
              <a:rPr lang="en-US" b="0" dirty="0"/>
              <a:t>the</a:t>
            </a:r>
            <a:r>
              <a:rPr lang="en-US" dirty="0"/>
              <a:t> community (culture, economic conditions, social networks, support programs, </a:t>
            </a:r>
            <a:r>
              <a:rPr lang="en-US" b="0" dirty="0"/>
              <a:t>e.g., healthcare providers or park districts</a:t>
            </a:r>
            <a:r>
              <a:rPr lang="en-US" dirty="0"/>
              <a:t>).</a:t>
            </a:r>
          </a:p>
          <a:p>
            <a:pPr marL="0" indent="0">
              <a:buNone/>
            </a:pPr>
            <a:endParaRPr lang="en-US" dirty="0"/>
          </a:p>
          <a:p>
            <a:r>
              <a:rPr lang="en-US" dirty="0"/>
              <a:t>Build trust, establish relationships, </a:t>
            </a:r>
            <a:r>
              <a:rPr lang="en-US" b="0" dirty="0"/>
              <a:t>and</a:t>
            </a:r>
            <a:r>
              <a:rPr lang="en-US" dirty="0"/>
              <a:t> connect with local leaders.</a:t>
            </a:r>
          </a:p>
          <a:p>
            <a:endParaRPr lang="en-US" dirty="0"/>
          </a:p>
        </p:txBody>
      </p:sp>
    </p:spTree>
    <p:extLst>
      <p:ext uri="{BB962C8B-B14F-4D97-AF65-F5344CB8AC3E}">
        <p14:creationId xmlns:p14="http://schemas.microsoft.com/office/powerpoint/2010/main" val="1348173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DA86-B904-4D29-89C0-3A65E4359DEC}"/>
              </a:ext>
            </a:extLst>
          </p:cNvPr>
          <p:cNvSpPr>
            <a:spLocks noGrp="1"/>
          </p:cNvSpPr>
          <p:nvPr>
            <p:ph type="title"/>
          </p:nvPr>
        </p:nvSpPr>
        <p:spPr>
          <a:xfrm>
            <a:off x="455221" y="381000"/>
            <a:ext cx="8229600" cy="1295400"/>
          </a:xfrm>
        </p:spPr>
        <p:txBody>
          <a:bodyPr/>
          <a:lstStyle/>
          <a:p>
            <a:r>
              <a:rPr lang="en-US" dirty="0"/>
              <a:t>Methods to Engage: </a:t>
            </a:r>
            <a:br>
              <a:rPr lang="en-US" dirty="0"/>
            </a:br>
            <a:r>
              <a:rPr lang="en-US" dirty="0"/>
              <a:t>Principles of Community Engagement</a:t>
            </a:r>
            <a:br>
              <a:rPr lang="en-US" dirty="0"/>
            </a:br>
            <a:r>
              <a:rPr lang="en-US" dirty="0"/>
              <a:t>(ATSDR, 2011)</a:t>
            </a:r>
          </a:p>
        </p:txBody>
      </p:sp>
      <p:sp>
        <p:nvSpPr>
          <p:cNvPr id="3" name="Content Placeholder 2">
            <a:extLst>
              <a:ext uri="{FF2B5EF4-FFF2-40B4-BE49-F238E27FC236}">
                <a16:creationId xmlns:a16="http://schemas.microsoft.com/office/drawing/2014/main" id="{9882B28E-8501-4556-B6FC-6277BA9DF976}"/>
              </a:ext>
            </a:extLst>
          </p:cNvPr>
          <p:cNvSpPr>
            <a:spLocks noGrp="1"/>
          </p:cNvSpPr>
          <p:nvPr>
            <p:ph idx="1"/>
          </p:nvPr>
        </p:nvSpPr>
        <p:spPr>
          <a:xfrm>
            <a:off x="457200" y="1905000"/>
            <a:ext cx="8229600" cy="4114800"/>
          </a:xfrm>
        </p:spPr>
        <p:txBody>
          <a:bodyPr/>
          <a:lstStyle/>
          <a:p>
            <a:r>
              <a:rPr lang="en-US" b="0" dirty="0"/>
              <a:t>Power to create change is </a:t>
            </a:r>
            <a:r>
              <a:rPr lang="en-US" dirty="0"/>
              <a:t>within the community </a:t>
            </a:r>
            <a:r>
              <a:rPr lang="en-US" b="0" dirty="0"/>
              <a:t>(not with external entities).</a:t>
            </a:r>
          </a:p>
          <a:p>
            <a:pPr marL="0" indent="0">
              <a:buNone/>
            </a:pPr>
            <a:endParaRPr lang="en-US" dirty="0"/>
          </a:p>
          <a:p>
            <a:r>
              <a:rPr lang="en-US" b="0" dirty="0"/>
              <a:t>All outside organizations </a:t>
            </a:r>
            <a:r>
              <a:rPr lang="en-US" dirty="0"/>
              <a:t>may not share the community’s interest. </a:t>
            </a:r>
            <a:r>
              <a:rPr lang="en-US" b="0" dirty="0"/>
              <a:t>Reach out </a:t>
            </a:r>
            <a:r>
              <a:rPr lang="en-US" dirty="0"/>
              <a:t>for assistance and partners (local, state, national).</a:t>
            </a:r>
          </a:p>
          <a:p>
            <a:pPr marL="0" indent="0">
              <a:buNone/>
            </a:pPr>
            <a:endParaRPr lang="en-US" dirty="0"/>
          </a:p>
          <a:p>
            <a:r>
              <a:rPr lang="en-US" b="0" dirty="0"/>
              <a:t>Respect the </a:t>
            </a:r>
            <a:r>
              <a:rPr lang="en-US" dirty="0"/>
              <a:t>diversity </a:t>
            </a:r>
            <a:r>
              <a:rPr lang="en-US" b="0" dirty="0"/>
              <a:t>of the community</a:t>
            </a:r>
            <a:r>
              <a:rPr lang="en-US" dirty="0"/>
              <a:t>.</a:t>
            </a:r>
          </a:p>
          <a:p>
            <a:pPr marL="0" indent="0">
              <a:buNone/>
            </a:pPr>
            <a:endParaRPr lang="en-US" dirty="0"/>
          </a:p>
        </p:txBody>
      </p:sp>
    </p:spTree>
    <p:extLst>
      <p:ext uri="{BB962C8B-B14F-4D97-AF65-F5344CB8AC3E}">
        <p14:creationId xmlns:p14="http://schemas.microsoft.com/office/powerpoint/2010/main" val="30156812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DA86-B904-4D29-89C0-3A65E4359DEC}"/>
              </a:ext>
            </a:extLst>
          </p:cNvPr>
          <p:cNvSpPr>
            <a:spLocks noGrp="1"/>
          </p:cNvSpPr>
          <p:nvPr>
            <p:ph type="title"/>
          </p:nvPr>
        </p:nvSpPr>
        <p:spPr>
          <a:xfrm>
            <a:off x="431470" y="457200"/>
            <a:ext cx="8229600" cy="1219200"/>
          </a:xfrm>
        </p:spPr>
        <p:txBody>
          <a:bodyPr/>
          <a:lstStyle/>
          <a:p>
            <a:r>
              <a:rPr lang="en-US" dirty="0"/>
              <a:t>Methods to Engage: </a:t>
            </a:r>
            <a:br>
              <a:rPr lang="en-US" dirty="0"/>
            </a:br>
            <a:r>
              <a:rPr lang="en-US" dirty="0"/>
              <a:t>Principles of Community Engagement</a:t>
            </a:r>
            <a:br>
              <a:rPr lang="en-US" dirty="0"/>
            </a:br>
            <a:r>
              <a:rPr lang="en-US" dirty="0"/>
              <a:t>(ATSDR, 2011)</a:t>
            </a:r>
          </a:p>
        </p:txBody>
      </p:sp>
      <p:sp>
        <p:nvSpPr>
          <p:cNvPr id="3" name="Content Placeholder 2">
            <a:extLst>
              <a:ext uri="{FF2B5EF4-FFF2-40B4-BE49-F238E27FC236}">
                <a16:creationId xmlns:a16="http://schemas.microsoft.com/office/drawing/2014/main" id="{9882B28E-8501-4556-B6FC-6277BA9DF976}"/>
              </a:ext>
            </a:extLst>
          </p:cNvPr>
          <p:cNvSpPr>
            <a:spLocks noGrp="1"/>
          </p:cNvSpPr>
          <p:nvPr>
            <p:ph idx="1"/>
          </p:nvPr>
        </p:nvSpPr>
        <p:spPr>
          <a:xfrm>
            <a:off x="457200" y="1981200"/>
            <a:ext cx="8229600" cy="3048000"/>
          </a:xfrm>
        </p:spPr>
        <p:txBody>
          <a:bodyPr/>
          <a:lstStyle/>
          <a:p>
            <a:r>
              <a:rPr lang="en-US" b="0" dirty="0"/>
              <a:t>Mobilize</a:t>
            </a:r>
            <a:r>
              <a:rPr lang="en-US" dirty="0"/>
              <a:t> community assets and strengths (</a:t>
            </a:r>
            <a:r>
              <a:rPr lang="en-US" b="0" dirty="0"/>
              <a:t>can do an </a:t>
            </a:r>
            <a:r>
              <a:rPr lang="en-US" dirty="0"/>
              <a:t>asset mapping exercise).</a:t>
            </a:r>
          </a:p>
          <a:p>
            <a:pPr marL="0" indent="0">
              <a:buNone/>
            </a:pPr>
            <a:endParaRPr lang="en-US" dirty="0"/>
          </a:p>
          <a:p>
            <a:r>
              <a:rPr lang="en-US" b="0" dirty="0"/>
              <a:t>Work together with </a:t>
            </a:r>
            <a:r>
              <a:rPr lang="en-US" dirty="0"/>
              <a:t>all partners (</a:t>
            </a:r>
            <a:r>
              <a:rPr lang="en-US" b="0" dirty="0"/>
              <a:t>level the playing field</a:t>
            </a:r>
            <a:r>
              <a:rPr lang="en-US" dirty="0"/>
              <a:t>).</a:t>
            </a:r>
          </a:p>
          <a:p>
            <a:pPr marL="0" indent="0">
              <a:buNone/>
            </a:pPr>
            <a:endParaRPr lang="en-US" dirty="0"/>
          </a:p>
          <a:p>
            <a:r>
              <a:rPr lang="en-US" b="0" dirty="0"/>
              <a:t>Understand that </a:t>
            </a:r>
            <a:r>
              <a:rPr lang="en-US" dirty="0"/>
              <a:t>community collaboration </a:t>
            </a:r>
            <a:r>
              <a:rPr lang="en-US" b="0" dirty="0"/>
              <a:t>requires</a:t>
            </a:r>
            <a:r>
              <a:rPr lang="en-US" dirty="0"/>
              <a:t> long term commitment.</a:t>
            </a:r>
          </a:p>
          <a:p>
            <a:pPr marL="0" indent="0">
              <a:buNone/>
            </a:pPr>
            <a:endParaRPr lang="en-US" dirty="0"/>
          </a:p>
        </p:txBody>
      </p:sp>
    </p:spTree>
    <p:extLst>
      <p:ext uri="{BB962C8B-B14F-4D97-AF65-F5344CB8AC3E}">
        <p14:creationId xmlns:p14="http://schemas.microsoft.com/office/powerpoint/2010/main" val="8972088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5221FD-4A4F-4027-81E3-E0C30E50F8C9}"/>
              </a:ext>
            </a:extLst>
          </p:cNvPr>
          <p:cNvSpPr>
            <a:spLocks noGrp="1"/>
          </p:cNvSpPr>
          <p:nvPr>
            <p:ph type="title"/>
          </p:nvPr>
        </p:nvSpPr>
        <p:spPr/>
        <p:txBody>
          <a:bodyPr/>
          <a:lstStyle/>
          <a:p>
            <a:r>
              <a:rPr lang="en-US" dirty="0"/>
              <a:t>Methods to Engage: </a:t>
            </a:r>
            <a:br>
              <a:rPr lang="en-US" dirty="0"/>
            </a:br>
            <a:r>
              <a:rPr lang="en-US" dirty="0"/>
              <a:t>Community Needs and Vision</a:t>
            </a:r>
          </a:p>
        </p:txBody>
      </p:sp>
      <p:sp>
        <p:nvSpPr>
          <p:cNvPr id="8" name="Content Placeholder 7">
            <a:extLst>
              <a:ext uri="{FF2B5EF4-FFF2-40B4-BE49-F238E27FC236}">
                <a16:creationId xmlns:a16="http://schemas.microsoft.com/office/drawing/2014/main" id="{B4A81C4B-8656-471F-ABFD-ADCC5D4343B1}"/>
              </a:ext>
            </a:extLst>
          </p:cNvPr>
          <p:cNvSpPr>
            <a:spLocks noGrp="1"/>
          </p:cNvSpPr>
          <p:nvPr>
            <p:ph idx="1"/>
          </p:nvPr>
        </p:nvSpPr>
        <p:spPr>
          <a:xfrm>
            <a:off x="457200" y="1714500"/>
            <a:ext cx="3657600" cy="3429000"/>
          </a:xfrm>
        </p:spPr>
        <p:txBody>
          <a:bodyPr/>
          <a:lstStyle/>
          <a:p>
            <a:r>
              <a:rPr lang="en-US" sz="2000" b="0" dirty="0"/>
              <a:t>Consider </a:t>
            </a:r>
            <a:r>
              <a:rPr lang="en-US" sz="2000" dirty="0"/>
              <a:t>long-term sustainability of the community vision.</a:t>
            </a:r>
          </a:p>
          <a:p>
            <a:r>
              <a:rPr lang="en-US" sz="2000" b="0" dirty="0"/>
              <a:t>Lead sessions about the </a:t>
            </a:r>
            <a:r>
              <a:rPr lang="en-US" sz="2000" dirty="0"/>
              <a:t>vision for redevelopment</a:t>
            </a:r>
          </a:p>
          <a:p>
            <a:r>
              <a:rPr lang="en-US" sz="2000" b="0" dirty="0"/>
              <a:t>Identify</a:t>
            </a:r>
            <a:r>
              <a:rPr lang="en-US" sz="2000" dirty="0"/>
              <a:t> assets and strengths.</a:t>
            </a:r>
          </a:p>
          <a:p>
            <a:r>
              <a:rPr lang="en-US" sz="2000" b="0" dirty="0"/>
              <a:t>Vote on </a:t>
            </a:r>
            <a:r>
              <a:rPr lang="en-US" sz="2000" dirty="0"/>
              <a:t>common themes.</a:t>
            </a:r>
          </a:p>
          <a:p>
            <a:r>
              <a:rPr lang="en-US" sz="2000" b="0" dirty="0"/>
              <a:t>Adapt plans that </a:t>
            </a:r>
            <a:r>
              <a:rPr lang="en-US" sz="2000" dirty="0"/>
              <a:t>try to suit everyone. </a:t>
            </a:r>
          </a:p>
        </p:txBody>
      </p:sp>
      <p:pic>
        <p:nvPicPr>
          <p:cNvPr id="2" name="Picture 1">
            <a:extLst>
              <a:ext uri="{FF2B5EF4-FFF2-40B4-BE49-F238E27FC236}">
                <a16:creationId xmlns:a16="http://schemas.microsoft.com/office/drawing/2014/main" id="{2520F0DE-5E32-4B26-A785-F9D291C14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400" y="2286000"/>
            <a:ext cx="3927795" cy="2286000"/>
          </a:xfrm>
          <a:prstGeom prst="rect">
            <a:avLst/>
          </a:prstGeom>
          <a:ln>
            <a:solidFill>
              <a:schemeClr val="tx1"/>
            </a:solidFill>
          </a:ln>
        </p:spPr>
      </p:pic>
    </p:spTree>
    <p:extLst>
      <p:ext uri="{BB962C8B-B14F-4D97-AF65-F5344CB8AC3E}">
        <p14:creationId xmlns:p14="http://schemas.microsoft.com/office/powerpoint/2010/main" val="18073907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536-6242-4F6A-B23D-7678173DF18A}"/>
              </a:ext>
            </a:extLst>
          </p:cNvPr>
          <p:cNvSpPr>
            <a:spLocks noGrp="1"/>
          </p:cNvSpPr>
          <p:nvPr>
            <p:ph type="title"/>
          </p:nvPr>
        </p:nvSpPr>
        <p:spPr>
          <a:xfrm>
            <a:off x="457200" y="274638"/>
            <a:ext cx="8229600" cy="1020762"/>
          </a:xfrm>
        </p:spPr>
        <p:txBody>
          <a:bodyPr/>
          <a:lstStyle/>
          <a:p>
            <a:r>
              <a:rPr lang="en-US" dirty="0"/>
              <a:t>Knowledge Check #4 </a:t>
            </a:r>
          </a:p>
        </p:txBody>
      </p:sp>
      <p:sp>
        <p:nvSpPr>
          <p:cNvPr id="3" name="Content Placeholder 2">
            <a:extLst>
              <a:ext uri="{FF2B5EF4-FFF2-40B4-BE49-F238E27FC236}">
                <a16:creationId xmlns:a16="http://schemas.microsoft.com/office/drawing/2014/main" id="{665AE1E2-BA6B-4BEB-8E67-369F22BEB81E}"/>
              </a:ext>
            </a:extLst>
          </p:cNvPr>
          <p:cNvSpPr>
            <a:spLocks noGrp="1"/>
          </p:cNvSpPr>
          <p:nvPr>
            <p:ph idx="1"/>
          </p:nvPr>
        </p:nvSpPr>
        <p:spPr>
          <a:xfrm>
            <a:off x="455488" y="1371601"/>
            <a:ext cx="8229600" cy="5029199"/>
          </a:xfrm>
        </p:spPr>
        <p:txBody>
          <a:bodyPr/>
          <a:lstStyle/>
          <a:p>
            <a:pPr marL="0" indent="0" fontAlgn="base">
              <a:buNone/>
            </a:pPr>
            <a:r>
              <a:rPr lang="en-US" dirty="0">
                <a:solidFill>
                  <a:schemeClr val="accent6">
                    <a:lumMod val="50000"/>
                  </a:schemeClr>
                </a:solidFill>
              </a:rPr>
              <a:t>Select all that apply:</a:t>
            </a:r>
          </a:p>
          <a:p>
            <a:pPr marL="0" indent="0" fontAlgn="base">
              <a:buNone/>
            </a:pPr>
            <a:r>
              <a:rPr lang="en-US" dirty="0"/>
              <a:t>Community engagement can be sustained by</a:t>
            </a:r>
          </a:p>
          <a:p>
            <a:pPr marL="457200" indent="-457200" fontAlgn="base">
              <a:buSzPct val="100000"/>
              <a:buFont typeface="+mj-lt"/>
              <a:buAutoNum type="alphaLcParenR"/>
            </a:pPr>
            <a:r>
              <a:rPr lang="en-US" dirty="0"/>
              <a:t>Attaining 100% community buy-in </a:t>
            </a:r>
          </a:p>
          <a:p>
            <a:pPr marL="457200" indent="-457200" fontAlgn="base">
              <a:buSzPct val="100000"/>
              <a:buFont typeface="+mj-lt"/>
              <a:buAutoNum type="alphaLcParenR"/>
            </a:pPr>
            <a:r>
              <a:rPr lang="en-US" dirty="0"/>
              <a:t>Identifying and mobilizing community assets and strengths</a:t>
            </a:r>
          </a:p>
          <a:p>
            <a:pPr marL="457200" indent="-457200" fontAlgn="base">
              <a:buSzPct val="100000"/>
              <a:buFont typeface="+mj-lt"/>
              <a:buAutoNum type="alphaLcParenR"/>
            </a:pPr>
            <a:r>
              <a:rPr lang="en-US" dirty="0"/>
              <a:t>Allowing the community champion to manage the project</a:t>
            </a:r>
          </a:p>
          <a:p>
            <a:pPr marL="457200" indent="-457200" fontAlgn="base">
              <a:buSzPct val="100000"/>
              <a:buFont typeface="+mj-lt"/>
              <a:buAutoNum type="alphaLcParenR"/>
            </a:pPr>
            <a:r>
              <a:rPr lang="en-US" dirty="0"/>
              <a:t>Increasing the development community’s ability to make decisions and act on them </a:t>
            </a:r>
          </a:p>
          <a:p>
            <a:pPr marL="0" indent="0">
              <a:buNone/>
            </a:pPr>
            <a:endParaRPr lang="en-US" dirty="0"/>
          </a:p>
        </p:txBody>
      </p:sp>
    </p:spTree>
    <p:extLst>
      <p:ext uri="{BB962C8B-B14F-4D97-AF65-F5344CB8AC3E}">
        <p14:creationId xmlns:p14="http://schemas.microsoft.com/office/powerpoint/2010/main" val="40746520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0C8F-8A00-4879-8BA4-021E6C20A14E}"/>
              </a:ext>
            </a:extLst>
          </p:cNvPr>
          <p:cNvSpPr>
            <a:spLocks noGrp="1"/>
          </p:cNvSpPr>
          <p:nvPr>
            <p:ph type="title"/>
          </p:nvPr>
        </p:nvSpPr>
        <p:spPr/>
        <p:txBody>
          <a:bodyPr/>
          <a:lstStyle/>
          <a:p>
            <a:r>
              <a:rPr lang="en-US" dirty="0"/>
              <a:t>Engaging with Your Community: Details</a:t>
            </a:r>
          </a:p>
        </p:txBody>
      </p:sp>
      <p:sp>
        <p:nvSpPr>
          <p:cNvPr id="3" name="Content Placeholder 2">
            <a:extLst>
              <a:ext uri="{FF2B5EF4-FFF2-40B4-BE49-F238E27FC236}">
                <a16:creationId xmlns:a16="http://schemas.microsoft.com/office/drawing/2014/main" id="{40579B05-11D8-4F9B-A9E3-5494ACAF739B}"/>
              </a:ext>
            </a:extLst>
          </p:cNvPr>
          <p:cNvSpPr>
            <a:spLocks noGrp="1"/>
          </p:cNvSpPr>
          <p:nvPr>
            <p:ph idx="1"/>
          </p:nvPr>
        </p:nvSpPr>
        <p:spPr>
          <a:xfrm>
            <a:off x="609600" y="1924050"/>
            <a:ext cx="3810000" cy="4400550"/>
          </a:xfrm>
        </p:spPr>
        <p:txBody>
          <a:bodyPr/>
          <a:lstStyle/>
          <a:p>
            <a:r>
              <a:rPr lang="en-US" dirty="0">
                <a:solidFill>
                  <a:schemeClr val="accent6">
                    <a:lumMod val="50000"/>
                  </a:schemeClr>
                </a:solidFill>
              </a:rPr>
              <a:t>Pre-test</a:t>
            </a:r>
          </a:p>
          <a:p>
            <a:r>
              <a:rPr lang="en-US" dirty="0">
                <a:solidFill>
                  <a:schemeClr val="accent6">
                    <a:lumMod val="50000"/>
                  </a:schemeClr>
                </a:solidFill>
              </a:rPr>
              <a:t>Post-test: 70% or higher to receive a certificate</a:t>
            </a:r>
          </a:p>
          <a:p>
            <a:r>
              <a:rPr lang="en-US" dirty="0">
                <a:solidFill>
                  <a:schemeClr val="accent6">
                    <a:lumMod val="50000"/>
                  </a:schemeClr>
                </a:solidFill>
              </a:rPr>
              <a:t>Create a 4-digit number to put on your pre-test and post-test</a:t>
            </a:r>
          </a:p>
          <a:p>
            <a:pPr lvl="1"/>
            <a:r>
              <a:rPr lang="en-US" dirty="0"/>
              <a:t>Memorize the number or keep a written copy.</a:t>
            </a:r>
          </a:p>
          <a:p>
            <a:pPr lvl="1"/>
            <a:r>
              <a:rPr lang="en-US" dirty="0"/>
              <a:t>Use the same  number on both the pre- and post-test</a:t>
            </a:r>
          </a:p>
        </p:txBody>
      </p:sp>
      <p:pic>
        <p:nvPicPr>
          <p:cNvPr id="13" name="Content Placeholder 12" descr="A person in front of a computer, taking a test.&#10;&#10;&#10; ">
            <a:extLst>
              <a:ext uri="{FF2B5EF4-FFF2-40B4-BE49-F238E27FC236}">
                <a16:creationId xmlns:a16="http://schemas.microsoft.com/office/drawing/2014/main" id="{F7BFCBC4-1409-4AA8-AAD6-1C82E8BEA703}"/>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724400" y="2438400"/>
            <a:ext cx="3810000" cy="2857500"/>
          </a:xfrm>
          <a:ln>
            <a:solidFill>
              <a:schemeClr val="tx1"/>
            </a:solidFill>
          </a:ln>
        </p:spPr>
      </p:pic>
      <p:sp>
        <p:nvSpPr>
          <p:cNvPr id="11" name="Text Placeholder 10">
            <a:extLst>
              <a:ext uri="{FF2B5EF4-FFF2-40B4-BE49-F238E27FC236}">
                <a16:creationId xmlns:a16="http://schemas.microsoft.com/office/drawing/2014/main" id="{BA4F74A7-2DEA-4DC5-8F13-BF9804A09C7A}"/>
              </a:ext>
            </a:extLst>
          </p:cNvPr>
          <p:cNvSpPr>
            <a:spLocks noGrp="1"/>
          </p:cNvSpPr>
          <p:nvPr>
            <p:ph type="body" sz="quarter" idx="13"/>
          </p:nvPr>
        </p:nvSpPr>
        <p:spPr>
          <a:xfrm>
            <a:off x="4724400" y="5295900"/>
            <a:ext cx="3962400" cy="258762"/>
          </a:xfrm>
        </p:spPr>
        <p:txBody>
          <a:bodyPr/>
          <a:lstStyle/>
          <a:p>
            <a:r>
              <a:rPr lang="en-US" dirty="0"/>
              <a:t>ATSDR Regional Representative taking a test. ATSDR, 2019</a:t>
            </a:r>
          </a:p>
        </p:txBody>
      </p:sp>
    </p:spTree>
    <p:extLst>
      <p:ext uri="{BB962C8B-B14F-4D97-AF65-F5344CB8AC3E}">
        <p14:creationId xmlns:p14="http://schemas.microsoft.com/office/powerpoint/2010/main" val="38059032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536-6242-4F6A-B23D-7678173DF18A}"/>
              </a:ext>
            </a:extLst>
          </p:cNvPr>
          <p:cNvSpPr>
            <a:spLocks noGrp="1"/>
          </p:cNvSpPr>
          <p:nvPr>
            <p:ph type="title"/>
          </p:nvPr>
        </p:nvSpPr>
        <p:spPr>
          <a:xfrm>
            <a:off x="457200" y="274638"/>
            <a:ext cx="8229600" cy="1020762"/>
          </a:xfrm>
        </p:spPr>
        <p:txBody>
          <a:bodyPr/>
          <a:lstStyle/>
          <a:p>
            <a:r>
              <a:rPr lang="en-US" dirty="0"/>
              <a:t>Knowledge Check #5 </a:t>
            </a:r>
          </a:p>
        </p:txBody>
      </p:sp>
      <p:sp>
        <p:nvSpPr>
          <p:cNvPr id="3" name="Content Placeholder 2">
            <a:extLst>
              <a:ext uri="{FF2B5EF4-FFF2-40B4-BE49-F238E27FC236}">
                <a16:creationId xmlns:a16="http://schemas.microsoft.com/office/drawing/2014/main" id="{665AE1E2-BA6B-4BEB-8E67-369F22BEB81E}"/>
              </a:ext>
            </a:extLst>
          </p:cNvPr>
          <p:cNvSpPr>
            <a:spLocks noGrp="1"/>
          </p:cNvSpPr>
          <p:nvPr>
            <p:ph idx="1"/>
          </p:nvPr>
        </p:nvSpPr>
        <p:spPr>
          <a:xfrm>
            <a:off x="455488" y="1371601"/>
            <a:ext cx="8229600" cy="5029199"/>
          </a:xfrm>
        </p:spPr>
        <p:txBody>
          <a:bodyPr/>
          <a:lstStyle/>
          <a:p>
            <a:pPr marL="0" indent="0" fontAlgn="base">
              <a:buNone/>
            </a:pPr>
            <a:r>
              <a:rPr lang="en-US" dirty="0"/>
              <a:t>ATSDR’s Principles of Community Engagement state that the power to create change lies within the community and not necessarily with external programs and organizers. </a:t>
            </a:r>
          </a:p>
          <a:p>
            <a:pPr marL="457200" indent="-457200" fontAlgn="base">
              <a:buSzPct val="100000"/>
              <a:buFont typeface="+mj-lt"/>
              <a:buAutoNum type="alphaLcParenR"/>
            </a:pPr>
            <a:r>
              <a:rPr lang="en-US" dirty="0"/>
              <a:t>True </a:t>
            </a:r>
          </a:p>
          <a:p>
            <a:pPr marL="457200" indent="-457200" fontAlgn="base">
              <a:buSzPct val="100000"/>
              <a:buFont typeface="+mj-lt"/>
              <a:buAutoNum type="alphaLcParenR"/>
            </a:pPr>
            <a:r>
              <a:rPr lang="en-US" dirty="0"/>
              <a:t>False </a:t>
            </a:r>
          </a:p>
          <a:p>
            <a:endParaRPr lang="en-US" dirty="0"/>
          </a:p>
        </p:txBody>
      </p:sp>
    </p:spTree>
    <p:extLst>
      <p:ext uri="{BB962C8B-B14F-4D97-AF65-F5344CB8AC3E}">
        <p14:creationId xmlns:p14="http://schemas.microsoft.com/office/powerpoint/2010/main" val="29761878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536-6242-4F6A-B23D-7678173DF18A}"/>
              </a:ext>
            </a:extLst>
          </p:cNvPr>
          <p:cNvSpPr>
            <a:spLocks noGrp="1"/>
          </p:cNvSpPr>
          <p:nvPr>
            <p:ph type="title"/>
          </p:nvPr>
        </p:nvSpPr>
        <p:spPr>
          <a:xfrm>
            <a:off x="457200" y="274638"/>
            <a:ext cx="8229600" cy="1020762"/>
          </a:xfrm>
        </p:spPr>
        <p:txBody>
          <a:bodyPr/>
          <a:lstStyle/>
          <a:p>
            <a:r>
              <a:rPr lang="en-US" dirty="0"/>
              <a:t>Knowledge Check #6</a:t>
            </a:r>
            <a:br>
              <a:rPr lang="en-US" dirty="0"/>
            </a:br>
            <a:r>
              <a:rPr lang="en-US" dirty="0"/>
              <a:t> </a:t>
            </a:r>
          </a:p>
        </p:txBody>
      </p:sp>
      <p:sp>
        <p:nvSpPr>
          <p:cNvPr id="3" name="Content Placeholder 2">
            <a:extLst>
              <a:ext uri="{FF2B5EF4-FFF2-40B4-BE49-F238E27FC236}">
                <a16:creationId xmlns:a16="http://schemas.microsoft.com/office/drawing/2014/main" id="{665AE1E2-BA6B-4BEB-8E67-369F22BEB81E}"/>
              </a:ext>
            </a:extLst>
          </p:cNvPr>
          <p:cNvSpPr>
            <a:spLocks noGrp="1"/>
          </p:cNvSpPr>
          <p:nvPr>
            <p:ph idx="1"/>
          </p:nvPr>
        </p:nvSpPr>
        <p:spPr>
          <a:xfrm>
            <a:off x="455488" y="1371601"/>
            <a:ext cx="8229600" cy="3733799"/>
          </a:xfrm>
        </p:spPr>
        <p:txBody>
          <a:bodyPr/>
          <a:lstStyle/>
          <a:p>
            <a:pPr marL="0" indent="0" fontAlgn="base">
              <a:buNone/>
            </a:pPr>
            <a:r>
              <a:rPr lang="en-US" dirty="0">
                <a:solidFill>
                  <a:schemeClr val="accent6">
                    <a:lumMod val="50000"/>
                  </a:schemeClr>
                </a:solidFill>
              </a:rPr>
              <a:t>Select all that apply: </a:t>
            </a:r>
          </a:p>
          <a:p>
            <a:pPr marL="0" indent="0" fontAlgn="base">
              <a:buNone/>
            </a:pPr>
            <a:r>
              <a:rPr lang="en-US" dirty="0"/>
              <a:t>Environmental or health professionals can support the development community by </a:t>
            </a:r>
          </a:p>
          <a:p>
            <a:pPr marL="457200" indent="-457200" fontAlgn="base">
              <a:buSzPct val="100000"/>
              <a:buFont typeface="+mj-lt"/>
              <a:buAutoNum type="alphaLcParenR"/>
            </a:pPr>
            <a:r>
              <a:rPr lang="en-US" dirty="0"/>
              <a:t>Leading sessions about the vision for redevelopment</a:t>
            </a:r>
          </a:p>
          <a:p>
            <a:pPr marL="457200" indent="-457200" fontAlgn="base">
              <a:buSzPct val="100000"/>
              <a:buFont typeface="+mj-lt"/>
              <a:buAutoNum type="alphaLcParenR"/>
            </a:pPr>
            <a:r>
              <a:rPr lang="en-US" dirty="0"/>
              <a:t>Finding ways to vote on common themes</a:t>
            </a:r>
          </a:p>
          <a:p>
            <a:pPr marL="457200" indent="-457200" fontAlgn="base">
              <a:buSzPct val="100000"/>
              <a:buFont typeface="+mj-lt"/>
              <a:buAutoNum type="alphaLcParenR"/>
            </a:pPr>
            <a:r>
              <a:rPr lang="en-US" dirty="0"/>
              <a:t>Adapting the plan to suit everyone</a:t>
            </a:r>
          </a:p>
          <a:p>
            <a:pPr marL="457200" indent="-457200" fontAlgn="base">
              <a:buSzPct val="100000"/>
              <a:buFont typeface="+mj-lt"/>
              <a:buAutoNum type="alphaLcParenR"/>
            </a:pPr>
            <a:r>
              <a:rPr lang="en-US" dirty="0"/>
              <a:t>Supporting the development community in all of the above ways</a:t>
            </a:r>
          </a:p>
          <a:p>
            <a:endParaRPr lang="en-US" dirty="0"/>
          </a:p>
        </p:txBody>
      </p:sp>
    </p:spTree>
    <p:extLst>
      <p:ext uri="{BB962C8B-B14F-4D97-AF65-F5344CB8AC3E}">
        <p14:creationId xmlns:p14="http://schemas.microsoft.com/office/powerpoint/2010/main" val="7929033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6299-024C-4B7B-80B5-00C34B96EFB6}"/>
              </a:ext>
            </a:extLst>
          </p:cNvPr>
          <p:cNvSpPr>
            <a:spLocks noGrp="1"/>
          </p:cNvSpPr>
          <p:nvPr>
            <p:ph type="title"/>
          </p:nvPr>
        </p:nvSpPr>
        <p:spPr/>
        <p:txBody>
          <a:bodyPr/>
          <a:lstStyle/>
          <a:p>
            <a:r>
              <a:rPr lang="en-US" dirty="0"/>
              <a:t>The Visioning Technique</a:t>
            </a:r>
          </a:p>
        </p:txBody>
      </p:sp>
      <p:sp>
        <p:nvSpPr>
          <p:cNvPr id="3" name="Content Placeholder 2">
            <a:extLst>
              <a:ext uri="{FF2B5EF4-FFF2-40B4-BE49-F238E27FC236}">
                <a16:creationId xmlns:a16="http://schemas.microsoft.com/office/drawing/2014/main" id="{EDAE27F0-DF0D-49CC-BA73-248DCF4C3A24}"/>
              </a:ext>
            </a:extLst>
          </p:cNvPr>
          <p:cNvSpPr>
            <a:spLocks noGrp="1"/>
          </p:cNvSpPr>
          <p:nvPr>
            <p:ph idx="1"/>
          </p:nvPr>
        </p:nvSpPr>
        <p:spPr/>
        <p:txBody>
          <a:bodyPr/>
          <a:lstStyle/>
          <a:p>
            <a:r>
              <a:rPr lang="en-US" dirty="0"/>
              <a:t>Help your development community attain a shared community vision by talking about what their ideal environment would look like. </a:t>
            </a:r>
          </a:p>
          <a:p>
            <a:pPr lvl="1"/>
            <a:r>
              <a:rPr lang="en-US" dirty="0"/>
              <a:t>What would I see?</a:t>
            </a:r>
          </a:p>
          <a:p>
            <a:pPr lvl="1"/>
            <a:r>
              <a:rPr lang="en-US" dirty="0"/>
              <a:t>What would I hear?</a:t>
            </a:r>
          </a:p>
          <a:p>
            <a:pPr lvl="1"/>
            <a:r>
              <a:rPr lang="en-US" dirty="0"/>
              <a:t>What would I feel, taste, or smell?</a:t>
            </a:r>
          </a:p>
        </p:txBody>
      </p:sp>
    </p:spTree>
    <p:extLst>
      <p:ext uri="{BB962C8B-B14F-4D97-AF65-F5344CB8AC3E}">
        <p14:creationId xmlns:p14="http://schemas.microsoft.com/office/powerpoint/2010/main" val="25059062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Engage</a:t>
            </a:r>
          </a:p>
        </p:txBody>
      </p:sp>
      <p:sp>
        <p:nvSpPr>
          <p:cNvPr id="3" name="Content Placeholder 2"/>
          <p:cNvSpPr>
            <a:spLocks noGrp="1"/>
          </p:cNvSpPr>
          <p:nvPr>
            <p:ph idx="1"/>
          </p:nvPr>
        </p:nvSpPr>
        <p:spPr>
          <a:xfrm>
            <a:off x="914400" y="2133600"/>
            <a:ext cx="3657600" cy="3656732"/>
          </a:xfrm>
        </p:spPr>
        <p:txBody>
          <a:bodyPr/>
          <a:lstStyle/>
          <a:p>
            <a:r>
              <a:rPr lang="en-US" dirty="0"/>
              <a:t>Community visioning</a:t>
            </a:r>
          </a:p>
          <a:p>
            <a:pPr lvl="1"/>
            <a:r>
              <a:rPr lang="en-US" dirty="0"/>
              <a:t>Start with the end in sight:  What does the community want or see as the result of action?</a:t>
            </a:r>
          </a:p>
          <a:p>
            <a:pPr lvl="1"/>
            <a:r>
              <a:rPr lang="en-US" dirty="0"/>
              <a:t>How will we get there?</a:t>
            </a:r>
          </a:p>
          <a:p>
            <a:pPr marL="457200" lvl="1" indent="0">
              <a:buNone/>
            </a:pPr>
            <a:endParaRPr lang="en-US" dirty="0"/>
          </a:p>
          <a:p>
            <a:r>
              <a:rPr lang="en-US" dirty="0"/>
              <a:t>ATSDR Action Model </a:t>
            </a:r>
            <a:r>
              <a:rPr lang="en-US" b="0" dirty="0"/>
              <a:t>and </a:t>
            </a:r>
            <a:r>
              <a:rPr lang="en-US" dirty="0"/>
              <a:t>Action Model Toolkit</a:t>
            </a:r>
          </a:p>
        </p:txBody>
      </p:sp>
      <p:pic>
        <p:nvPicPr>
          <p:cNvPr id="8" name="Content Placeholder 7" descr="Image of the 4 steps of a model, the Action Model, to engage communities.&#10;"/>
          <p:cNvPicPr>
            <a:picLocks noGrp="1" noChangeAspect="1"/>
          </p:cNvPicPr>
          <p:nvPr>
            <p:ph idx="12"/>
          </p:nvPr>
        </p:nvPicPr>
        <p:blipFill>
          <a:blip r:embed="rId3"/>
          <a:stretch>
            <a:fillRect/>
          </a:stretch>
        </p:blipFill>
        <p:spPr>
          <a:xfrm>
            <a:off x="5486400" y="1600200"/>
            <a:ext cx="2568163" cy="4497536"/>
          </a:xfrm>
          <a:prstGeom prst="rect">
            <a:avLst/>
          </a:prstGeom>
          <a:ln>
            <a:solidFill>
              <a:schemeClr val="tx1"/>
            </a:solidFill>
          </a:ln>
        </p:spPr>
      </p:pic>
    </p:spTree>
    <p:extLst>
      <p:ext uri="{BB962C8B-B14F-4D97-AF65-F5344CB8AC3E}">
        <p14:creationId xmlns:p14="http://schemas.microsoft.com/office/powerpoint/2010/main" val="38904236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B3EA87-B51C-4F48-AD9F-247950179AFB}"/>
              </a:ext>
            </a:extLst>
          </p:cNvPr>
          <p:cNvSpPr>
            <a:spLocks noGrp="1"/>
          </p:cNvSpPr>
          <p:nvPr>
            <p:ph type="title"/>
          </p:nvPr>
        </p:nvSpPr>
        <p:spPr/>
        <p:txBody>
          <a:bodyPr/>
          <a:lstStyle/>
          <a:p>
            <a:r>
              <a:rPr lang="en-US" dirty="0"/>
              <a:t>The ATSDR Action Model and</a:t>
            </a:r>
            <a:br>
              <a:rPr lang="en-US" dirty="0"/>
            </a:br>
            <a:r>
              <a:rPr lang="en-US" dirty="0"/>
              <a:t>Action Model Toolkit</a:t>
            </a:r>
          </a:p>
        </p:txBody>
      </p:sp>
      <p:sp>
        <p:nvSpPr>
          <p:cNvPr id="8" name="Content Placeholder 7">
            <a:extLst>
              <a:ext uri="{FF2B5EF4-FFF2-40B4-BE49-F238E27FC236}">
                <a16:creationId xmlns:a16="http://schemas.microsoft.com/office/drawing/2014/main" id="{7ACB9692-BE8D-4C23-B556-24361A15B057}"/>
              </a:ext>
            </a:extLst>
          </p:cNvPr>
          <p:cNvSpPr>
            <a:spLocks noGrp="1"/>
          </p:cNvSpPr>
          <p:nvPr>
            <p:ph idx="1"/>
          </p:nvPr>
        </p:nvSpPr>
        <p:spPr/>
        <p:txBody>
          <a:bodyPr/>
          <a:lstStyle/>
          <a:p>
            <a:r>
              <a:rPr lang="en-US" dirty="0"/>
              <a:t>The action model process helps members of the development community.</a:t>
            </a:r>
          </a:p>
          <a:p>
            <a:pPr lvl="1"/>
            <a:r>
              <a:rPr lang="en-US" dirty="0"/>
              <a:t>Integrates health into the redevelopment plan</a:t>
            </a:r>
          </a:p>
          <a:p>
            <a:pPr lvl="1"/>
            <a:r>
              <a:rPr lang="en-US" dirty="0"/>
              <a:t>Identifies common goals or visions</a:t>
            </a:r>
          </a:p>
          <a:p>
            <a:r>
              <a:rPr lang="en-US" dirty="0"/>
              <a:t>The model is community-based and can lead to</a:t>
            </a:r>
          </a:p>
          <a:p>
            <a:pPr lvl="1"/>
            <a:r>
              <a:rPr lang="en-US" dirty="0"/>
              <a:t>Improved health and quality of life</a:t>
            </a:r>
          </a:p>
          <a:p>
            <a:pPr lvl="1"/>
            <a:r>
              <a:rPr lang="en-US" dirty="0"/>
              <a:t>Reduced risks</a:t>
            </a:r>
          </a:p>
          <a:p>
            <a:pPr lvl="1"/>
            <a:r>
              <a:rPr lang="en-US" dirty="0"/>
              <a:t>Boost in community pride</a:t>
            </a:r>
          </a:p>
        </p:txBody>
      </p:sp>
    </p:spTree>
    <p:extLst>
      <p:ext uri="{BB962C8B-B14F-4D97-AF65-F5344CB8AC3E}">
        <p14:creationId xmlns:p14="http://schemas.microsoft.com/office/powerpoint/2010/main" val="31394309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lstStyle/>
          <a:p>
            <a:r>
              <a:rPr lang="en-US" dirty="0"/>
              <a:t>Methods to Engage: Action Model </a:t>
            </a:r>
          </a:p>
        </p:txBody>
      </p:sp>
      <p:sp>
        <p:nvSpPr>
          <p:cNvPr id="10" name="Text Placeholder 8"/>
          <p:cNvSpPr>
            <a:spLocks noGrp="1"/>
          </p:cNvSpPr>
          <p:nvPr>
            <p:ph idx="1"/>
          </p:nvPr>
        </p:nvSpPr>
        <p:spPr>
          <a:xfrm>
            <a:off x="457200" y="1371600"/>
            <a:ext cx="8229600" cy="5105400"/>
          </a:xfrm>
        </p:spPr>
        <p:txBody>
          <a:bodyPr/>
          <a:lstStyle/>
          <a:p>
            <a:r>
              <a:rPr lang="en-US" dirty="0"/>
              <a:t>Action Model video clip: </a:t>
            </a:r>
            <a:r>
              <a:rPr lang="en-US" dirty="0">
                <a:hlinkClick r:id="rId3"/>
              </a:rPr>
              <a:t>Baraboo, Wisconsin Action Model Video</a:t>
            </a:r>
            <a:endParaRPr lang="en-US" dirty="0"/>
          </a:p>
          <a:p>
            <a:pPr marL="0" indent="0">
              <a:buNone/>
            </a:pPr>
            <a:endParaRPr lang="en-US" dirty="0"/>
          </a:p>
          <a:p>
            <a:r>
              <a:rPr lang="en-US" dirty="0"/>
              <a:t>Where can I find members for my development community? </a:t>
            </a:r>
          </a:p>
          <a:p>
            <a:pPr lvl="1"/>
            <a:r>
              <a:rPr lang="en-US" dirty="0"/>
              <a:t>Chamber of Commerce</a:t>
            </a:r>
          </a:p>
          <a:p>
            <a:pPr lvl="1"/>
            <a:r>
              <a:rPr lang="en-US" dirty="0"/>
              <a:t>Community centers</a:t>
            </a:r>
          </a:p>
          <a:p>
            <a:pPr lvl="1"/>
            <a:r>
              <a:rPr lang="en-US" dirty="0"/>
              <a:t>Organizations (like the 4-H Club, Boys and Girls Clubs, and Salvation Army)</a:t>
            </a:r>
          </a:p>
          <a:p>
            <a:pPr lvl="1"/>
            <a:r>
              <a:rPr lang="en-US" dirty="0"/>
              <a:t>Local hospitals and health clinics</a:t>
            </a:r>
          </a:p>
          <a:p>
            <a:pPr lvl="1"/>
            <a:r>
              <a:rPr lang="en-US" dirty="0"/>
              <a:t>City Council</a:t>
            </a:r>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294043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Engage: Action Model</a:t>
            </a:r>
          </a:p>
        </p:txBody>
      </p:sp>
      <p:sp>
        <p:nvSpPr>
          <p:cNvPr id="3" name="Content Placeholder 2"/>
          <p:cNvSpPr>
            <a:spLocks noGrp="1"/>
          </p:cNvSpPr>
          <p:nvPr>
            <p:ph idx="1"/>
          </p:nvPr>
        </p:nvSpPr>
        <p:spPr/>
        <p:txBody>
          <a:bodyPr/>
          <a:lstStyle/>
          <a:p>
            <a:r>
              <a:rPr lang="en-US" dirty="0"/>
              <a:t>First, form the development community</a:t>
            </a:r>
          </a:p>
          <a:p>
            <a:r>
              <a:rPr lang="en-US" dirty="0"/>
              <a:t>Next, address issues</a:t>
            </a:r>
          </a:p>
          <a:p>
            <a:pPr lvl="1"/>
            <a:r>
              <a:rPr lang="en-US" dirty="0"/>
              <a:t>What are the conditions that the development community</a:t>
            </a:r>
            <a:r>
              <a:rPr lang="en-US" b="1" dirty="0"/>
              <a:t> </a:t>
            </a:r>
            <a:r>
              <a:rPr lang="en-US" dirty="0"/>
              <a:t>wants to improve? </a:t>
            </a:r>
          </a:p>
          <a:p>
            <a:pPr lvl="1"/>
            <a:r>
              <a:rPr lang="en-US" dirty="0"/>
              <a:t>What would help solve them? How can your development community solve them?</a:t>
            </a:r>
          </a:p>
          <a:p>
            <a:pPr lvl="2"/>
            <a:r>
              <a:rPr lang="en-US" dirty="0"/>
              <a:t>Do you know anyone else who might be interested in the project? </a:t>
            </a:r>
          </a:p>
          <a:p>
            <a:pPr lvl="2"/>
            <a:r>
              <a:rPr lang="en-US" dirty="0"/>
              <a:t>Search out and include any other community members who are interested.</a:t>
            </a:r>
          </a:p>
          <a:p>
            <a:pPr lvl="2"/>
            <a:endParaRPr lang="en-US" dirty="0"/>
          </a:p>
          <a:p>
            <a:pPr lvl="1"/>
            <a:endParaRPr lang="en-US" dirty="0"/>
          </a:p>
        </p:txBody>
      </p:sp>
    </p:spTree>
    <p:extLst>
      <p:ext uri="{BB962C8B-B14F-4D97-AF65-F5344CB8AC3E}">
        <p14:creationId xmlns:p14="http://schemas.microsoft.com/office/powerpoint/2010/main" val="288269570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Engage: Action Model</a:t>
            </a:r>
          </a:p>
        </p:txBody>
      </p:sp>
      <p:sp>
        <p:nvSpPr>
          <p:cNvPr id="5" name="Text Placeholder 3"/>
          <p:cNvSpPr>
            <a:spLocks noGrp="1"/>
          </p:cNvSpPr>
          <p:nvPr>
            <p:ph idx="1"/>
          </p:nvPr>
        </p:nvSpPr>
        <p:spPr/>
        <p:txBody>
          <a:bodyPr/>
          <a:lstStyle/>
          <a:p>
            <a:r>
              <a:rPr lang="en-US" dirty="0"/>
              <a:t>Host your first Development Community Meeting:</a:t>
            </a:r>
          </a:p>
          <a:p>
            <a:pPr lvl="1"/>
            <a:r>
              <a:rPr lang="en-US" dirty="0">
                <a:hlinkClick r:id="rId3"/>
              </a:rPr>
              <a:t>Facilitator’s Guide for an Action Model Workshop [PDF - 70 KB]</a:t>
            </a:r>
            <a:r>
              <a:rPr lang="en-US" dirty="0"/>
              <a:t> (printed at table)</a:t>
            </a:r>
          </a:p>
          <a:p>
            <a:pPr marL="457200" lvl="1" indent="0">
              <a:buNone/>
            </a:pPr>
            <a:endParaRPr lang="en-US" dirty="0"/>
          </a:p>
          <a:p>
            <a:pPr lvl="1"/>
            <a:r>
              <a:rPr lang="en-US" dirty="0">
                <a:hlinkClick r:id="rId4"/>
              </a:rPr>
              <a:t>Action Model PowerPoint for Workshop [PPTX - 764 KB]</a:t>
            </a:r>
            <a:endParaRPr lang="en-US" dirty="0"/>
          </a:p>
          <a:p>
            <a:pPr marL="457200" lvl="1" indent="0">
              <a:buNone/>
            </a:pPr>
            <a:endParaRPr lang="en-US" dirty="0"/>
          </a:p>
          <a:p>
            <a:pPr lvl="1"/>
            <a:r>
              <a:rPr lang="en-US" dirty="0">
                <a:hlinkClick r:id="rId5"/>
              </a:rPr>
              <a:t>Blank Action Model Form [DOCX - 29 KB]</a:t>
            </a:r>
            <a:r>
              <a:rPr lang="en-US" dirty="0"/>
              <a:t> (printed at table)</a:t>
            </a:r>
          </a:p>
          <a:p>
            <a:pPr marL="457200" lvl="1" indent="0">
              <a:buNone/>
            </a:pPr>
            <a:endParaRPr lang="en-US" dirty="0"/>
          </a:p>
          <a:p>
            <a:pPr lvl="1"/>
            <a:r>
              <a:rPr lang="en-US" dirty="0">
                <a:hlinkClick r:id="rId6"/>
              </a:rPr>
              <a:t>Sample Action Model in the Community Health Monitoring Report from the Baraboo, Wisconsin Project [PDF - 7.4 MB]</a:t>
            </a:r>
            <a:r>
              <a:rPr lang="en-US" dirty="0"/>
              <a:t> </a:t>
            </a:r>
          </a:p>
          <a:p>
            <a:pPr marL="0" indent="0">
              <a:buNone/>
            </a:pPr>
            <a:endParaRPr lang="en-US" dirty="0"/>
          </a:p>
        </p:txBody>
      </p:sp>
    </p:spTree>
    <p:extLst>
      <p:ext uri="{BB962C8B-B14F-4D97-AF65-F5344CB8AC3E}">
        <p14:creationId xmlns:p14="http://schemas.microsoft.com/office/powerpoint/2010/main" val="27542215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A2FD-51C2-4092-8F3D-7C5E72EB93A1}"/>
              </a:ext>
            </a:extLst>
          </p:cNvPr>
          <p:cNvSpPr>
            <a:spLocks noGrp="1"/>
          </p:cNvSpPr>
          <p:nvPr>
            <p:ph type="title"/>
          </p:nvPr>
        </p:nvSpPr>
        <p:spPr/>
        <p:txBody>
          <a:bodyPr/>
          <a:lstStyle/>
          <a:p>
            <a:r>
              <a:rPr lang="en-US" dirty="0"/>
              <a:t>Methods to Engage: Action Model Exercise</a:t>
            </a:r>
          </a:p>
        </p:txBody>
      </p:sp>
      <p:sp>
        <p:nvSpPr>
          <p:cNvPr id="3" name="Content Placeholder 2">
            <a:extLst>
              <a:ext uri="{FF2B5EF4-FFF2-40B4-BE49-F238E27FC236}">
                <a16:creationId xmlns:a16="http://schemas.microsoft.com/office/drawing/2014/main" id="{3B2EC8EB-6746-4113-A7F2-4979D7C8EE2F}"/>
              </a:ext>
            </a:extLst>
          </p:cNvPr>
          <p:cNvSpPr>
            <a:spLocks noGrp="1"/>
          </p:cNvSpPr>
          <p:nvPr>
            <p:ph idx="1"/>
          </p:nvPr>
        </p:nvSpPr>
        <p:spPr/>
        <p:txBody>
          <a:bodyPr/>
          <a:lstStyle/>
          <a:p>
            <a:pPr marL="0" indent="0">
              <a:buNone/>
            </a:pPr>
            <a:r>
              <a:rPr lang="en-US" b="0" dirty="0"/>
              <a:t>Let’s look at your hard copies of the </a:t>
            </a:r>
            <a:r>
              <a:rPr lang="en-US" dirty="0"/>
              <a:t>Action Model Toolkit Facilitator’s Guide </a:t>
            </a:r>
            <a:r>
              <a:rPr lang="en-US" b="0" dirty="0"/>
              <a:t>and </a:t>
            </a:r>
            <a:r>
              <a:rPr lang="en-US" dirty="0"/>
              <a:t> Template </a:t>
            </a:r>
            <a:r>
              <a:rPr lang="en-US" b="0" dirty="0"/>
              <a:t>that you can download from the </a:t>
            </a:r>
            <a:r>
              <a:rPr lang="en-US" dirty="0"/>
              <a:t>Action Model Toolkit.</a:t>
            </a:r>
          </a:p>
          <a:p>
            <a:endParaRPr lang="en-US" dirty="0"/>
          </a:p>
        </p:txBody>
      </p:sp>
      <p:pic>
        <p:nvPicPr>
          <p:cNvPr id="5" name="Picture 4" descr="Image of a facilitator's guide for conducting a public workshop.&#10;">
            <a:extLst>
              <a:ext uri="{FF2B5EF4-FFF2-40B4-BE49-F238E27FC236}">
                <a16:creationId xmlns:a16="http://schemas.microsoft.com/office/drawing/2014/main" id="{3BCA6D6C-C76A-478F-8E99-18A791EEB11D}"/>
              </a:ext>
            </a:extLst>
          </p:cNvPr>
          <p:cNvPicPr>
            <a:picLocks noChangeAspect="1"/>
          </p:cNvPicPr>
          <p:nvPr/>
        </p:nvPicPr>
        <p:blipFill>
          <a:blip r:embed="rId3"/>
          <a:stretch>
            <a:fillRect/>
          </a:stretch>
        </p:blipFill>
        <p:spPr>
          <a:xfrm>
            <a:off x="848040" y="3048000"/>
            <a:ext cx="3801065" cy="2617625"/>
          </a:xfrm>
          <a:prstGeom prst="rect">
            <a:avLst/>
          </a:prstGeom>
          <a:ln>
            <a:solidFill>
              <a:schemeClr val="tx1"/>
            </a:solidFill>
          </a:ln>
        </p:spPr>
      </p:pic>
      <p:pic>
        <p:nvPicPr>
          <p:cNvPr id="6" name="Picture 5" descr="Image of a blank Action Model template to fill in during public meetings.&#10;">
            <a:extLst>
              <a:ext uri="{FF2B5EF4-FFF2-40B4-BE49-F238E27FC236}">
                <a16:creationId xmlns:a16="http://schemas.microsoft.com/office/drawing/2014/main" id="{D3178912-4917-4BB3-A295-7F9D2A59994F}"/>
              </a:ext>
            </a:extLst>
          </p:cNvPr>
          <p:cNvPicPr>
            <a:picLocks noChangeAspect="1"/>
          </p:cNvPicPr>
          <p:nvPr/>
        </p:nvPicPr>
        <p:blipFill>
          <a:blip r:embed="rId4"/>
          <a:stretch>
            <a:fillRect/>
          </a:stretch>
        </p:blipFill>
        <p:spPr>
          <a:xfrm>
            <a:off x="4800600" y="3854694"/>
            <a:ext cx="3992100" cy="1403105"/>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F86345AB-589C-494C-85E9-623049711C4D}"/>
              </a:ext>
            </a:extLst>
          </p:cNvPr>
          <p:cNvCxnSpPr/>
          <p:nvPr/>
        </p:nvCxnSpPr>
        <p:spPr>
          <a:xfrm flipV="1">
            <a:off x="5064329" y="4895851"/>
            <a:ext cx="828675" cy="895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2120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6617-5D07-4161-9F4D-59BD05A09D75}"/>
              </a:ext>
            </a:extLst>
          </p:cNvPr>
          <p:cNvSpPr>
            <a:spLocks noGrp="1"/>
          </p:cNvSpPr>
          <p:nvPr>
            <p:ph type="title"/>
          </p:nvPr>
        </p:nvSpPr>
        <p:spPr/>
        <p:txBody>
          <a:bodyPr/>
          <a:lstStyle/>
          <a:p>
            <a:r>
              <a:rPr lang="en-US" dirty="0"/>
              <a:t>A Picture is Worth 1000 Words</a:t>
            </a:r>
          </a:p>
        </p:txBody>
      </p:sp>
      <p:sp>
        <p:nvSpPr>
          <p:cNvPr id="3" name="Content Placeholder 2">
            <a:extLst>
              <a:ext uri="{FF2B5EF4-FFF2-40B4-BE49-F238E27FC236}">
                <a16:creationId xmlns:a16="http://schemas.microsoft.com/office/drawing/2014/main" id="{1D52EA2E-B786-4AFB-9C82-E141B5370CBB}"/>
              </a:ext>
            </a:extLst>
          </p:cNvPr>
          <p:cNvSpPr>
            <a:spLocks noGrp="1"/>
          </p:cNvSpPr>
          <p:nvPr>
            <p:ph idx="1"/>
          </p:nvPr>
        </p:nvSpPr>
        <p:spPr>
          <a:xfrm>
            <a:off x="457200" y="1600200"/>
            <a:ext cx="8229600" cy="4495799"/>
          </a:xfrm>
        </p:spPr>
        <p:txBody>
          <a:bodyPr/>
          <a:lstStyle/>
          <a:p>
            <a:r>
              <a:rPr lang="en-US" dirty="0"/>
              <a:t>Community members take pictures of things they wish to change and provide a short caption with the photo</a:t>
            </a:r>
          </a:p>
          <a:p>
            <a:endParaRPr lang="en-US" dirty="0"/>
          </a:p>
          <a:p>
            <a:r>
              <a:rPr lang="en-US" dirty="0"/>
              <a:t>Pictures can</a:t>
            </a:r>
          </a:p>
          <a:p>
            <a:pPr lvl="1"/>
            <a:r>
              <a:rPr lang="en-US" dirty="0"/>
              <a:t>Raise awareness</a:t>
            </a:r>
          </a:p>
          <a:p>
            <a:pPr lvl="1"/>
            <a:r>
              <a:rPr lang="en-US" dirty="0"/>
              <a:t>Evoke emotion</a:t>
            </a:r>
          </a:p>
          <a:p>
            <a:pPr lvl="1"/>
            <a:r>
              <a:rPr lang="en-US" dirty="0"/>
              <a:t>Create action</a:t>
            </a:r>
          </a:p>
          <a:p>
            <a:pPr lvl="1"/>
            <a:endParaRPr lang="en-US" dirty="0"/>
          </a:p>
          <a:p>
            <a:pPr marL="457200" lvl="1" indent="0">
              <a:buNone/>
            </a:pPr>
            <a:endParaRPr lang="en-US" dirty="0"/>
          </a:p>
          <a:p>
            <a:pPr marL="457200" lvl="1" indent="0">
              <a:buNone/>
            </a:pPr>
            <a:r>
              <a:rPr lang="en-US" dirty="0"/>
              <a:t>Example: Photovoice (see </a:t>
            </a:r>
            <a:r>
              <a:rPr lang="en-US" dirty="0">
                <a:hlinkClick r:id="rId3"/>
              </a:rPr>
              <a:t>http://journals.sagepub.com/doi/abs/10.1177/109019819702400309</a:t>
            </a:r>
            <a:r>
              <a:rPr lang="en-US" dirty="0"/>
              <a:t>)</a:t>
            </a:r>
          </a:p>
          <a:p>
            <a:pPr marL="457200" lvl="1" indent="0">
              <a:buNone/>
            </a:pPr>
            <a:endParaRPr lang="en-US" dirty="0"/>
          </a:p>
        </p:txBody>
      </p:sp>
      <p:pic>
        <p:nvPicPr>
          <p:cNvPr id="5" name="Content Placeholder 7" descr="This image shows a photo of a park that was used in a Photovoice project to show a lack of amenities in the park, such as benches or garbage cans.&#10; ">
            <a:extLst>
              <a:ext uri="{FF2B5EF4-FFF2-40B4-BE49-F238E27FC236}">
                <a16:creationId xmlns:a16="http://schemas.microsoft.com/office/drawing/2014/main" id="{AF000304-653F-48B4-ABBF-1C0659046423}"/>
              </a:ext>
            </a:extLst>
          </p:cNvPr>
          <p:cNvPicPr>
            <a:picLocks noChangeAspect="1"/>
          </p:cNvPicPr>
          <p:nvPr/>
        </p:nvPicPr>
        <p:blipFill>
          <a:blip r:embed="rId4"/>
          <a:stretch>
            <a:fillRect/>
          </a:stretch>
        </p:blipFill>
        <p:spPr>
          <a:xfrm>
            <a:off x="4648200" y="2667000"/>
            <a:ext cx="3562972" cy="2351314"/>
          </a:xfrm>
          <a:prstGeom prst="rect">
            <a:avLst/>
          </a:prstGeom>
          <a:ln>
            <a:solidFill>
              <a:schemeClr val="tx1"/>
            </a:solidFill>
          </a:ln>
        </p:spPr>
      </p:pic>
    </p:spTree>
    <p:extLst>
      <p:ext uri="{BB962C8B-B14F-4D97-AF65-F5344CB8AC3E}">
        <p14:creationId xmlns:p14="http://schemas.microsoft.com/office/powerpoint/2010/main" val="36281254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Engaging with Your Community: Pre-test</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p:txBody>
          <a:bodyPr/>
          <a:lstStyle/>
          <a:p>
            <a:r>
              <a:rPr lang="en-US" dirty="0"/>
              <a:t>Pre-test Module 1 </a:t>
            </a:r>
          </a:p>
          <a:p>
            <a:r>
              <a:rPr lang="en-US" dirty="0"/>
              <a:t>Put your  memorized 4-digit number on the                     top right corner of your pre-test</a:t>
            </a:r>
          </a:p>
        </p:txBody>
      </p:sp>
    </p:spTree>
    <p:extLst>
      <p:ext uri="{BB962C8B-B14F-4D97-AF65-F5344CB8AC3E}">
        <p14:creationId xmlns:p14="http://schemas.microsoft.com/office/powerpoint/2010/main" val="6331283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Photovoice Example: Niagara Falls, NY</a:t>
            </a:r>
          </a:p>
        </p:txBody>
      </p:sp>
      <p:sp>
        <p:nvSpPr>
          <p:cNvPr id="9" name="Text Placeholder 8"/>
          <p:cNvSpPr>
            <a:spLocks noGrp="1"/>
          </p:cNvSpPr>
          <p:nvPr>
            <p:ph type="body" sz="quarter" idx="11"/>
          </p:nvPr>
        </p:nvSpPr>
        <p:spPr>
          <a:xfrm>
            <a:off x="914400" y="5791200"/>
            <a:ext cx="7172325" cy="609600"/>
          </a:xfrm>
        </p:spPr>
        <p:txBody>
          <a:bodyPr/>
          <a:lstStyle/>
          <a:p>
            <a:r>
              <a:rPr lang="en-US" dirty="0"/>
              <a:t>Photovoice Example: Niagara Falls (New York State Department of Health, undated)</a:t>
            </a:r>
          </a:p>
        </p:txBody>
      </p:sp>
      <p:pic>
        <p:nvPicPr>
          <p:cNvPr id="10" name="Content Placeholder 9" descr="This figure show two bus stops, one with no shelter or place to sit down, and the other with a shelter, bench, and trash can.&#10;"/>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1981200"/>
            <a:ext cx="7172325" cy="3405187"/>
          </a:xfrm>
          <a:prstGeom prst="rect">
            <a:avLst/>
          </a:prstGeom>
          <a:noFill/>
          <a:ln>
            <a:solidFill>
              <a:schemeClr val="tx1"/>
            </a:solidFill>
          </a:ln>
        </p:spPr>
      </p:pic>
    </p:spTree>
    <p:extLst>
      <p:ext uri="{BB962C8B-B14F-4D97-AF65-F5344CB8AC3E}">
        <p14:creationId xmlns:p14="http://schemas.microsoft.com/office/powerpoint/2010/main" val="7927985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27AC-E407-4214-97A3-04891C2D7680}"/>
              </a:ext>
            </a:extLst>
          </p:cNvPr>
          <p:cNvSpPr>
            <a:spLocks noGrp="1"/>
          </p:cNvSpPr>
          <p:nvPr>
            <p:ph type="title"/>
          </p:nvPr>
        </p:nvSpPr>
        <p:spPr/>
        <p:txBody>
          <a:bodyPr/>
          <a:lstStyle/>
          <a:p>
            <a:r>
              <a:rPr lang="en-US" dirty="0"/>
              <a:t>Community Based Participatory Research</a:t>
            </a:r>
          </a:p>
        </p:txBody>
      </p:sp>
      <p:sp>
        <p:nvSpPr>
          <p:cNvPr id="3" name="Content Placeholder 2">
            <a:extLst>
              <a:ext uri="{FF2B5EF4-FFF2-40B4-BE49-F238E27FC236}">
                <a16:creationId xmlns:a16="http://schemas.microsoft.com/office/drawing/2014/main" id="{D8F096A7-6EEA-43A4-9B70-F63BEF18C315}"/>
              </a:ext>
            </a:extLst>
          </p:cNvPr>
          <p:cNvSpPr>
            <a:spLocks noGrp="1"/>
          </p:cNvSpPr>
          <p:nvPr>
            <p:ph idx="1"/>
          </p:nvPr>
        </p:nvSpPr>
        <p:spPr/>
        <p:txBody>
          <a:bodyPr/>
          <a:lstStyle/>
          <a:p>
            <a:r>
              <a:rPr lang="en-US" dirty="0"/>
              <a:t>CBPR is a partnership approach to research that involves </a:t>
            </a:r>
            <a:r>
              <a:rPr lang="en-US" i="1" dirty="0"/>
              <a:t>equitable collaboration</a:t>
            </a:r>
            <a:r>
              <a:rPr lang="en-US" dirty="0"/>
              <a:t> between academic researchers, people or groups, and partners that share decision-making power and ownership. These groups typically include</a:t>
            </a:r>
          </a:p>
          <a:p>
            <a:pPr lvl="1"/>
            <a:r>
              <a:rPr lang="en-US" dirty="0"/>
              <a:t>Public health professionals</a:t>
            </a:r>
          </a:p>
          <a:p>
            <a:pPr lvl="1"/>
            <a:r>
              <a:rPr lang="en-US" dirty="0"/>
              <a:t>Community-based organizations or groups (e.g., churches, schools, advocacy or policy groups, and social organizations)</a:t>
            </a:r>
          </a:p>
          <a:p>
            <a:pPr lvl="1"/>
            <a:r>
              <a:rPr lang="en-US" dirty="0"/>
              <a:t>Community members</a:t>
            </a:r>
          </a:p>
          <a:p>
            <a:pPr lvl="1"/>
            <a:endParaRPr lang="en-US" dirty="0"/>
          </a:p>
        </p:txBody>
      </p:sp>
    </p:spTree>
    <p:extLst>
      <p:ext uri="{BB962C8B-B14F-4D97-AF65-F5344CB8AC3E}">
        <p14:creationId xmlns:p14="http://schemas.microsoft.com/office/powerpoint/2010/main" val="153602565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EC1D-3A64-4C10-BEC5-6241E9A1A70F}"/>
              </a:ext>
            </a:extLst>
          </p:cNvPr>
          <p:cNvSpPr>
            <a:spLocks noGrp="1"/>
          </p:cNvSpPr>
          <p:nvPr>
            <p:ph type="title"/>
          </p:nvPr>
        </p:nvSpPr>
        <p:spPr/>
        <p:txBody>
          <a:bodyPr/>
          <a:lstStyle/>
          <a:p>
            <a:r>
              <a:rPr lang="en-US" dirty="0"/>
              <a:t>CBPR (cont’d)</a:t>
            </a:r>
          </a:p>
        </p:txBody>
      </p:sp>
      <p:sp>
        <p:nvSpPr>
          <p:cNvPr id="3" name="Content Placeholder 2">
            <a:extLst>
              <a:ext uri="{FF2B5EF4-FFF2-40B4-BE49-F238E27FC236}">
                <a16:creationId xmlns:a16="http://schemas.microsoft.com/office/drawing/2014/main" id="{C8F85BBD-BEDA-4932-9F79-A473077CBA03}"/>
              </a:ext>
            </a:extLst>
          </p:cNvPr>
          <p:cNvSpPr>
            <a:spLocks noGrp="1"/>
          </p:cNvSpPr>
          <p:nvPr>
            <p:ph idx="1"/>
          </p:nvPr>
        </p:nvSpPr>
        <p:spPr/>
        <p:txBody>
          <a:bodyPr/>
          <a:lstStyle/>
          <a:p>
            <a:r>
              <a:rPr lang="en-US" dirty="0"/>
              <a:t>CBPR encourages contribution of expertise from each member of the partnership during every step of the process. </a:t>
            </a:r>
          </a:p>
          <a:p>
            <a:pPr lvl="1"/>
            <a:r>
              <a:rPr lang="en-US" dirty="0"/>
              <a:t>Partners contribute different skills and knowledge. </a:t>
            </a:r>
          </a:p>
          <a:p>
            <a:pPr lvl="1"/>
            <a:r>
              <a:rPr lang="en-US" dirty="0"/>
              <a:t>CBPR can overcome potential distrust of the research system.</a:t>
            </a:r>
          </a:p>
          <a:p>
            <a:endParaRPr lang="en-US" dirty="0"/>
          </a:p>
        </p:txBody>
      </p:sp>
    </p:spTree>
    <p:extLst>
      <p:ext uri="{BB962C8B-B14F-4D97-AF65-F5344CB8AC3E}">
        <p14:creationId xmlns:p14="http://schemas.microsoft.com/office/powerpoint/2010/main" val="17783856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F8FF-EF28-4486-A4FC-4CA63E61C031}"/>
              </a:ext>
            </a:extLst>
          </p:cNvPr>
          <p:cNvSpPr>
            <a:spLocks noGrp="1"/>
          </p:cNvSpPr>
          <p:nvPr>
            <p:ph type="title"/>
          </p:nvPr>
        </p:nvSpPr>
        <p:spPr/>
        <p:txBody>
          <a:bodyPr/>
          <a:lstStyle/>
          <a:p>
            <a:r>
              <a:rPr lang="en-US" dirty="0"/>
              <a:t>Additional Community Engagement Tools</a:t>
            </a:r>
          </a:p>
        </p:txBody>
      </p:sp>
      <p:sp>
        <p:nvSpPr>
          <p:cNvPr id="3" name="Content Placeholder 2">
            <a:extLst>
              <a:ext uri="{FF2B5EF4-FFF2-40B4-BE49-F238E27FC236}">
                <a16:creationId xmlns:a16="http://schemas.microsoft.com/office/drawing/2014/main" id="{7D16E954-DA8E-48A7-B2CD-63473E710A17}"/>
              </a:ext>
            </a:extLst>
          </p:cNvPr>
          <p:cNvSpPr>
            <a:spLocks noGrp="1"/>
          </p:cNvSpPr>
          <p:nvPr>
            <p:ph idx="1"/>
          </p:nvPr>
        </p:nvSpPr>
        <p:spPr/>
        <p:txBody>
          <a:bodyPr/>
          <a:lstStyle/>
          <a:p>
            <a:r>
              <a:rPr lang="en-US" dirty="0"/>
              <a:t>Health impact assessment (HIA)</a:t>
            </a:r>
          </a:p>
          <a:p>
            <a:pPr lvl="1"/>
            <a:r>
              <a:rPr lang="en-US" dirty="0"/>
              <a:t>Implemented before a project is started to determine whether it will have health impacts </a:t>
            </a:r>
          </a:p>
          <a:p>
            <a:pPr lvl="2"/>
            <a:r>
              <a:rPr lang="en-US" dirty="0"/>
              <a:t>E.g. , rail corridor development</a:t>
            </a:r>
          </a:p>
          <a:p>
            <a:pPr lvl="2"/>
            <a:r>
              <a:rPr lang="en-US" dirty="0"/>
              <a:t>E.g. , new hospital</a:t>
            </a:r>
          </a:p>
          <a:p>
            <a:pPr lvl="2"/>
            <a:r>
              <a:rPr lang="en-US" dirty="0"/>
              <a:t>E.g. , proposed redevelopment plan</a:t>
            </a:r>
          </a:p>
          <a:p>
            <a:pPr lvl="2"/>
            <a:endParaRPr lang="en-US" dirty="0"/>
          </a:p>
          <a:p>
            <a:r>
              <a:rPr lang="en-US" dirty="0"/>
              <a:t>Protocol for Assessing Community Excellence  in Environmental Health (PACE EH)</a:t>
            </a:r>
          </a:p>
          <a:p>
            <a:pPr lvl="1"/>
            <a:r>
              <a:rPr lang="en-US" dirty="0"/>
              <a:t>A method used largely by health agencies to determine environmental impacts in communities</a:t>
            </a:r>
          </a:p>
        </p:txBody>
      </p:sp>
    </p:spTree>
    <p:extLst>
      <p:ext uri="{BB962C8B-B14F-4D97-AF65-F5344CB8AC3E}">
        <p14:creationId xmlns:p14="http://schemas.microsoft.com/office/powerpoint/2010/main" val="91152370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EA6B-CCCA-4D0B-9DB0-397BA8CF9488}"/>
              </a:ext>
            </a:extLst>
          </p:cNvPr>
          <p:cNvSpPr>
            <a:spLocks noGrp="1"/>
          </p:cNvSpPr>
          <p:nvPr>
            <p:ph type="title"/>
          </p:nvPr>
        </p:nvSpPr>
        <p:spPr>
          <a:xfrm>
            <a:off x="304800" y="381000"/>
            <a:ext cx="8229600" cy="1143000"/>
          </a:xfrm>
        </p:spPr>
        <p:txBody>
          <a:bodyPr/>
          <a:lstStyle/>
          <a:p>
            <a:r>
              <a:rPr lang="en-US" dirty="0"/>
              <a:t>Knowledge Check #7 </a:t>
            </a:r>
          </a:p>
        </p:txBody>
      </p:sp>
      <p:sp>
        <p:nvSpPr>
          <p:cNvPr id="3" name="Content Placeholder 2">
            <a:extLst>
              <a:ext uri="{FF2B5EF4-FFF2-40B4-BE49-F238E27FC236}">
                <a16:creationId xmlns:a16="http://schemas.microsoft.com/office/drawing/2014/main" id="{C39D03B3-3368-4660-923D-0E043D5169C0}"/>
              </a:ext>
            </a:extLst>
          </p:cNvPr>
          <p:cNvSpPr>
            <a:spLocks noGrp="1"/>
          </p:cNvSpPr>
          <p:nvPr>
            <p:ph idx="1"/>
          </p:nvPr>
        </p:nvSpPr>
        <p:spPr>
          <a:xfrm>
            <a:off x="533400" y="1905000"/>
            <a:ext cx="8153400" cy="4267200"/>
          </a:xfrm>
        </p:spPr>
        <p:txBody>
          <a:bodyPr/>
          <a:lstStyle/>
          <a:p>
            <a:pPr marL="0" indent="0" fontAlgn="base">
              <a:buNone/>
            </a:pPr>
            <a:r>
              <a:rPr lang="en-US" dirty="0">
                <a:solidFill>
                  <a:schemeClr val="accent6">
                    <a:lumMod val="50000"/>
                  </a:schemeClr>
                </a:solidFill>
              </a:rPr>
              <a:t>Select the best answer:</a:t>
            </a:r>
          </a:p>
          <a:p>
            <a:pPr marL="0" indent="0" fontAlgn="base">
              <a:buNone/>
            </a:pPr>
            <a:r>
              <a:rPr lang="en-US" dirty="0"/>
              <a:t>The visioning technique for building a shared community vision begins by  </a:t>
            </a:r>
            <a:endParaRPr lang="en-US" sz="2800" dirty="0"/>
          </a:p>
          <a:p>
            <a:pPr marL="457200" indent="-457200" fontAlgn="base">
              <a:buSzPct val="100000"/>
              <a:buFont typeface="+mj-lt"/>
              <a:buAutoNum type="alphaLcParenR"/>
            </a:pPr>
            <a:r>
              <a:rPr lang="en-US" dirty="0"/>
              <a:t>Interviewing community leaders</a:t>
            </a:r>
          </a:p>
          <a:p>
            <a:pPr marL="457200" indent="-457200" fontAlgn="base">
              <a:buSzPct val="100000"/>
              <a:buFont typeface="+mj-lt"/>
              <a:buAutoNum type="alphaLcParenR"/>
            </a:pPr>
            <a:r>
              <a:rPr lang="en-US" dirty="0"/>
              <a:t>Encouraging community members to talk about what their ideal community might look like </a:t>
            </a:r>
          </a:p>
          <a:p>
            <a:pPr marL="457200" indent="-457200" fontAlgn="base">
              <a:buSzPct val="100000"/>
              <a:buFont typeface="+mj-lt"/>
              <a:buAutoNum type="alphaLcParenR"/>
            </a:pPr>
            <a:r>
              <a:rPr lang="en-US" dirty="0"/>
              <a:t>Conducting role playing with different members of the community</a:t>
            </a:r>
          </a:p>
          <a:p>
            <a:pPr marL="457200" indent="-457200" fontAlgn="base">
              <a:buSzPct val="100000"/>
              <a:buFont typeface="+mj-lt"/>
              <a:buAutoNum type="alphaLcParenR"/>
            </a:pPr>
            <a:r>
              <a:rPr lang="en-US" dirty="0"/>
              <a:t>Telling the community what is best for their land reuse site </a:t>
            </a:r>
          </a:p>
        </p:txBody>
      </p:sp>
    </p:spTree>
    <p:extLst>
      <p:ext uri="{BB962C8B-B14F-4D97-AF65-F5344CB8AC3E}">
        <p14:creationId xmlns:p14="http://schemas.microsoft.com/office/powerpoint/2010/main" val="362788902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EA6B-CCCA-4D0B-9DB0-397BA8CF9488}"/>
              </a:ext>
            </a:extLst>
          </p:cNvPr>
          <p:cNvSpPr>
            <a:spLocks noGrp="1"/>
          </p:cNvSpPr>
          <p:nvPr>
            <p:ph type="title"/>
          </p:nvPr>
        </p:nvSpPr>
        <p:spPr/>
        <p:txBody>
          <a:bodyPr/>
          <a:lstStyle/>
          <a:p>
            <a:r>
              <a:rPr lang="en-US" dirty="0"/>
              <a:t>Knowledge Check #8 </a:t>
            </a:r>
          </a:p>
        </p:txBody>
      </p:sp>
      <p:sp>
        <p:nvSpPr>
          <p:cNvPr id="3" name="Content Placeholder 2">
            <a:extLst>
              <a:ext uri="{FF2B5EF4-FFF2-40B4-BE49-F238E27FC236}">
                <a16:creationId xmlns:a16="http://schemas.microsoft.com/office/drawing/2014/main" id="{C39D03B3-3368-4660-923D-0E043D5169C0}"/>
              </a:ext>
            </a:extLst>
          </p:cNvPr>
          <p:cNvSpPr>
            <a:spLocks noGrp="1"/>
          </p:cNvSpPr>
          <p:nvPr>
            <p:ph idx="1"/>
          </p:nvPr>
        </p:nvSpPr>
        <p:spPr>
          <a:xfrm>
            <a:off x="457200" y="1828799"/>
            <a:ext cx="8229600" cy="3962401"/>
          </a:xfrm>
        </p:spPr>
        <p:txBody>
          <a:bodyPr/>
          <a:lstStyle/>
          <a:p>
            <a:pPr marL="0" indent="0" fontAlgn="base">
              <a:buNone/>
            </a:pPr>
            <a:r>
              <a:rPr lang="en-US" b="0" dirty="0"/>
              <a:t>The community engagement tool </a:t>
            </a:r>
            <a:r>
              <a:rPr lang="en-US" dirty="0"/>
              <a:t>“Photovoice” </a:t>
            </a:r>
            <a:r>
              <a:rPr lang="en-US" b="0" dirty="0"/>
              <a:t>asks community members to take photos of things they wish to change and provide a short narrative to explain each photo. </a:t>
            </a:r>
            <a:endParaRPr lang="en-US" sz="2800" b="0" dirty="0"/>
          </a:p>
          <a:p>
            <a:pPr marL="457200" indent="-457200" fontAlgn="base">
              <a:buSzPct val="100000"/>
              <a:buFont typeface="+mj-lt"/>
              <a:buAutoNum type="alphaLcParenR"/>
            </a:pPr>
            <a:r>
              <a:rPr lang="en-US" dirty="0"/>
              <a:t>True </a:t>
            </a:r>
          </a:p>
          <a:p>
            <a:pPr marL="457200" indent="-457200" fontAlgn="base">
              <a:buSzPct val="100000"/>
              <a:buFont typeface="+mj-lt"/>
              <a:buAutoNum type="alphaLcParenR"/>
            </a:pPr>
            <a:r>
              <a:rPr lang="en-US" dirty="0"/>
              <a:t>False </a:t>
            </a:r>
          </a:p>
          <a:p>
            <a:endParaRPr lang="en-US" dirty="0"/>
          </a:p>
        </p:txBody>
      </p:sp>
    </p:spTree>
    <p:extLst>
      <p:ext uri="{BB962C8B-B14F-4D97-AF65-F5344CB8AC3E}">
        <p14:creationId xmlns:p14="http://schemas.microsoft.com/office/powerpoint/2010/main" val="92542959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EA6B-CCCA-4D0B-9DB0-397BA8CF9488}"/>
              </a:ext>
            </a:extLst>
          </p:cNvPr>
          <p:cNvSpPr>
            <a:spLocks noGrp="1"/>
          </p:cNvSpPr>
          <p:nvPr>
            <p:ph type="title"/>
          </p:nvPr>
        </p:nvSpPr>
        <p:spPr/>
        <p:txBody>
          <a:bodyPr/>
          <a:lstStyle/>
          <a:p>
            <a:r>
              <a:rPr lang="en-US" dirty="0"/>
              <a:t>Knowledge Check #9</a:t>
            </a:r>
          </a:p>
        </p:txBody>
      </p:sp>
      <p:sp>
        <p:nvSpPr>
          <p:cNvPr id="3" name="Content Placeholder 2">
            <a:extLst>
              <a:ext uri="{FF2B5EF4-FFF2-40B4-BE49-F238E27FC236}">
                <a16:creationId xmlns:a16="http://schemas.microsoft.com/office/drawing/2014/main" id="{C39D03B3-3368-4660-923D-0E043D5169C0}"/>
              </a:ext>
            </a:extLst>
          </p:cNvPr>
          <p:cNvSpPr>
            <a:spLocks noGrp="1"/>
          </p:cNvSpPr>
          <p:nvPr>
            <p:ph idx="1"/>
          </p:nvPr>
        </p:nvSpPr>
        <p:spPr>
          <a:xfrm>
            <a:off x="457200" y="1600200"/>
            <a:ext cx="8229600" cy="4571999"/>
          </a:xfrm>
        </p:spPr>
        <p:txBody>
          <a:bodyPr/>
          <a:lstStyle/>
          <a:p>
            <a:pPr marL="0" indent="0" fontAlgn="base">
              <a:buNone/>
            </a:pPr>
            <a:r>
              <a:rPr lang="en-US" dirty="0">
                <a:solidFill>
                  <a:schemeClr val="accent6">
                    <a:lumMod val="50000"/>
                  </a:schemeClr>
                </a:solidFill>
              </a:rPr>
              <a:t>Select all that apply.</a:t>
            </a:r>
          </a:p>
          <a:p>
            <a:pPr marL="0" indent="0" fontAlgn="base">
              <a:buNone/>
            </a:pPr>
            <a:r>
              <a:rPr lang="en-US" dirty="0"/>
              <a:t>The ATSDR Action Model Toolkit is intended for use by </a:t>
            </a:r>
            <a:endParaRPr lang="en-US" sz="2800" dirty="0"/>
          </a:p>
          <a:p>
            <a:pPr marL="457200" indent="-457200" fontAlgn="base">
              <a:buSzPct val="100000"/>
              <a:buFont typeface="+mj-lt"/>
              <a:buAutoNum type="alphaLcParenR"/>
            </a:pPr>
            <a:r>
              <a:rPr lang="en-US" dirty="0"/>
              <a:t>Municipal agencies </a:t>
            </a:r>
          </a:p>
          <a:p>
            <a:pPr marL="457200" indent="-457200" fontAlgn="base">
              <a:buSzPct val="100000"/>
              <a:buFont typeface="+mj-lt"/>
              <a:buAutoNum type="alphaLcParenR"/>
            </a:pPr>
            <a:r>
              <a:rPr lang="en-US" dirty="0"/>
              <a:t>Environmental or health professionals </a:t>
            </a:r>
          </a:p>
          <a:p>
            <a:pPr marL="457200" indent="-457200" fontAlgn="base">
              <a:buSzPct val="100000"/>
              <a:buFont typeface="+mj-lt"/>
              <a:buAutoNum type="alphaLcParenR"/>
            </a:pPr>
            <a:r>
              <a:rPr lang="en-US" dirty="0"/>
              <a:t>Planners and developers </a:t>
            </a:r>
          </a:p>
          <a:p>
            <a:pPr marL="457200" indent="-457200" fontAlgn="base">
              <a:buSzPct val="100000"/>
              <a:buFont typeface="+mj-lt"/>
              <a:buAutoNum type="alphaLcParenR"/>
            </a:pPr>
            <a:r>
              <a:rPr lang="en-US" dirty="0"/>
              <a:t>Community members </a:t>
            </a:r>
          </a:p>
          <a:p>
            <a:pPr marL="457200" indent="-457200" fontAlgn="base">
              <a:buSzPct val="100000"/>
              <a:buFont typeface="+mj-lt"/>
              <a:buAutoNum type="alphaLcParenR"/>
            </a:pPr>
            <a:r>
              <a:rPr lang="en-US" dirty="0"/>
              <a:t>All the above groups who can use the action model to identify common goals or visions and ensure they are incorporated into the strategic planning for the land reuse site. </a:t>
            </a:r>
          </a:p>
          <a:p>
            <a:endParaRPr lang="en-US" dirty="0"/>
          </a:p>
        </p:txBody>
      </p:sp>
    </p:spTree>
    <p:extLst>
      <p:ext uri="{BB962C8B-B14F-4D97-AF65-F5344CB8AC3E}">
        <p14:creationId xmlns:p14="http://schemas.microsoft.com/office/powerpoint/2010/main" val="140744883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Your Slides</a:t>
            </a:r>
          </a:p>
        </p:txBody>
      </p:sp>
      <p:sp>
        <p:nvSpPr>
          <p:cNvPr id="3" name="Content Placeholder 2"/>
          <p:cNvSpPr>
            <a:spLocks noGrp="1"/>
          </p:cNvSpPr>
          <p:nvPr>
            <p:ph idx="1"/>
          </p:nvPr>
        </p:nvSpPr>
        <p:spPr/>
        <p:txBody>
          <a:bodyPr/>
          <a:lstStyle/>
          <a:p>
            <a:pPr marL="0" indent="0">
              <a:buNone/>
            </a:pPr>
            <a:r>
              <a:rPr lang="en-US" dirty="0"/>
              <a:t>Post-test is next  </a:t>
            </a:r>
          </a:p>
          <a:p>
            <a:r>
              <a:rPr lang="en-US" dirty="0"/>
              <a:t>70% required to pass </a:t>
            </a:r>
          </a:p>
          <a:p>
            <a:r>
              <a:rPr lang="en-US" dirty="0"/>
              <a:t>Can take it multiple times</a:t>
            </a:r>
          </a:p>
          <a:p>
            <a:r>
              <a:rPr lang="en-US" dirty="0"/>
              <a:t>Test is homework for tonight (open book)</a:t>
            </a:r>
          </a:p>
        </p:txBody>
      </p:sp>
    </p:spTree>
    <p:extLst>
      <p:ext uri="{BB962C8B-B14F-4D97-AF65-F5344CB8AC3E}">
        <p14:creationId xmlns:p14="http://schemas.microsoft.com/office/powerpoint/2010/main" val="34771356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752600"/>
            <a:ext cx="6400800" cy="3429000"/>
          </a:xfrm>
        </p:spPr>
        <p:txBody>
          <a:bodyPr/>
          <a:lstStyle/>
          <a:p>
            <a:r>
              <a:rPr lang="en-US" dirty="0"/>
              <a:t>Thank you!</a:t>
            </a:r>
          </a:p>
          <a:p>
            <a:r>
              <a:rPr lang="en-US" dirty="0"/>
              <a:t>Laurel Berman, </a:t>
            </a:r>
            <a:r>
              <a:rPr lang="en-US" dirty="0">
                <a:hlinkClick r:id="rId2"/>
              </a:rPr>
              <a:t>laberman@cdc.gov</a:t>
            </a:r>
            <a:endParaRPr lang="en-US" dirty="0"/>
          </a:p>
          <a:p>
            <a:r>
              <a:rPr lang="en-US" dirty="0"/>
              <a:t>Leann Bing, </a:t>
            </a:r>
            <a:r>
              <a:rPr lang="en-US" dirty="0">
                <a:hlinkClick r:id="rId3"/>
              </a:rPr>
              <a:t>kbing@cdc.gov</a:t>
            </a:r>
            <a:r>
              <a:rPr lang="en-US" dirty="0"/>
              <a:t> </a:t>
            </a:r>
          </a:p>
          <a:p>
            <a:r>
              <a:rPr lang="en-US" dirty="0"/>
              <a:t>Sue Casteel, </a:t>
            </a:r>
            <a:r>
              <a:rPr lang="en-US" dirty="0">
                <a:hlinkClick r:id="rId4"/>
              </a:rPr>
              <a:t>scasteel@cdc.gov</a:t>
            </a:r>
            <a:r>
              <a:rPr lang="en-US" dirty="0"/>
              <a:t> </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22433465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641BD0-4D37-4E06-8C5F-1CE73291EB99}"/>
              </a:ext>
            </a:extLst>
          </p:cNvPr>
          <p:cNvSpPr>
            <a:spLocks noGrp="1"/>
          </p:cNvSpPr>
          <p:nvPr>
            <p:ph type="title"/>
          </p:nvPr>
        </p:nvSpPr>
        <p:spPr/>
        <p:txBody>
          <a:bodyPr/>
          <a:lstStyle/>
          <a:p>
            <a:r>
              <a:rPr lang="en-US" dirty="0"/>
              <a:t>The Role of an Environmental or Health Professional in Land Reuse</a:t>
            </a:r>
          </a:p>
        </p:txBody>
      </p:sp>
      <p:sp>
        <p:nvSpPr>
          <p:cNvPr id="8" name="Content Placeholder 7">
            <a:extLst>
              <a:ext uri="{FF2B5EF4-FFF2-40B4-BE49-F238E27FC236}">
                <a16:creationId xmlns:a16="http://schemas.microsoft.com/office/drawing/2014/main" id="{8FB87421-3C2C-4D45-8C3D-18C8D576CDCF}"/>
              </a:ext>
            </a:extLst>
          </p:cNvPr>
          <p:cNvSpPr>
            <a:spLocks noGrp="1"/>
          </p:cNvSpPr>
          <p:nvPr>
            <p:ph idx="1"/>
          </p:nvPr>
        </p:nvSpPr>
        <p:spPr/>
        <p:txBody>
          <a:bodyPr/>
          <a:lstStyle/>
          <a:p>
            <a:r>
              <a:rPr lang="en-US" dirty="0"/>
              <a:t>Your role can be pivotal in engaging the “development community”:</a:t>
            </a:r>
          </a:p>
          <a:p>
            <a:pPr lvl="1"/>
            <a:r>
              <a:rPr lang="en-US" dirty="0"/>
              <a:t>Citizens</a:t>
            </a:r>
          </a:p>
          <a:p>
            <a:pPr lvl="1"/>
            <a:r>
              <a:rPr lang="en-US" dirty="0"/>
              <a:t>Community planners</a:t>
            </a:r>
          </a:p>
          <a:p>
            <a:pPr lvl="1"/>
            <a:r>
              <a:rPr lang="en-US" dirty="0"/>
              <a:t>Stakeholders</a:t>
            </a:r>
          </a:p>
          <a:p>
            <a:pPr lvl="1"/>
            <a:r>
              <a:rPr lang="en-US" dirty="0"/>
              <a:t>Schools</a:t>
            </a:r>
          </a:p>
          <a:p>
            <a:pPr lvl="1"/>
            <a:r>
              <a:rPr lang="en-US" dirty="0"/>
              <a:t>Healthcare</a:t>
            </a:r>
          </a:p>
          <a:p>
            <a:pPr lvl="1"/>
            <a:r>
              <a:rPr lang="en-US" dirty="0"/>
              <a:t>Others </a:t>
            </a:r>
          </a:p>
          <a:p>
            <a:r>
              <a:rPr lang="en-US" dirty="0"/>
              <a:t>You can build the development community’s understanding of--and capacity to support--safe land reuse and redevelopment.</a:t>
            </a:r>
          </a:p>
        </p:txBody>
      </p:sp>
    </p:spTree>
    <p:extLst>
      <p:ext uri="{BB962C8B-B14F-4D97-AF65-F5344CB8AC3E}">
        <p14:creationId xmlns:p14="http://schemas.microsoft.com/office/powerpoint/2010/main" val="30647924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5B34-EDFA-494F-B890-A4034E9B01BA}"/>
              </a:ext>
            </a:extLst>
          </p:cNvPr>
          <p:cNvSpPr>
            <a:spLocks noGrp="1"/>
          </p:cNvSpPr>
          <p:nvPr>
            <p:ph type="title"/>
          </p:nvPr>
        </p:nvSpPr>
        <p:spPr/>
        <p:txBody>
          <a:bodyPr/>
          <a:lstStyle/>
          <a:p>
            <a:r>
              <a:rPr lang="en-US" dirty="0"/>
              <a:t>The Role of an Environmental or</a:t>
            </a:r>
            <a:br>
              <a:rPr lang="en-US" dirty="0"/>
            </a:br>
            <a:r>
              <a:rPr lang="en-US" dirty="0"/>
              <a:t>Health Professional in Land Reuse</a:t>
            </a:r>
          </a:p>
        </p:txBody>
      </p:sp>
      <p:sp>
        <p:nvSpPr>
          <p:cNvPr id="5" name="Content Placeholder 4">
            <a:extLst>
              <a:ext uri="{FF2B5EF4-FFF2-40B4-BE49-F238E27FC236}">
                <a16:creationId xmlns:a16="http://schemas.microsoft.com/office/drawing/2014/main" id="{228E14BF-850B-40F4-85D9-45A9BAE50D4A}"/>
              </a:ext>
            </a:extLst>
          </p:cNvPr>
          <p:cNvSpPr>
            <a:spLocks noGrp="1"/>
          </p:cNvSpPr>
          <p:nvPr>
            <p:ph idx="1"/>
          </p:nvPr>
        </p:nvSpPr>
        <p:spPr>
          <a:xfrm>
            <a:off x="469415" y="1524000"/>
            <a:ext cx="4070511" cy="4191000"/>
          </a:xfrm>
        </p:spPr>
        <p:txBody>
          <a:bodyPr/>
          <a:lstStyle/>
          <a:p>
            <a:r>
              <a:rPr lang="en-US" dirty="0"/>
              <a:t>Set the tone </a:t>
            </a:r>
            <a:r>
              <a:rPr lang="en-US" b="0" dirty="0"/>
              <a:t>for early community involvement.</a:t>
            </a:r>
          </a:p>
          <a:p>
            <a:pPr marL="0" indent="0">
              <a:buNone/>
            </a:pPr>
            <a:endParaRPr lang="en-US" dirty="0"/>
          </a:p>
          <a:p>
            <a:r>
              <a:rPr lang="en-US" dirty="0"/>
              <a:t>Put the community first.</a:t>
            </a:r>
          </a:p>
          <a:p>
            <a:pPr marL="0" indent="0">
              <a:buNone/>
            </a:pPr>
            <a:endParaRPr lang="en-US" dirty="0"/>
          </a:p>
          <a:p>
            <a:r>
              <a:rPr lang="en-US" b="0" dirty="0"/>
              <a:t>Your </a:t>
            </a:r>
            <a:r>
              <a:rPr lang="en-US" dirty="0"/>
              <a:t>knowledge of hazardous exposures, the environment, and health education </a:t>
            </a:r>
            <a:r>
              <a:rPr lang="en-US" b="0" dirty="0"/>
              <a:t>may be welcomed</a:t>
            </a:r>
            <a:r>
              <a:rPr lang="en-US" dirty="0"/>
              <a:t>.</a:t>
            </a:r>
          </a:p>
          <a:p>
            <a:pPr marL="0" indent="0">
              <a:buNone/>
            </a:pPr>
            <a:endParaRPr lang="en-US" dirty="0"/>
          </a:p>
        </p:txBody>
      </p:sp>
      <p:sp>
        <p:nvSpPr>
          <p:cNvPr id="8" name="Text Placeholder 7">
            <a:extLst>
              <a:ext uri="{FF2B5EF4-FFF2-40B4-BE49-F238E27FC236}">
                <a16:creationId xmlns:a16="http://schemas.microsoft.com/office/drawing/2014/main" id="{FC7FD273-EC04-4404-BC78-1AFB37660719}"/>
              </a:ext>
            </a:extLst>
          </p:cNvPr>
          <p:cNvSpPr>
            <a:spLocks noGrp="1"/>
          </p:cNvSpPr>
          <p:nvPr>
            <p:ph type="body" sz="quarter" idx="13"/>
          </p:nvPr>
        </p:nvSpPr>
        <p:spPr>
          <a:xfrm>
            <a:off x="4910652" y="5297111"/>
            <a:ext cx="3657600" cy="304801"/>
          </a:xfrm>
        </p:spPr>
        <p:txBody>
          <a:bodyPr/>
          <a:lstStyle/>
          <a:p>
            <a:r>
              <a:rPr lang="en-US" dirty="0"/>
              <a:t>Image of a Community Meeting (CDC stock image, n.d.)</a:t>
            </a:r>
          </a:p>
        </p:txBody>
      </p:sp>
      <p:pic>
        <p:nvPicPr>
          <p:cNvPr id="4" name="Content Placeholder 3" descr="Image of a community meeting.&#10;">
            <a:extLst>
              <a:ext uri="{FF2B5EF4-FFF2-40B4-BE49-F238E27FC236}">
                <a16:creationId xmlns:a16="http://schemas.microsoft.com/office/drawing/2014/main" id="{CD8ED294-8339-4FCF-9B8C-33613617BA68}"/>
              </a:ext>
            </a:extLst>
          </p:cNvPr>
          <p:cNvPicPr>
            <a:picLocks noGrp="1" noChangeAspect="1"/>
          </p:cNvPicPr>
          <p:nvPr>
            <p:ph idx="12"/>
          </p:nvPr>
        </p:nvPicPr>
        <p:blipFill>
          <a:blip r:embed="rId3"/>
          <a:stretch>
            <a:fillRect/>
          </a:stretch>
        </p:blipFill>
        <p:spPr>
          <a:xfrm>
            <a:off x="4863824" y="1782761"/>
            <a:ext cx="3850408" cy="3514350"/>
          </a:xfrm>
          <a:prstGeom prst="rect">
            <a:avLst/>
          </a:prstGeom>
          <a:ln>
            <a:solidFill>
              <a:schemeClr val="tx1"/>
            </a:solidFill>
          </a:ln>
        </p:spPr>
      </p:pic>
    </p:spTree>
    <p:extLst>
      <p:ext uri="{BB962C8B-B14F-4D97-AF65-F5344CB8AC3E}">
        <p14:creationId xmlns:p14="http://schemas.microsoft.com/office/powerpoint/2010/main" val="34218735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801EA-FCB2-4596-A7B1-7E2A93CA99CC}"/>
              </a:ext>
            </a:extLst>
          </p:cNvPr>
          <p:cNvSpPr>
            <a:spLocks noGrp="1"/>
          </p:cNvSpPr>
          <p:nvPr>
            <p:ph type="title"/>
          </p:nvPr>
        </p:nvSpPr>
        <p:spPr/>
        <p:txBody>
          <a:bodyPr/>
          <a:lstStyle/>
          <a:p>
            <a:r>
              <a:rPr lang="en-US" dirty="0"/>
              <a:t>The Role of an Environmental or Health Professional in Land Reuse</a:t>
            </a:r>
          </a:p>
        </p:txBody>
      </p:sp>
      <p:sp>
        <p:nvSpPr>
          <p:cNvPr id="8" name="Content Placeholder 7">
            <a:extLst>
              <a:ext uri="{FF2B5EF4-FFF2-40B4-BE49-F238E27FC236}">
                <a16:creationId xmlns:a16="http://schemas.microsoft.com/office/drawing/2014/main" id="{98BFDE77-5B00-474A-A447-4FC0F51898B8}"/>
              </a:ext>
            </a:extLst>
          </p:cNvPr>
          <p:cNvSpPr>
            <a:spLocks noGrp="1"/>
          </p:cNvSpPr>
          <p:nvPr>
            <p:ph idx="1"/>
          </p:nvPr>
        </p:nvSpPr>
        <p:spPr/>
        <p:txBody>
          <a:bodyPr/>
          <a:lstStyle/>
          <a:p>
            <a:r>
              <a:rPr lang="en-US" b="0" dirty="0"/>
              <a:t>Assess and understand all </a:t>
            </a:r>
            <a:r>
              <a:rPr lang="en-US" dirty="0"/>
              <a:t>exposure pathways.</a:t>
            </a:r>
          </a:p>
          <a:p>
            <a:r>
              <a:rPr lang="en-US" b="0" dirty="0"/>
              <a:t>Assess the extent of </a:t>
            </a:r>
            <a:r>
              <a:rPr lang="en-US" dirty="0"/>
              <a:t>community exposure to the land reuse site(s).</a:t>
            </a:r>
          </a:p>
          <a:p>
            <a:r>
              <a:rPr lang="en-US" b="0" dirty="0"/>
              <a:t>Communicate information in </a:t>
            </a:r>
            <a:r>
              <a:rPr lang="en-US" dirty="0"/>
              <a:t>plain language.</a:t>
            </a:r>
          </a:p>
          <a:p>
            <a:endParaRPr lang="en-US" dirty="0"/>
          </a:p>
        </p:txBody>
      </p:sp>
      <p:sp>
        <p:nvSpPr>
          <p:cNvPr id="4" name="Text Placeholder 3">
            <a:extLst>
              <a:ext uri="{FF2B5EF4-FFF2-40B4-BE49-F238E27FC236}">
                <a16:creationId xmlns:a16="http://schemas.microsoft.com/office/drawing/2014/main" id="{8A18C031-AAFE-4150-83E0-B372E10BC44C}"/>
              </a:ext>
            </a:extLst>
          </p:cNvPr>
          <p:cNvSpPr>
            <a:spLocks noGrp="1"/>
          </p:cNvSpPr>
          <p:nvPr>
            <p:ph type="body" sz="quarter" idx="13"/>
          </p:nvPr>
        </p:nvSpPr>
        <p:spPr>
          <a:xfrm>
            <a:off x="4686300" y="5334000"/>
            <a:ext cx="3657600" cy="609600"/>
          </a:xfrm>
        </p:spPr>
        <p:txBody>
          <a:bodyPr/>
          <a:lstStyle/>
          <a:p>
            <a:r>
              <a:rPr lang="en-US" dirty="0"/>
              <a:t>Watters, M</a:t>
            </a:r>
            <a:r>
              <a:rPr lang="en-US" i="1" dirty="0"/>
              <a:t>. Environmental  Health and Land Reuse</a:t>
            </a:r>
            <a:r>
              <a:rPr lang="en-US" dirty="0"/>
              <a:t>, in Land Reuse and Redevelopment: Creating Healthy Communities (Berman &amp; Whitehead, Eds., 2019)</a:t>
            </a:r>
          </a:p>
        </p:txBody>
      </p:sp>
      <p:pic>
        <p:nvPicPr>
          <p:cNvPr id="9" name="il_fi" descr="Graphic depicting a model for exposure pathways&#10;">
            <a:extLst>
              <a:ext uri="{FF2B5EF4-FFF2-40B4-BE49-F238E27FC236}">
                <a16:creationId xmlns:a16="http://schemas.microsoft.com/office/drawing/2014/main" id="{3D97245E-D797-424B-AC00-6D784FC2D09A}"/>
              </a:ext>
            </a:extLst>
          </p:cNvPr>
          <p:cNvPicPr>
            <a:picLocks noGrp="1"/>
          </p:cNvPicPr>
          <p:nvPr>
            <p:ph idx="12"/>
          </p:nvPr>
        </p:nvPicPr>
        <p:blipFill>
          <a:blip r:embed="rId3" cstate="print"/>
          <a:srcRect/>
          <a:stretch>
            <a:fillRect/>
          </a:stretch>
        </p:blipFill>
        <p:spPr bwMode="auto">
          <a:xfrm>
            <a:off x="4572000" y="1676400"/>
            <a:ext cx="3886200" cy="3657600"/>
          </a:xfrm>
          <a:prstGeom prst="rect">
            <a:avLst/>
          </a:prstGeom>
          <a:noFill/>
          <a:ln w="9525">
            <a:noFill/>
            <a:miter lim="800000"/>
            <a:headEnd/>
            <a:tailEnd/>
          </a:ln>
        </p:spPr>
      </p:pic>
    </p:spTree>
    <p:extLst>
      <p:ext uri="{BB962C8B-B14F-4D97-AF65-F5344CB8AC3E}">
        <p14:creationId xmlns:p14="http://schemas.microsoft.com/office/powerpoint/2010/main" val="30459884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Activating the Community: Who is Affected by Land Reuse Sites?</a:t>
            </a:r>
          </a:p>
        </p:txBody>
      </p:sp>
      <p:sp>
        <p:nvSpPr>
          <p:cNvPr id="3" name="Content Placeholder 2"/>
          <p:cNvSpPr>
            <a:spLocks noGrp="1"/>
          </p:cNvSpPr>
          <p:nvPr>
            <p:ph idx="1"/>
          </p:nvPr>
        </p:nvSpPr>
        <p:spPr>
          <a:xfrm>
            <a:off x="533400" y="1918634"/>
            <a:ext cx="3739793" cy="3382962"/>
          </a:xfrm>
        </p:spPr>
        <p:txBody>
          <a:bodyPr/>
          <a:lstStyle/>
          <a:p>
            <a:r>
              <a:rPr lang="en-US" sz="2200" dirty="0"/>
              <a:t>Your community can be an asset in identifying land reuse sites</a:t>
            </a:r>
          </a:p>
          <a:p>
            <a:pPr marL="0" indent="0">
              <a:buNone/>
            </a:pPr>
            <a:endParaRPr lang="en-US" sz="2000" dirty="0"/>
          </a:p>
          <a:p>
            <a:r>
              <a:rPr lang="en-US" sz="2200" dirty="0"/>
              <a:t>You can learn about community characteristics and sensitive populations</a:t>
            </a:r>
          </a:p>
          <a:p>
            <a:pPr marL="914400" lvl="2" indent="0">
              <a:buNone/>
            </a:pPr>
            <a:endParaRPr lang="en-US" dirty="0"/>
          </a:p>
          <a:p>
            <a:endParaRPr lang="en-US" dirty="0"/>
          </a:p>
          <a:p>
            <a:pPr lvl="2"/>
            <a:endParaRPr lang="en-US" dirty="0"/>
          </a:p>
          <a:p>
            <a:pPr lvl="2"/>
            <a:endParaRPr lang="en-US" dirty="0"/>
          </a:p>
        </p:txBody>
      </p:sp>
      <p:sp>
        <p:nvSpPr>
          <p:cNvPr id="6" name="Text Placeholder 5">
            <a:extLst>
              <a:ext uri="{FF2B5EF4-FFF2-40B4-BE49-F238E27FC236}">
                <a16:creationId xmlns:a16="http://schemas.microsoft.com/office/drawing/2014/main" id="{17E5C0B7-5676-4BC8-87D4-5CF5CB31A618}"/>
              </a:ext>
            </a:extLst>
          </p:cNvPr>
          <p:cNvSpPr>
            <a:spLocks noGrp="1"/>
          </p:cNvSpPr>
          <p:nvPr>
            <p:ph type="body" sz="quarter" idx="13"/>
          </p:nvPr>
        </p:nvSpPr>
        <p:spPr>
          <a:xfrm>
            <a:off x="4273191" y="4881290"/>
            <a:ext cx="4386714" cy="469454"/>
          </a:xfrm>
        </p:spPr>
        <p:txBody>
          <a:bodyPr/>
          <a:lstStyle/>
          <a:p>
            <a:pPr algn="ctr"/>
            <a:r>
              <a:rPr lang="en-US" dirty="0"/>
              <a:t>Community member and certified lead based paint expert </a:t>
            </a:r>
          </a:p>
          <a:p>
            <a:pPr algn="ctr"/>
            <a:r>
              <a:rPr lang="en-US" dirty="0"/>
              <a:t>explaining remediation. Source: Lloyd DeGrane, 2018.</a:t>
            </a:r>
          </a:p>
        </p:txBody>
      </p:sp>
      <p:pic>
        <p:nvPicPr>
          <p:cNvPr id="5" name="Picture 4" descr="Community worker who is a lead based paint expert examining a remediated area.&#10;">
            <a:extLst>
              <a:ext uri="{FF2B5EF4-FFF2-40B4-BE49-F238E27FC236}">
                <a16:creationId xmlns:a16="http://schemas.microsoft.com/office/drawing/2014/main" id="{B2A8EE5D-51D3-47E1-B6A4-84A4D468E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192" y="1967782"/>
            <a:ext cx="4386713" cy="2913508"/>
          </a:xfrm>
          <a:prstGeom prst="rect">
            <a:avLst/>
          </a:prstGeom>
          <a:ln>
            <a:solidFill>
              <a:schemeClr val="tx1"/>
            </a:solidFill>
          </a:ln>
        </p:spPr>
      </p:pic>
    </p:spTree>
    <p:extLst>
      <p:ext uri="{BB962C8B-B14F-4D97-AF65-F5344CB8AC3E}">
        <p14:creationId xmlns:p14="http://schemas.microsoft.com/office/powerpoint/2010/main" val="34087327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Knowledge Check #1</a:t>
            </a:r>
          </a:p>
        </p:txBody>
      </p:sp>
      <p:sp>
        <p:nvSpPr>
          <p:cNvPr id="3" name="Content Placeholder 2"/>
          <p:cNvSpPr>
            <a:spLocks noGrp="1"/>
          </p:cNvSpPr>
          <p:nvPr>
            <p:ph idx="1"/>
          </p:nvPr>
        </p:nvSpPr>
        <p:spPr>
          <a:xfrm>
            <a:off x="457200" y="1219200"/>
            <a:ext cx="8229600" cy="5105399"/>
          </a:xfrm>
        </p:spPr>
        <p:txBody>
          <a:bodyPr/>
          <a:lstStyle/>
          <a:p>
            <a:pPr marL="0" indent="0">
              <a:buNone/>
            </a:pPr>
            <a:r>
              <a:rPr lang="en-US" dirty="0">
                <a:solidFill>
                  <a:schemeClr val="accent6">
                    <a:lumMod val="50000"/>
                  </a:schemeClr>
                </a:solidFill>
              </a:rPr>
              <a:t>Which answer is FALSE?</a:t>
            </a:r>
          </a:p>
          <a:p>
            <a:pPr marL="0" indent="0">
              <a:buNone/>
            </a:pPr>
            <a:r>
              <a:rPr lang="en-US" dirty="0"/>
              <a:t>When activating the development community, </a:t>
            </a:r>
            <a:r>
              <a:rPr lang="en-US" sz="2400" b="1" dirty="0"/>
              <a:t>the environmental or health professional may</a:t>
            </a:r>
          </a:p>
          <a:p>
            <a:pPr marL="914400" lvl="1" indent="-457200">
              <a:buFont typeface="+mj-lt"/>
              <a:buAutoNum type="alphaLcParenR"/>
            </a:pPr>
            <a:r>
              <a:rPr lang="en-US" dirty="0"/>
              <a:t>Help build the community’s understanding of safe land reuse and redevelopment</a:t>
            </a:r>
          </a:p>
          <a:p>
            <a:pPr marL="914400" lvl="1" indent="-457200">
              <a:buFont typeface="+mj-lt"/>
              <a:buAutoNum type="alphaLcParenR"/>
            </a:pPr>
            <a:r>
              <a:rPr lang="en-US" dirty="0"/>
              <a:t>Describe all potential exposure pathways in highly technical and detailed language</a:t>
            </a:r>
          </a:p>
          <a:p>
            <a:pPr marL="914400" lvl="1" indent="-457200">
              <a:buFont typeface="+mj-lt"/>
              <a:buAutoNum type="alphaLcParenR"/>
            </a:pPr>
            <a:r>
              <a:rPr lang="en-US" dirty="0"/>
              <a:t>Establish clear expectations</a:t>
            </a:r>
          </a:p>
          <a:p>
            <a:pPr marL="914400" lvl="1" indent="-457200">
              <a:buFont typeface="+mj-lt"/>
              <a:buAutoNum type="alphaLcParenR"/>
            </a:pPr>
            <a:r>
              <a:rPr lang="en-US" dirty="0"/>
              <a:t>Understand who is affected by the land reuse site(s), particularly special populations </a:t>
            </a:r>
          </a:p>
          <a:p>
            <a:pPr marL="914400" lvl="1" indent="-457200">
              <a:buFont typeface="+mj-lt"/>
              <a:buAutoNum type="alphaLcParenR"/>
            </a:pPr>
            <a:r>
              <a:rPr lang="en-US" dirty="0"/>
              <a:t>Communicate effectively  </a:t>
            </a:r>
          </a:p>
          <a:p>
            <a:pPr marL="914400" lvl="1" indent="-457200">
              <a:buFont typeface="+mj-lt"/>
              <a:buAutoNum type="alphaLcParenR"/>
            </a:pPr>
            <a:r>
              <a:rPr lang="en-US" dirty="0"/>
              <a:t>Share their knowledge of hazardous exposures, the environment, and health education, where appropriate</a:t>
            </a:r>
          </a:p>
          <a:p>
            <a:pPr marL="914400" lvl="1" indent="-457200">
              <a:buFont typeface="+mj-lt"/>
              <a:buAutoNum type="alphaLcParenR"/>
            </a:pPr>
            <a:r>
              <a:rPr lang="en-US" dirty="0"/>
              <a:t>Always put the community first</a:t>
            </a:r>
          </a:p>
          <a:p>
            <a:pPr marL="0" indent="0">
              <a:buNone/>
            </a:pPr>
            <a:endParaRPr lang="en-US" dirty="0"/>
          </a:p>
        </p:txBody>
      </p:sp>
    </p:spTree>
    <p:extLst>
      <p:ext uri="{BB962C8B-B14F-4D97-AF65-F5344CB8AC3E}">
        <p14:creationId xmlns:p14="http://schemas.microsoft.com/office/powerpoint/2010/main" val="4049338821"/>
      </p:ext>
    </p:extLst>
  </p:cSld>
  <p:clrMapOvr>
    <a:masterClrMapping/>
  </p:clrMapOvr>
  <p:transition>
    <p:fade/>
  </p:transition>
</p:sld>
</file>

<file path=ppt/theme/theme1.xml><?xml version="1.0" encoding="utf-8"?>
<a:theme xmlns:a="http://schemas.openxmlformats.org/drawingml/2006/main" name="ATSDR_Divisions_PPT_light_REVISED(">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2E9C3FB-0105-4D0D-87C6-F724B182AAEA}">
  <ds:schemaRefs>
    <ds:schemaRef ds:uri="ESRI.ArcGIS.Mapping.OfficeIntegration.PowerPointInfo"/>
  </ds:schemaRefs>
</ds:datastoreItem>
</file>

<file path=customXml/itemProps2.xml><?xml version="1.0" encoding="utf-8"?>
<ds:datastoreItem xmlns:ds="http://schemas.openxmlformats.org/officeDocument/2006/customXml" ds:itemID="{2FAC306D-A8CA-4A39-A3E6-4E01B6E37638}">
  <ds:schemaRefs>
    <ds:schemaRef ds:uri="ESRI.ArcGIS.Mapping.OfficeIntegration.PowerPointInfo"/>
  </ds:schemaRefs>
</ds:datastoreItem>
</file>

<file path=customXml/itemProps3.xml><?xml version="1.0" encoding="utf-8"?>
<ds:datastoreItem xmlns:ds="http://schemas.openxmlformats.org/officeDocument/2006/customXml" ds:itemID="{1B33B288-C159-48D5-8E4E-80ABC5B0AF13}">
  <ds:schemaRefs>
    <ds:schemaRef ds:uri="ESRI.ArcGIS.Mapping.OfficeIntegration.PowerPointInfo"/>
  </ds:schemaRefs>
</ds:datastoreItem>
</file>

<file path=customXml/itemProps4.xml><?xml version="1.0" encoding="utf-8"?>
<ds:datastoreItem xmlns:ds="http://schemas.openxmlformats.org/officeDocument/2006/customXml" ds:itemID="{430AF373-B06B-4170-92C4-ACEADF9476E4}">
  <ds:schemaRefs>
    <ds:schemaRef ds:uri="ESRI.ArcGIS.Mapping.OfficeIntegration.PowerPointInfo"/>
  </ds:schemaRefs>
</ds:datastoreItem>
</file>

<file path=customXml/itemProps5.xml><?xml version="1.0" encoding="utf-8"?>
<ds:datastoreItem xmlns:ds="http://schemas.openxmlformats.org/officeDocument/2006/customXml" ds:itemID="{2787C356-185D-4F20-BA57-2A4E538FE1EF}">
  <ds:schemaRefs>
    <ds:schemaRef ds:uri="ESRI.ArcGIS.Mapping.OfficeIntegration.PowerPointInfo"/>
  </ds:schemaRefs>
</ds:datastoreItem>
</file>

<file path=customXml/itemProps6.xml><?xml version="1.0" encoding="utf-8"?>
<ds:datastoreItem xmlns:ds="http://schemas.openxmlformats.org/officeDocument/2006/customXml" ds:itemID="{F14C046A-FBCF-47CF-89CA-7650F892F94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5745</TotalTime>
  <Words>4585</Words>
  <Application>Microsoft Office PowerPoint</Application>
  <PresentationFormat>On-screen Show (4:3)</PresentationFormat>
  <Paragraphs>435</Paragraphs>
  <Slides>48</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Wingdings</vt:lpstr>
      <vt:lpstr>Calibri</vt:lpstr>
      <vt:lpstr>Courier New</vt:lpstr>
      <vt:lpstr>Myriad Web Pro</vt:lpstr>
      <vt:lpstr>ATSDR_Divisions_PPT_light_REVISED(</vt:lpstr>
      <vt:lpstr>Environmental Health and Land Reuse Certificate Module 1: Engaging with Your Community</vt:lpstr>
      <vt:lpstr> Engaging with Your Community: Objectives</vt:lpstr>
      <vt:lpstr>Engaging with Your Community: Details</vt:lpstr>
      <vt:lpstr>Engaging with Your Community: Pre-test</vt:lpstr>
      <vt:lpstr>The Role of an Environmental or Health Professional in Land Reuse</vt:lpstr>
      <vt:lpstr>The Role of an Environmental or Health Professional in Land Reuse</vt:lpstr>
      <vt:lpstr>The Role of an Environmental or Health Professional in Land Reuse</vt:lpstr>
      <vt:lpstr>Activating the Community: Who is Affected by Land Reuse Sites?</vt:lpstr>
      <vt:lpstr>Knowledge Check #1</vt:lpstr>
      <vt:lpstr>Activating the Community: Finding the Community Champions</vt:lpstr>
      <vt:lpstr>Understanding Roles throughout the Process of Engagement</vt:lpstr>
      <vt:lpstr>Understanding Roles throughout the Process of Engagement</vt:lpstr>
      <vt:lpstr>Understanding Roles throughout the Process of Engagement</vt:lpstr>
      <vt:lpstr>Understanding Roles throughout the Process of Engagement</vt:lpstr>
      <vt:lpstr>Understanding Roles throughout the Process of Engagement</vt:lpstr>
      <vt:lpstr>Revisiting Your Role with Community Champions</vt:lpstr>
      <vt:lpstr>Knowledge Check #2 </vt:lpstr>
      <vt:lpstr>Knowledge Check #3 </vt:lpstr>
      <vt:lpstr>Methods of Engagement</vt:lpstr>
      <vt:lpstr>Methods to Engage:  Resources</vt:lpstr>
      <vt:lpstr>PowerPoint Templates</vt:lpstr>
      <vt:lpstr>ATSDR Communication Toolkit:  Community Meeting Guidelines</vt:lpstr>
      <vt:lpstr>ATSDR Communications Toolkit Community Meeting Guidelines</vt:lpstr>
      <vt:lpstr>Touch Base Discussion</vt:lpstr>
      <vt:lpstr>Methods to Engage:  Principles of Community Engagement (ATSDR, 2011)</vt:lpstr>
      <vt:lpstr>Methods to Engage:  Principles of Community Engagement (ATSDR, 2011)</vt:lpstr>
      <vt:lpstr>Methods to Engage:  Principles of Community Engagement (ATSDR, 2011)</vt:lpstr>
      <vt:lpstr>Methods to Engage:  Community Needs and Vision</vt:lpstr>
      <vt:lpstr>Knowledge Check #4 </vt:lpstr>
      <vt:lpstr>Knowledge Check #5 </vt:lpstr>
      <vt:lpstr>Knowledge Check #6  </vt:lpstr>
      <vt:lpstr>The Visioning Technique</vt:lpstr>
      <vt:lpstr>Methods to Engage</vt:lpstr>
      <vt:lpstr>The ATSDR Action Model and Action Model Toolkit</vt:lpstr>
      <vt:lpstr>Methods to Engage: Action Model </vt:lpstr>
      <vt:lpstr>Methods to Engage: Action Model</vt:lpstr>
      <vt:lpstr>Methods to Engage: Action Model</vt:lpstr>
      <vt:lpstr>Methods to Engage: Action Model Exercise</vt:lpstr>
      <vt:lpstr>A Picture is Worth 1000 Words</vt:lpstr>
      <vt:lpstr>Photovoice Example: Niagara Falls, NY</vt:lpstr>
      <vt:lpstr>Community Based Participatory Research</vt:lpstr>
      <vt:lpstr>CBPR (cont’d)</vt:lpstr>
      <vt:lpstr>Additional Community Engagement Tools</vt:lpstr>
      <vt:lpstr>Knowledge Check #7 </vt:lpstr>
      <vt:lpstr>Knowledge Check #8 </vt:lpstr>
      <vt:lpstr>Knowledge Check #9</vt:lpstr>
      <vt:lpstr>Review Your Slides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Scott, Michelle Alexandra (ATSDR/OCOM/HCT)</cp:lastModifiedBy>
  <cp:revision>337</cp:revision>
  <cp:lastPrinted>2015-12-02T22:25:15Z</cp:lastPrinted>
  <dcterms:created xsi:type="dcterms:W3CDTF">2011-02-11T14:41:31Z</dcterms:created>
  <dcterms:modified xsi:type="dcterms:W3CDTF">2020-09-28T18:11:53Z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