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52" r:id="rId7"/>
  </p:sldMasterIdLst>
  <p:notesMasterIdLst>
    <p:notesMasterId r:id="rId60"/>
  </p:notesMasterIdLst>
  <p:handoutMasterIdLst>
    <p:handoutMasterId r:id="rId61"/>
  </p:handoutMasterIdLst>
  <p:sldIdLst>
    <p:sldId id="267" r:id="rId8"/>
    <p:sldId id="351" r:id="rId9"/>
    <p:sldId id="361" r:id="rId10"/>
    <p:sldId id="393" r:id="rId11"/>
    <p:sldId id="394" r:id="rId12"/>
    <p:sldId id="437" r:id="rId13"/>
    <p:sldId id="396" r:id="rId14"/>
    <p:sldId id="398" r:id="rId15"/>
    <p:sldId id="438" r:id="rId16"/>
    <p:sldId id="352" r:id="rId17"/>
    <p:sldId id="363" r:id="rId18"/>
    <p:sldId id="439" r:id="rId19"/>
    <p:sldId id="365" r:id="rId20"/>
    <p:sldId id="440" r:id="rId21"/>
    <p:sldId id="366" r:id="rId22"/>
    <p:sldId id="368" r:id="rId23"/>
    <p:sldId id="441" r:id="rId24"/>
    <p:sldId id="407" r:id="rId25"/>
    <p:sldId id="408" r:id="rId26"/>
    <p:sldId id="409" r:id="rId27"/>
    <p:sldId id="410" r:id="rId28"/>
    <p:sldId id="412" r:id="rId29"/>
    <p:sldId id="413" r:id="rId30"/>
    <p:sldId id="414" r:id="rId31"/>
    <p:sldId id="450" r:id="rId32"/>
    <p:sldId id="451" r:id="rId33"/>
    <p:sldId id="416" r:id="rId34"/>
    <p:sldId id="415" r:id="rId35"/>
    <p:sldId id="417" r:id="rId36"/>
    <p:sldId id="418" r:id="rId37"/>
    <p:sldId id="422" r:id="rId38"/>
    <p:sldId id="419" r:id="rId39"/>
    <p:sldId id="444" r:id="rId40"/>
    <p:sldId id="425" r:id="rId41"/>
    <p:sldId id="426" r:id="rId42"/>
    <p:sldId id="427" r:id="rId43"/>
    <p:sldId id="428" r:id="rId44"/>
    <p:sldId id="452" r:id="rId45"/>
    <p:sldId id="445" r:id="rId46"/>
    <p:sldId id="449" r:id="rId47"/>
    <p:sldId id="448" r:id="rId48"/>
    <p:sldId id="332" r:id="rId49"/>
    <p:sldId id="333" r:id="rId50"/>
    <p:sldId id="381" r:id="rId51"/>
    <p:sldId id="383" r:id="rId52"/>
    <p:sldId id="388" r:id="rId53"/>
    <p:sldId id="432" r:id="rId54"/>
    <p:sldId id="433" r:id="rId55"/>
    <p:sldId id="434" r:id="rId56"/>
    <p:sldId id="435" r:id="rId57"/>
    <p:sldId id="392" r:id="rId58"/>
    <p:sldId id="391" r:id="rId59"/>
  </p:sldIdLst>
  <p:sldSz cx="9144000" cy="6858000" type="screen4x3"/>
  <p:notesSz cx="7010400" cy="9296400"/>
  <p:embeddedFontLst>
    <p:embeddedFont>
      <p:font typeface="Calibri" panose="020F0502020204030204" pitchFamily="34" charset="0"/>
      <p:regular r:id="rId62"/>
      <p:bold r:id="rId63"/>
      <p:italic r:id="rId64"/>
      <p:boldItalic r:id="rId65"/>
    </p:embeddedFont>
    <p:embeddedFont>
      <p:font typeface="Myriad Web Pro" panose="020B0604020202020204" charset="0"/>
      <p:regular r:id="rId66"/>
      <p:bold r:id="rId67"/>
      <p: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CEH/ATSDR OFFICEofSCIENCE" initials="oxh0" lastIdx="7" clrIdx="6">
    <p:extLst>
      <p:ext uri="{19B8F6BF-5375-455C-9EA6-DF929625EA0E}">
        <p15:presenceInfo xmlns:p15="http://schemas.microsoft.com/office/powerpoint/2012/main" userId="NCEH/ATSDR OFFICEofSCIENCE" providerId="None"/>
      </p:ext>
    </p:extLst>
  </p:cmAuthor>
  <p:cmAuthor id="1" name="Berman, Laurel" initials="BL" lastIdx="1" clrIdx="0">
    <p:extLst>
      <p:ext uri="{19B8F6BF-5375-455C-9EA6-DF929625EA0E}">
        <p15:presenceInfo xmlns:p15="http://schemas.microsoft.com/office/powerpoint/2012/main" userId="S-1-5-21-1339303556-449845944-1601390327-92534" providerId="AD"/>
      </p:ext>
    </p:extLst>
  </p:cmAuthor>
  <p:cmAuthor id="2" name="Forrester, Tina (ATSDR/DCHI/OD)" initials="FT(" lastIdx="4" clrIdx="1">
    <p:extLst>
      <p:ext uri="{19B8F6BF-5375-455C-9EA6-DF929625EA0E}">
        <p15:presenceInfo xmlns:p15="http://schemas.microsoft.com/office/powerpoint/2012/main" userId="S-1-5-21-1207783550-2075000910-922709458-169133" providerId="AD"/>
      </p:ext>
    </p:extLst>
  </p:cmAuthor>
  <p:cmAuthor id="3" name="fjq0" initials="fjq0" lastIdx="3" clrIdx="2">
    <p:extLst>
      <p:ext uri="{19B8F6BF-5375-455C-9EA6-DF929625EA0E}">
        <p15:presenceInfo xmlns:p15="http://schemas.microsoft.com/office/powerpoint/2012/main" userId="fjq0" providerId="None"/>
      </p:ext>
    </p:extLst>
  </p:cmAuthor>
  <p:cmAuthor id="4" name="Casteel, Sue A. (ATSDR/DCHI/CB)" initials="CSA(" lastIdx="1" clrIdx="3">
    <p:extLst>
      <p:ext uri="{19B8F6BF-5375-455C-9EA6-DF929625EA0E}">
        <p15:presenceInfo xmlns:p15="http://schemas.microsoft.com/office/powerpoint/2012/main" userId="S-1-5-21-1207783550-2075000910-922709458-167424" providerId="AD"/>
      </p:ext>
    </p:extLst>
  </p:cmAuthor>
  <p:cmAuthor id="5" name="Moore, Susan (ATSDR/DCHI/SSB)" initials="MS(" lastIdx="4" clrIdx="4">
    <p:extLst>
      <p:ext uri="{19B8F6BF-5375-455C-9EA6-DF929625EA0E}">
        <p15:presenceInfo xmlns:p15="http://schemas.microsoft.com/office/powerpoint/2012/main" userId="S-1-5-21-1207783550-2075000910-922709458-169119" providerId="AD"/>
      </p:ext>
    </p:extLst>
  </p:cmAuthor>
  <p:cmAuthor id="6" name="Zimmerman, Sarah (Sally) (ATSDR/OCOM/WE)" initials="ZS((" lastIdx="45" clrIdx="5">
    <p:extLst>
      <p:ext uri="{19B8F6BF-5375-455C-9EA6-DF929625EA0E}">
        <p15:presenceInfo xmlns:p15="http://schemas.microsoft.com/office/powerpoint/2012/main" userId="S::gvn6@cdc.gov::516e6e4c-6ae4-48d2-9e31-d2b9cb1fed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40C"/>
    <a:srgbClr val="A3E3FF"/>
    <a:srgbClr val="E0F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4970" autoAdjust="0"/>
  </p:normalViewPr>
  <p:slideViewPr>
    <p:cSldViewPr>
      <p:cViewPr varScale="1">
        <p:scale>
          <a:sx n="97" d="100"/>
          <a:sy n="97" d="100"/>
        </p:scale>
        <p:origin x="1872" y="78"/>
      </p:cViewPr>
      <p:guideLst>
        <p:guide orient="horz" pos="2160"/>
        <p:guide pos="2880"/>
      </p:guideLst>
    </p:cSldViewPr>
  </p:slideViewPr>
  <p:outlineViewPr>
    <p:cViewPr>
      <p:scale>
        <a:sx n="33" d="100"/>
        <a:sy n="33" d="100"/>
      </p:scale>
      <p:origin x="0" y="-268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1290" y="-193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font" Target="fonts/font5.fntdata"/><Relationship Id="rId5" Type="http://schemas.openxmlformats.org/officeDocument/2006/relationships/customXml" Target="../customXml/item5.xml"/><Relationship Id="rId61" Type="http://schemas.openxmlformats.org/officeDocument/2006/relationships/handoutMaster" Target="handoutMasters/handout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font" Target="fonts/font3.fntdata"/><Relationship Id="rId69"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font" Target="fonts/font6.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font" Target="fonts/font1.fntdata"/><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1.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C0DF319-CAE4-42FD-9C35-6D4449728983}" type="datetimeFigureOut">
              <a:rPr lang="en-US" smtClean="0"/>
              <a:t>9/28/2020</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06F15351-B9AE-4970-A216-202FE70DE244}" type="slidenum">
              <a:rPr lang="en-US" smtClean="0"/>
              <a:t>‹#›</a:t>
            </a:fld>
            <a:endParaRPr lang="en-US" dirty="0"/>
          </a:p>
        </p:txBody>
      </p:sp>
    </p:spTree>
    <p:extLst>
      <p:ext uri="{BB962C8B-B14F-4D97-AF65-F5344CB8AC3E}">
        <p14:creationId xmlns:p14="http://schemas.microsoft.com/office/powerpoint/2010/main" val="228787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5F86A26A-BBF3-4627-85EE-E30E5D110B3D}" type="datetimeFigureOut">
              <a:rPr lang="en-US" smtClean="0"/>
              <a:t>9/28/2020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E0144662-A094-4B77-83F4-BEF0A4E8409B}" type="slidenum">
              <a:rPr lang="en-US" smtClean="0"/>
              <a:t>‹#›</a:t>
            </a:fld>
            <a:endParaRPr lang="en-US" dirty="0"/>
          </a:p>
        </p:txBody>
      </p:sp>
    </p:spTree>
    <p:extLst>
      <p:ext uri="{BB962C8B-B14F-4D97-AF65-F5344CB8AC3E}">
        <p14:creationId xmlns:p14="http://schemas.microsoft.com/office/powerpoint/2010/main" val="292930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a:t>
            </a:fld>
            <a:endParaRPr lang="en-US" dirty="0"/>
          </a:p>
        </p:txBody>
      </p:sp>
    </p:spTree>
    <p:extLst>
      <p:ext uri="{BB962C8B-B14F-4D97-AF65-F5344CB8AC3E}">
        <p14:creationId xmlns:p14="http://schemas.microsoft.com/office/powerpoint/2010/main" val="257658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in someone else’s shoes may</a:t>
            </a:r>
            <a:r>
              <a:rPr lang="en-US" baseline="0" dirty="0"/>
              <a:t> be one of your greatest community engagement and risk communication skills. Do they have children? What stresses may they have?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11</a:t>
            </a:fld>
            <a:endParaRPr lang="en-US" dirty="0"/>
          </a:p>
        </p:txBody>
      </p:sp>
    </p:spTree>
    <p:extLst>
      <p:ext uri="{BB962C8B-B14F-4D97-AF65-F5344CB8AC3E}">
        <p14:creationId xmlns:p14="http://schemas.microsoft.com/office/powerpoint/2010/main" val="329511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12</a:t>
            </a:fld>
            <a:endParaRPr lang="en-US" dirty="0"/>
          </a:p>
        </p:txBody>
      </p:sp>
    </p:spTree>
    <p:extLst>
      <p:ext uri="{BB962C8B-B14F-4D97-AF65-F5344CB8AC3E}">
        <p14:creationId xmlns:p14="http://schemas.microsoft.com/office/powerpoint/2010/main" val="2550257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it is ok to say “I don’t know” and offer to get an answer.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13</a:t>
            </a:fld>
            <a:endParaRPr lang="en-US" dirty="0"/>
          </a:p>
        </p:txBody>
      </p:sp>
    </p:spTree>
    <p:extLst>
      <p:ext uri="{BB962C8B-B14F-4D97-AF65-F5344CB8AC3E}">
        <p14:creationId xmlns:p14="http://schemas.microsoft.com/office/powerpoint/2010/main" val="792165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14</a:t>
            </a:fld>
            <a:endParaRPr lang="en-US" dirty="0"/>
          </a:p>
        </p:txBody>
      </p:sp>
    </p:spTree>
    <p:extLst>
      <p:ext uri="{BB962C8B-B14F-4D97-AF65-F5344CB8AC3E}">
        <p14:creationId xmlns:p14="http://schemas.microsoft.com/office/powerpoint/2010/main" val="355784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call the positive key messages</a:t>
            </a:r>
            <a:r>
              <a:rPr lang="en-US" baseline="0" dirty="0"/>
              <a:t> “sound bytes.” These are succinct, memorable messages, such as “arsenic levels were not at a harmful level.”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15</a:t>
            </a:fld>
            <a:endParaRPr lang="en-US" dirty="0"/>
          </a:p>
        </p:txBody>
      </p:sp>
    </p:spTree>
    <p:extLst>
      <p:ext uri="{BB962C8B-B14F-4D97-AF65-F5344CB8AC3E}">
        <p14:creationId xmlns:p14="http://schemas.microsoft.com/office/powerpoint/2010/main" val="1162026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clothing and appearance may have impact</a:t>
            </a:r>
            <a:r>
              <a:rPr lang="en-US" baseline="0" dirty="0"/>
              <a:t>. Wear something that a member of the community might wear, such as a business casual outfit. Or, if you are meeting with a lot of officials, you may need to be respectful and wear a suit.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16</a:t>
            </a:fld>
            <a:endParaRPr lang="en-US" dirty="0"/>
          </a:p>
        </p:txBody>
      </p:sp>
    </p:spTree>
    <p:extLst>
      <p:ext uri="{BB962C8B-B14F-4D97-AF65-F5344CB8AC3E}">
        <p14:creationId xmlns:p14="http://schemas.microsoft.com/office/powerpoint/2010/main" val="453403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17</a:t>
            </a:fld>
            <a:endParaRPr lang="en-US" dirty="0"/>
          </a:p>
        </p:txBody>
      </p:sp>
    </p:spTree>
    <p:extLst>
      <p:ext uri="{BB962C8B-B14F-4D97-AF65-F5344CB8AC3E}">
        <p14:creationId xmlns:p14="http://schemas.microsoft.com/office/powerpoint/2010/main" val="17416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1" dirty="0"/>
              <a:t>KC #1 Answer: a) True</a:t>
            </a:r>
          </a:p>
        </p:txBody>
      </p:sp>
      <p:sp>
        <p:nvSpPr>
          <p:cNvPr id="4" name="Slide Number Placeholder 3"/>
          <p:cNvSpPr>
            <a:spLocks noGrp="1"/>
          </p:cNvSpPr>
          <p:nvPr>
            <p:ph type="sldNum" sz="quarter" idx="5"/>
          </p:nvPr>
        </p:nvSpPr>
        <p:spPr/>
        <p:txBody>
          <a:bodyPr/>
          <a:lstStyle/>
          <a:p>
            <a:fld id="{E0144662-A094-4B77-83F4-BEF0A4E8409B}" type="slidenum">
              <a:rPr lang="en-US" smtClean="0"/>
              <a:t>18</a:t>
            </a:fld>
            <a:endParaRPr lang="en-US" dirty="0"/>
          </a:p>
        </p:txBody>
      </p:sp>
    </p:spTree>
    <p:extLst>
      <p:ext uri="{BB962C8B-B14F-4D97-AF65-F5344CB8AC3E}">
        <p14:creationId xmlns:p14="http://schemas.microsoft.com/office/powerpoint/2010/main" val="104525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KC #2 Answer: All but b) and e) are true</a:t>
            </a:r>
            <a:r>
              <a:rPr lang="en-US" dirty="0"/>
              <a:t>. Discuss why these are incorrect.</a:t>
            </a:r>
          </a:p>
        </p:txBody>
      </p:sp>
      <p:sp>
        <p:nvSpPr>
          <p:cNvPr id="4" name="Slide Number Placeholder 3"/>
          <p:cNvSpPr>
            <a:spLocks noGrp="1"/>
          </p:cNvSpPr>
          <p:nvPr>
            <p:ph type="sldNum" sz="quarter" idx="5"/>
          </p:nvPr>
        </p:nvSpPr>
        <p:spPr/>
        <p:txBody>
          <a:bodyPr/>
          <a:lstStyle/>
          <a:p>
            <a:fld id="{E0144662-A094-4B77-83F4-BEF0A4E8409B}" type="slidenum">
              <a:rPr lang="en-US" smtClean="0"/>
              <a:t>19</a:t>
            </a:fld>
            <a:endParaRPr lang="en-US" dirty="0"/>
          </a:p>
        </p:txBody>
      </p:sp>
    </p:spTree>
    <p:extLst>
      <p:ext uri="{BB962C8B-B14F-4D97-AF65-F5344CB8AC3E}">
        <p14:creationId xmlns:p14="http://schemas.microsoft.com/office/powerpoint/2010/main" val="116378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b="1" dirty="0"/>
              <a:t>KC #3 Answer: All of the above are true</a:t>
            </a:r>
          </a:p>
        </p:txBody>
      </p:sp>
      <p:sp>
        <p:nvSpPr>
          <p:cNvPr id="4" name="Slide Number Placeholder 3"/>
          <p:cNvSpPr>
            <a:spLocks noGrp="1"/>
          </p:cNvSpPr>
          <p:nvPr>
            <p:ph type="sldNum" sz="quarter" idx="5"/>
          </p:nvPr>
        </p:nvSpPr>
        <p:spPr/>
        <p:txBody>
          <a:bodyPr/>
          <a:lstStyle/>
          <a:p>
            <a:fld id="{E0144662-A094-4B77-83F4-BEF0A4E8409B}" type="slidenum">
              <a:rPr lang="en-US" smtClean="0"/>
              <a:t>20</a:t>
            </a:fld>
            <a:endParaRPr lang="en-US" dirty="0"/>
          </a:p>
        </p:txBody>
      </p:sp>
    </p:spTree>
    <p:extLst>
      <p:ext uri="{BB962C8B-B14F-4D97-AF65-F5344CB8AC3E}">
        <p14:creationId xmlns:p14="http://schemas.microsoft.com/office/powerpoint/2010/main" val="202225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problem</a:t>
            </a:r>
            <a:r>
              <a:rPr lang="en-US" baseline="0" dirty="0"/>
              <a:t> is insurmountable! </a:t>
            </a:r>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2</a:t>
            </a:fld>
            <a:endParaRPr lang="en-US" dirty="0"/>
          </a:p>
        </p:txBody>
      </p:sp>
    </p:spTree>
    <p:extLst>
      <p:ext uri="{BB962C8B-B14F-4D97-AF65-F5344CB8AC3E}">
        <p14:creationId xmlns:p14="http://schemas.microsoft.com/office/powerpoint/2010/main" val="3953230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KC #4 Answer: a), b,  and d) are correct</a:t>
            </a:r>
            <a:r>
              <a:rPr lang="en-US" dirty="0"/>
              <a:t>. Disclose as much information as you can. If data is uncertain, you can say so. Emphasizing worst-case scenarios without looking at a realm of possibilities may alarm people. Admit your mistakes. You are human.</a:t>
            </a:r>
          </a:p>
        </p:txBody>
      </p:sp>
      <p:sp>
        <p:nvSpPr>
          <p:cNvPr id="4" name="Slide Number Placeholder 3"/>
          <p:cNvSpPr>
            <a:spLocks noGrp="1"/>
          </p:cNvSpPr>
          <p:nvPr>
            <p:ph type="sldNum" sz="quarter" idx="5"/>
          </p:nvPr>
        </p:nvSpPr>
        <p:spPr/>
        <p:txBody>
          <a:bodyPr/>
          <a:lstStyle/>
          <a:p>
            <a:fld id="{E0144662-A094-4B77-83F4-BEF0A4E8409B}" type="slidenum">
              <a:rPr lang="en-US" smtClean="0"/>
              <a:t>21</a:t>
            </a:fld>
            <a:endParaRPr lang="en-US" dirty="0"/>
          </a:p>
        </p:txBody>
      </p:sp>
    </p:spTree>
    <p:extLst>
      <p:ext uri="{BB962C8B-B14F-4D97-AF65-F5344CB8AC3E}">
        <p14:creationId xmlns:p14="http://schemas.microsoft.com/office/powerpoint/2010/main" val="2470613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KC #5 Answer: b) False</a:t>
            </a:r>
            <a:r>
              <a:rPr lang="en-US" dirty="0"/>
              <a:t>. Conflicts or public disagreements can confuse your audience and impact the way you communicate.</a:t>
            </a:r>
          </a:p>
        </p:txBody>
      </p:sp>
      <p:sp>
        <p:nvSpPr>
          <p:cNvPr id="4" name="Slide Number Placeholder 3"/>
          <p:cNvSpPr>
            <a:spLocks noGrp="1"/>
          </p:cNvSpPr>
          <p:nvPr>
            <p:ph type="sldNum" sz="quarter" idx="5"/>
          </p:nvPr>
        </p:nvSpPr>
        <p:spPr/>
        <p:txBody>
          <a:bodyPr/>
          <a:lstStyle/>
          <a:p>
            <a:fld id="{E0144662-A094-4B77-83F4-BEF0A4E8409B}" type="slidenum">
              <a:rPr lang="en-US" smtClean="0"/>
              <a:t>22</a:t>
            </a:fld>
            <a:endParaRPr lang="en-US" dirty="0"/>
          </a:p>
        </p:txBody>
      </p:sp>
    </p:spTree>
    <p:extLst>
      <p:ext uri="{BB962C8B-B14F-4D97-AF65-F5344CB8AC3E}">
        <p14:creationId xmlns:p14="http://schemas.microsoft.com/office/powerpoint/2010/main" val="2098922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KC #6 Answer: c) </a:t>
            </a:r>
            <a:r>
              <a:rPr lang="en-US" dirty="0"/>
              <a:t>is correct</a:t>
            </a:r>
          </a:p>
        </p:txBody>
      </p:sp>
      <p:sp>
        <p:nvSpPr>
          <p:cNvPr id="4" name="Slide Number Placeholder 3"/>
          <p:cNvSpPr>
            <a:spLocks noGrp="1"/>
          </p:cNvSpPr>
          <p:nvPr>
            <p:ph type="sldNum" sz="quarter" idx="5"/>
          </p:nvPr>
        </p:nvSpPr>
        <p:spPr/>
        <p:txBody>
          <a:bodyPr/>
          <a:lstStyle/>
          <a:p>
            <a:fld id="{E0144662-A094-4B77-83F4-BEF0A4E8409B}" type="slidenum">
              <a:rPr lang="en-US" smtClean="0"/>
              <a:t>23</a:t>
            </a:fld>
            <a:endParaRPr lang="en-US" dirty="0"/>
          </a:p>
        </p:txBody>
      </p:sp>
    </p:spTree>
    <p:extLst>
      <p:ext uri="{BB962C8B-B14F-4D97-AF65-F5344CB8AC3E}">
        <p14:creationId xmlns:p14="http://schemas.microsoft.com/office/powerpoint/2010/main" val="3066322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KC #7 Answer: a), d), e), and f) are correct</a:t>
            </a:r>
            <a:r>
              <a:rPr lang="en-US" dirty="0"/>
              <a:t>. Answer b) is incorrect. You can include an update on what is happening or will happen to keep the community informed and build trust. Avoid technical language and jargon (answer c)) so that your communication is clear and easy to understand.</a:t>
            </a:r>
          </a:p>
        </p:txBody>
      </p:sp>
      <p:sp>
        <p:nvSpPr>
          <p:cNvPr id="4" name="Slide Number Placeholder 3"/>
          <p:cNvSpPr>
            <a:spLocks noGrp="1"/>
          </p:cNvSpPr>
          <p:nvPr>
            <p:ph type="sldNum" sz="quarter" idx="5"/>
          </p:nvPr>
        </p:nvSpPr>
        <p:spPr/>
        <p:txBody>
          <a:bodyPr/>
          <a:lstStyle/>
          <a:p>
            <a:fld id="{E0144662-A094-4B77-83F4-BEF0A4E8409B}" type="slidenum">
              <a:rPr lang="en-US" smtClean="0"/>
              <a:t>24</a:t>
            </a:fld>
            <a:endParaRPr lang="en-US" dirty="0"/>
          </a:p>
        </p:txBody>
      </p:sp>
    </p:spTree>
    <p:extLst>
      <p:ext uri="{BB962C8B-B14F-4D97-AF65-F5344CB8AC3E}">
        <p14:creationId xmlns:p14="http://schemas.microsoft.com/office/powerpoint/2010/main" val="1236233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25</a:t>
            </a:fld>
            <a:endParaRPr lang="en-US" dirty="0"/>
          </a:p>
        </p:txBody>
      </p:sp>
    </p:spTree>
    <p:extLst>
      <p:ext uri="{BB962C8B-B14F-4D97-AF65-F5344CB8AC3E}">
        <p14:creationId xmlns:p14="http://schemas.microsoft.com/office/powerpoint/2010/main" val="3273783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26</a:t>
            </a:fld>
            <a:endParaRPr lang="en-US" dirty="0"/>
          </a:p>
        </p:txBody>
      </p:sp>
    </p:spTree>
    <p:extLst>
      <p:ext uri="{BB962C8B-B14F-4D97-AF65-F5344CB8AC3E}">
        <p14:creationId xmlns:p14="http://schemas.microsoft.com/office/powerpoint/2010/main" val="3912583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27</a:t>
            </a:fld>
            <a:endParaRPr lang="en-US" dirty="0"/>
          </a:p>
        </p:txBody>
      </p:sp>
    </p:spTree>
    <p:extLst>
      <p:ext uri="{BB962C8B-B14F-4D97-AF65-F5344CB8AC3E}">
        <p14:creationId xmlns:p14="http://schemas.microsoft.com/office/powerpoint/2010/main" val="202601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There is a hard copy of this template at your tables.</a:t>
            </a:r>
          </a:p>
        </p:txBody>
      </p:sp>
      <p:sp>
        <p:nvSpPr>
          <p:cNvPr id="4" name="Slide Number Placeholder 3"/>
          <p:cNvSpPr>
            <a:spLocks noGrp="1"/>
          </p:cNvSpPr>
          <p:nvPr>
            <p:ph type="sldNum" sz="quarter" idx="5"/>
          </p:nvPr>
        </p:nvSpPr>
        <p:spPr/>
        <p:txBody>
          <a:bodyPr/>
          <a:lstStyle/>
          <a:p>
            <a:fld id="{E0144662-A094-4B77-83F4-BEF0A4E8409B}" type="slidenum">
              <a:rPr lang="en-US" smtClean="0"/>
              <a:t>28</a:t>
            </a:fld>
            <a:endParaRPr lang="en-US" dirty="0"/>
          </a:p>
        </p:txBody>
      </p:sp>
    </p:spTree>
    <p:extLst>
      <p:ext uri="{BB962C8B-B14F-4D97-AF65-F5344CB8AC3E}">
        <p14:creationId xmlns:p14="http://schemas.microsoft.com/office/powerpoint/2010/main" val="2479266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29</a:t>
            </a:fld>
            <a:endParaRPr lang="en-US" dirty="0"/>
          </a:p>
        </p:txBody>
      </p:sp>
    </p:spTree>
    <p:extLst>
      <p:ext uri="{BB962C8B-B14F-4D97-AF65-F5344CB8AC3E}">
        <p14:creationId xmlns:p14="http://schemas.microsoft.com/office/powerpoint/2010/main" val="1297659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hard copy of this case study is at your table. Let’s review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30</a:t>
            </a:fld>
            <a:endParaRPr lang="en-US" dirty="0"/>
          </a:p>
        </p:txBody>
      </p:sp>
    </p:spTree>
    <p:extLst>
      <p:ext uri="{BB962C8B-B14F-4D97-AF65-F5344CB8AC3E}">
        <p14:creationId xmlns:p14="http://schemas.microsoft.com/office/powerpoint/2010/main" val="3940700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4</a:t>
            </a:fld>
            <a:endParaRPr lang="en-US" dirty="0"/>
          </a:p>
        </p:txBody>
      </p:sp>
    </p:spTree>
    <p:extLst>
      <p:ext uri="{BB962C8B-B14F-4D97-AF65-F5344CB8AC3E}">
        <p14:creationId xmlns:p14="http://schemas.microsoft.com/office/powerpoint/2010/main" val="3227222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meeting, daycare staff and parents were reassured and were satisfied with the remediation.  The message to parents was that children from the daycare will not have direct contact with the contaminated soil in the playground and thus, will not be exposed to the arsenic in the soil.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31</a:t>
            </a:fld>
            <a:endParaRPr lang="en-US" dirty="0"/>
          </a:p>
        </p:txBody>
      </p:sp>
    </p:spTree>
    <p:extLst>
      <p:ext uri="{BB962C8B-B14F-4D97-AF65-F5344CB8AC3E}">
        <p14:creationId xmlns:p14="http://schemas.microsoft.com/office/powerpoint/2010/main" val="4223217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32</a:t>
            </a:fld>
            <a:endParaRPr lang="en-US" dirty="0"/>
          </a:p>
        </p:txBody>
      </p:sp>
    </p:spTree>
    <p:extLst>
      <p:ext uri="{BB962C8B-B14F-4D97-AF65-F5344CB8AC3E}">
        <p14:creationId xmlns:p14="http://schemas.microsoft.com/office/powerpoint/2010/main" val="29963515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ALSO A HARD COPY FOR USE IN THE EXERCISE. Please note that there are more than 9 words per message to illustrate the use of the message map. </a:t>
            </a:r>
          </a:p>
          <a:p>
            <a:endParaRPr lang="en-US" dirty="0"/>
          </a:p>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33</a:t>
            </a:fld>
            <a:endParaRPr lang="en-US" dirty="0"/>
          </a:p>
        </p:txBody>
      </p:sp>
    </p:spTree>
    <p:extLst>
      <p:ext uri="{BB962C8B-B14F-4D97-AF65-F5344CB8AC3E}">
        <p14:creationId xmlns:p14="http://schemas.microsoft.com/office/powerpoint/2010/main" val="1028023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 STUDY IS AT THE TABLE.  </a:t>
            </a:r>
          </a:p>
        </p:txBody>
      </p:sp>
      <p:sp>
        <p:nvSpPr>
          <p:cNvPr id="4" name="Slide Number Placeholder 3"/>
          <p:cNvSpPr>
            <a:spLocks noGrp="1"/>
          </p:cNvSpPr>
          <p:nvPr>
            <p:ph type="sldNum" sz="quarter" idx="5"/>
          </p:nvPr>
        </p:nvSpPr>
        <p:spPr/>
        <p:txBody>
          <a:bodyPr/>
          <a:lstStyle/>
          <a:p>
            <a:fld id="{E0144662-A094-4B77-83F4-BEF0A4E8409B}" type="slidenum">
              <a:rPr lang="en-US" smtClean="0"/>
              <a:t>34</a:t>
            </a:fld>
            <a:endParaRPr lang="en-US" dirty="0"/>
          </a:p>
        </p:txBody>
      </p:sp>
    </p:spTree>
    <p:extLst>
      <p:ext uri="{BB962C8B-B14F-4D97-AF65-F5344CB8AC3E}">
        <p14:creationId xmlns:p14="http://schemas.microsoft.com/office/powerpoint/2010/main" val="1068663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STUDY IS AT THE TABLE.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35</a:t>
            </a:fld>
            <a:endParaRPr lang="en-US" dirty="0"/>
          </a:p>
        </p:txBody>
      </p:sp>
    </p:spTree>
    <p:extLst>
      <p:ext uri="{BB962C8B-B14F-4D97-AF65-F5344CB8AC3E}">
        <p14:creationId xmlns:p14="http://schemas.microsoft.com/office/powerpoint/2010/main" val="2055610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 STUDY IS AT THE TABLE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36</a:t>
            </a:fld>
            <a:endParaRPr lang="en-US" dirty="0"/>
          </a:p>
        </p:txBody>
      </p:sp>
    </p:spTree>
    <p:extLst>
      <p:ext uri="{BB962C8B-B14F-4D97-AF65-F5344CB8AC3E}">
        <p14:creationId xmlns:p14="http://schemas.microsoft.com/office/powerpoint/2010/main" val="3492481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37</a:t>
            </a:fld>
            <a:endParaRPr lang="en-US" dirty="0"/>
          </a:p>
        </p:txBody>
      </p:sp>
    </p:spTree>
    <p:extLst>
      <p:ext uri="{BB962C8B-B14F-4D97-AF65-F5344CB8AC3E}">
        <p14:creationId xmlns:p14="http://schemas.microsoft.com/office/powerpoint/2010/main" val="2840738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 your blank Message Map Template and information from the case study. What key message do you think should be included? Take a few minutes to fill in part of your template, and we will review it together.</a:t>
            </a:r>
          </a:p>
          <a:p>
            <a:endParaRPr lang="en-US" dirty="0"/>
          </a:p>
          <a:p>
            <a:r>
              <a:rPr lang="en-US" dirty="0"/>
              <a:t> </a:t>
            </a:r>
          </a:p>
          <a:p>
            <a:endParaRPr lang="en-US" dirty="0"/>
          </a:p>
          <a:p>
            <a:r>
              <a:rPr lang="en-US" dirty="0"/>
              <a:t>Participants will write down some key messages, which instructors will then review (see next slide)</a:t>
            </a:r>
          </a:p>
        </p:txBody>
      </p:sp>
      <p:sp>
        <p:nvSpPr>
          <p:cNvPr id="4" name="Slide Number Placeholder 3"/>
          <p:cNvSpPr>
            <a:spLocks noGrp="1"/>
          </p:cNvSpPr>
          <p:nvPr>
            <p:ph type="sldNum" sz="quarter" idx="5"/>
          </p:nvPr>
        </p:nvSpPr>
        <p:spPr/>
        <p:txBody>
          <a:bodyPr/>
          <a:lstStyle/>
          <a:p>
            <a:fld id="{E0144662-A094-4B77-83F4-BEF0A4E8409B}" type="slidenum">
              <a:rPr lang="en-US" smtClean="0"/>
              <a:t>38</a:t>
            </a:fld>
            <a:endParaRPr lang="en-US" dirty="0"/>
          </a:p>
        </p:txBody>
      </p:sp>
    </p:spTree>
    <p:extLst>
      <p:ext uri="{BB962C8B-B14F-4D97-AF65-F5344CB8AC3E}">
        <p14:creationId xmlns:p14="http://schemas.microsoft.com/office/powerpoint/2010/main" val="3389825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Compare to your message map template.</a:t>
            </a:r>
            <a:r>
              <a:rPr lang="en-US" baseline="0" dirty="0"/>
              <a:t>  Are they similar?</a:t>
            </a:r>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39</a:t>
            </a:fld>
            <a:endParaRPr lang="en-US" dirty="0"/>
          </a:p>
        </p:txBody>
      </p:sp>
    </p:spTree>
    <p:extLst>
      <p:ext uri="{BB962C8B-B14F-4D97-AF65-F5344CB8AC3E}">
        <p14:creationId xmlns:p14="http://schemas.microsoft.com/office/powerpoint/2010/main" val="3002294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40</a:t>
            </a:fld>
            <a:endParaRPr lang="en-US" dirty="0"/>
          </a:p>
        </p:txBody>
      </p:sp>
    </p:spTree>
    <p:extLst>
      <p:ext uri="{BB962C8B-B14F-4D97-AF65-F5344CB8AC3E}">
        <p14:creationId xmlns:p14="http://schemas.microsoft.com/office/powerpoint/2010/main" val="287862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5</a:t>
            </a:fld>
            <a:endParaRPr lang="en-US" dirty="0"/>
          </a:p>
        </p:txBody>
      </p:sp>
    </p:spTree>
    <p:extLst>
      <p:ext uri="{BB962C8B-B14F-4D97-AF65-F5344CB8AC3E}">
        <p14:creationId xmlns:p14="http://schemas.microsoft.com/office/powerpoint/2010/main" val="25024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Gather as much</a:t>
            </a:r>
            <a:r>
              <a:rPr lang="en-US" baseline="0" dirty="0"/>
              <a:t> information as possible about the exposure, e.g. accident vs. workplace vs. spill/dumping, who is exposed (children, adults), deaths or illnesses?  There are hard copies of this tool at each table. Let’s review together.</a:t>
            </a:r>
          </a:p>
          <a:p>
            <a:endParaRPr lang="en-US" baseline="0" dirty="0"/>
          </a:p>
          <a:p>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42</a:t>
            </a:fld>
            <a:endParaRPr lang="en-US" dirty="0"/>
          </a:p>
        </p:txBody>
      </p:sp>
    </p:spTree>
    <p:extLst>
      <p:ext uri="{BB962C8B-B14F-4D97-AF65-F5344CB8AC3E}">
        <p14:creationId xmlns:p14="http://schemas.microsoft.com/office/powerpoint/2010/main" val="2851690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high concern, high risk; high concern, low risk; and low concern, high risk. You will see many of Covello’s Risk Communication Rules here. For example, with high concern and  high risk: empathy, understanding of community, caring, honesty, openness, expertise. In a situation with high concern but low risk: be patient, listen, use message in a moderate tone to not evoke fear, caring, empathy, listening. </a:t>
            </a:r>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43</a:t>
            </a:fld>
            <a:endParaRPr lang="en-US" dirty="0"/>
          </a:p>
        </p:txBody>
      </p:sp>
    </p:spTree>
    <p:extLst>
      <p:ext uri="{BB962C8B-B14F-4D97-AF65-F5344CB8AC3E}">
        <p14:creationId xmlns:p14="http://schemas.microsoft.com/office/powerpoint/2010/main" val="3783991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Plain Language/Plain Writing? Basically, you are writing or speaking to the level</a:t>
            </a:r>
            <a:r>
              <a:rPr lang="en-US" baseline="0" dirty="0"/>
              <a:t> of your audience. For general communications, this is typically an 8</a:t>
            </a:r>
            <a:r>
              <a:rPr lang="en-US" baseline="30000" dirty="0"/>
              <a:t>th</a:t>
            </a:r>
            <a:r>
              <a:rPr lang="en-US" baseline="0" dirty="0"/>
              <a:t>-grade level. The Plain Writing Act of 2010 was passed to enhance citizen access to government information and services by establishing that gov’t documents issued to the public must be written clearly, and for other purposes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44</a:t>
            </a:fld>
            <a:endParaRPr lang="en-US" dirty="0"/>
          </a:p>
        </p:txBody>
      </p:sp>
    </p:spTree>
    <p:extLst>
      <p:ext uri="{BB962C8B-B14F-4D97-AF65-F5344CB8AC3E}">
        <p14:creationId xmlns:p14="http://schemas.microsoft.com/office/powerpoint/2010/main" val="2498180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addition, using plain language helps to build trust.</a:t>
            </a:r>
            <a:br>
              <a:rPr lang="en-US" baseline="0" dirty="0"/>
            </a:b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45</a:t>
            </a:fld>
            <a:endParaRPr lang="en-US" dirty="0"/>
          </a:p>
        </p:txBody>
      </p:sp>
    </p:spTree>
    <p:extLst>
      <p:ext uri="{BB962C8B-B14F-4D97-AF65-F5344CB8AC3E}">
        <p14:creationId xmlns:p14="http://schemas.microsoft.com/office/powerpoint/2010/main" val="2605926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46</a:t>
            </a:fld>
            <a:endParaRPr lang="en-US" dirty="0"/>
          </a:p>
        </p:txBody>
      </p:sp>
    </p:spTree>
    <p:extLst>
      <p:ext uri="{BB962C8B-B14F-4D97-AF65-F5344CB8AC3E}">
        <p14:creationId xmlns:p14="http://schemas.microsoft.com/office/powerpoint/2010/main" val="1107995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47</a:t>
            </a:fld>
            <a:endParaRPr lang="en-US" dirty="0"/>
          </a:p>
        </p:txBody>
      </p:sp>
    </p:spTree>
    <p:extLst>
      <p:ext uri="{BB962C8B-B14F-4D97-AF65-F5344CB8AC3E}">
        <p14:creationId xmlns:p14="http://schemas.microsoft.com/office/powerpoint/2010/main" val="2257564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48</a:t>
            </a:fld>
            <a:endParaRPr lang="en-US" dirty="0"/>
          </a:p>
        </p:txBody>
      </p:sp>
    </p:spTree>
    <p:extLst>
      <p:ext uri="{BB962C8B-B14F-4D97-AF65-F5344CB8AC3E}">
        <p14:creationId xmlns:p14="http://schemas.microsoft.com/office/powerpoint/2010/main" val="1001069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49</a:t>
            </a:fld>
            <a:endParaRPr lang="en-US" dirty="0"/>
          </a:p>
        </p:txBody>
      </p:sp>
    </p:spTree>
    <p:extLst>
      <p:ext uri="{BB962C8B-B14F-4D97-AF65-F5344CB8AC3E}">
        <p14:creationId xmlns:p14="http://schemas.microsoft.com/office/powerpoint/2010/main" val="3545862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50</a:t>
            </a:fld>
            <a:endParaRPr lang="en-US" dirty="0"/>
          </a:p>
        </p:txBody>
      </p:sp>
    </p:spTree>
    <p:extLst>
      <p:ext uri="{BB962C8B-B14F-4D97-AF65-F5344CB8AC3E}">
        <p14:creationId xmlns:p14="http://schemas.microsoft.com/office/powerpoint/2010/main" val="12517172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0144662-A094-4B77-83F4-BEF0A4E8409B}" type="slidenum">
              <a:rPr lang="en-US" smtClean="0"/>
              <a:t>51</a:t>
            </a:fld>
            <a:endParaRPr lang="en-US" dirty="0"/>
          </a:p>
        </p:txBody>
      </p:sp>
    </p:spTree>
    <p:extLst>
      <p:ext uri="{BB962C8B-B14F-4D97-AF65-F5344CB8AC3E}">
        <p14:creationId xmlns:p14="http://schemas.microsoft.com/office/powerpoint/2010/main" val="248777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6</a:t>
            </a:fld>
            <a:endParaRPr lang="en-US" dirty="0"/>
          </a:p>
        </p:txBody>
      </p:sp>
    </p:spTree>
    <p:extLst>
      <p:ext uri="{BB962C8B-B14F-4D97-AF65-F5344CB8AC3E}">
        <p14:creationId xmlns:p14="http://schemas.microsoft.com/office/powerpoint/2010/main" val="4267580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Trusted information providers:  local health departments, environmental professionals.</a:t>
            </a:r>
          </a:p>
        </p:txBody>
      </p:sp>
      <p:sp>
        <p:nvSpPr>
          <p:cNvPr id="4" name="Slide Number Placeholder 3"/>
          <p:cNvSpPr>
            <a:spLocks noGrp="1"/>
          </p:cNvSpPr>
          <p:nvPr>
            <p:ph type="sldNum" sz="quarter" idx="5"/>
          </p:nvPr>
        </p:nvSpPr>
        <p:spPr/>
        <p:txBody>
          <a:bodyPr/>
          <a:lstStyle/>
          <a:p>
            <a:fld id="{E0144662-A094-4B77-83F4-BEF0A4E8409B}" type="slidenum">
              <a:rPr lang="en-US" smtClean="0"/>
              <a:t>7</a:t>
            </a:fld>
            <a:endParaRPr lang="en-US" dirty="0"/>
          </a:p>
        </p:txBody>
      </p:sp>
    </p:spTree>
    <p:extLst>
      <p:ext uri="{BB962C8B-B14F-4D97-AF65-F5344CB8AC3E}">
        <p14:creationId xmlns:p14="http://schemas.microsoft.com/office/powerpoint/2010/main" val="426997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8</a:t>
            </a:fld>
            <a:endParaRPr lang="en-US" dirty="0"/>
          </a:p>
        </p:txBody>
      </p:sp>
    </p:spTree>
    <p:extLst>
      <p:ext uri="{BB962C8B-B14F-4D97-AF65-F5344CB8AC3E}">
        <p14:creationId xmlns:p14="http://schemas.microsoft.com/office/powerpoint/2010/main" val="376795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9</a:t>
            </a:fld>
            <a:endParaRPr lang="en-US" dirty="0"/>
          </a:p>
        </p:txBody>
      </p:sp>
    </p:spTree>
    <p:extLst>
      <p:ext uri="{BB962C8B-B14F-4D97-AF65-F5344CB8AC3E}">
        <p14:creationId xmlns:p14="http://schemas.microsoft.com/office/powerpoint/2010/main" val="4188605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E0144662-A094-4B77-83F4-BEF0A4E8409B}" type="slidenum">
              <a:rPr lang="en-US" smtClean="0"/>
              <a:t>10</a:t>
            </a:fld>
            <a:endParaRPr lang="en-US" dirty="0"/>
          </a:p>
        </p:txBody>
      </p:sp>
    </p:spTree>
    <p:extLst>
      <p:ext uri="{BB962C8B-B14F-4D97-AF65-F5344CB8AC3E}">
        <p14:creationId xmlns:p14="http://schemas.microsoft.com/office/powerpoint/2010/main" val="131476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Content (Side-by-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7" r:id="rId3"/>
    <p:sldLayoutId id="2147483686" r:id="rId4"/>
    <p:sldLayoutId id="2147483688" r:id="rId5"/>
    <p:sldLayoutId id="2147483684" r:id="rId6"/>
    <p:sldLayoutId id="2147483685" r:id="rId7"/>
    <p:sldLayoutId id="2147483655" r:id="rId8"/>
    <p:sldLayoutId id="2147483660" r:id="rId9"/>
    <p:sldLayoutId id="2147483661" r:id="rId10"/>
    <p:sldLayoutId id="214748366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plainlanguage.gov/media/FederalPLGuidelines.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atsdr.cdc.gov/publications_risk_comm.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www.atsdr.cdc.gov/risk/riskprimer/index.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kbing@cdc.gov" TargetMode="External"/><Relationship Id="rId2" Type="http://schemas.openxmlformats.org/officeDocument/2006/relationships/hyperlink" Target="mailto:laberman@cdc.gov" TargetMode="External"/><Relationship Id="rId1" Type="http://schemas.openxmlformats.org/officeDocument/2006/relationships/slideLayout" Target="../slideLayouts/slideLayout11.xml"/><Relationship Id="rId4" Type="http://schemas.openxmlformats.org/officeDocument/2006/relationships/hyperlink" Target="mailto:aov2@cdc.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77327"/>
            <a:ext cx="8229600" cy="1676400"/>
          </a:xfrm>
        </p:spPr>
        <p:txBody>
          <a:bodyPr/>
          <a:lstStyle/>
          <a:p>
            <a:r>
              <a:rPr lang="en-US" dirty="0"/>
              <a:t>Environmental Health and Land Reuse Certificate </a:t>
            </a:r>
            <a:br>
              <a:rPr lang="en-US" dirty="0"/>
            </a:br>
            <a:br>
              <a:rPr lang="en-US" dirty="0"/>
            </a:br>
            <a:r>
              <a:rPr lang="en-US" dirty="0"/>
              <a:t>Module 3: Communicating Environment and Health Risks</a:t>
            </a:r>
          </a:p>
        </p:txBody>
      </p:sp>
      <p:sp>
        <p:nvSpPr>
          <p:cNvPr id="3" name="Subtitle 2"/>
          <p:cNvSpPr>
            <a:spLocks noGrp="1"/>
          </p:cNvSpPr>
          <p:nvPr>
            <p:ph type="subTitle" idx="1"/>
          </p:nvPr>
        </p:nvSpPr>
        <p:spPr>
          <a:xfrm>
            <a:off x="1351128" y="3496238"/>
            <a:ext cx="6400800" cy="676656"/>
          </a:xfrm>
        </p:spPr>
        <p:txBody>
          <a:bodyPr/>
          <a:lstStyle/>
          <a:p>
            <a:r>
              <a:rPr lang="en-US" dirty="0"/>
              <a:t>Agency for Toxic Substances and Disease Registry (Created 2020)</a:t>
            </a:r>
          </a:p>
        </p:txBody>
      </p:sp>
      <p:sp>
        <p:nvSpPr>
          <p:cNvPr id="4" name="Text Placeholder 3"/>
          <p:cNvSpPr>
            <a:spLocks noGrp="1"/>
          </p:cNvSpPr>
          <p:nvPr>
            <p:ph type="body" sz="quarter" idx="10"/>
          </p:nvPr>
        </p:nvSpPr>
        <p:spPr>
          <a:xfrm>
            <a:off x="1351128" y="4410546"/>
            <a:ext cx="6400800" cy="1685453"/>
          </a:xfrm>
        </p:spPr>
        <p:txBody>
          <a:bodyPr/>
          <a:lstStyle/>
          <a:p>
            <a:r>
              <a:rPr lang="en-US" dirty="0"/>
              <a:t>Instructors: Laurel Berman, Leann Bing, Sue Casteel</a:t>
            </a:r>
          </a:p>
          <a:p>
            <a:r>
              <a:rPr lang="en-US" dirty="0"/>
              <a:t>Guest Instructors:</a:t>
            </a:r>
          </a:p>
        </p:txBody>
      </p:sp>
      <p:sp>
        <p:nvSpPr>
          <p:cNvPr id="5" name="Text Placeholder 4"/>
          <p:cNvSpPr>
            <a:spLocks noGrp="1"/>
          </p:cNvSpPr>
          <p:nvPr>
            <p:ph type="body" sz="quarter" idx="11"/>
          </p:nvPr>
        </p:nvSpPr>
        <p:spPr/>
        <p:txBody>
          <a:bodyPr/>
          <a:lstStyle/>
          <a:p>
            <a:endParaRPr lang="en-US" dirty="0"/>
          </a:p>
        </p:txBody>
      </p:sp>
      <p:sp>
        <p:nvSpPr>
          <p:cNvPr id="6" name="Text Placeholder 5"/>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14342325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Communicating Environmental and Health Risks</a:t>
            </a:r>
          </a:p>
        </p:txBody>
      </p:sp>
      <p:sp>
        <p:nvSpPr>
          <p:cNvPr id="5" name="Content Placeholder 4"/>
          <p:cNvSpPr>
            <a:spLocks noGrp="1"/>
          </p:cNvSpPr>
          <p:nvPr>
            <p:ph idx="1"/>
          </p:nvPr>
        </p:nvSpPr>
        <p:spPr>
          <a:xfrm>
            <a:off x="457200" y="1970314"/>
            <a:ext cx="3886200" cy="2796381"/>
          </a:xfrm>
        </p:spPr>
        <p:txBody>
          <a:bodyPr/>
          <a:lstStyle/>
          <a:p>
            <a:r>
              <a:rPr lang="en-US" dirty="0">
                <a:solidFill>
                  <a:srgbClr val="000000"/>
                </a:solidFill>
              </a:rPr>
              <a:t>Seven Cardinal Rules of Risk Communication</a:t>
            </a:r>
          </a:p>
          <a:p>
            <a:pPr lvl="1"/>
            <a:r>
              <a:rPr lang="en-US" dirty="0">
                <a:solidFill>
                  <a:srgbClr val="000000"/>
                </a:solidFill>
              </a:rPr>
              <a:t>Developed by Dr. Vincent T. Covello for US Environmental Protection Agency</a:t>
            </a:r>
          </a:p>
          <a:p>
            <a:pPr lvl="1"/>
            <a:r>
              <a:rPr lang="en-US" dirty="0">
                <a:solidFill>
                  <a:srgbClr val="000000"/>
                </a:solidFill>
              </a:rPr>
              <a:t>Adapted and updated for current applicability</a:t>
            </a:r>
          </a:p>
        </p:txBody>
      </p:sp>
      <p:pic>
        <p:nvPicPr>
          <p:cNvPr id="8" name="Content Placeholder 7">
            <a:extLst>
              <a:ext uri="{C183D7F6-B498-43B3-948B-1728B52AA6E4}">
                <adec:decorative xmlns:adec="http://schemas.microsoft.com/office/drawing/2017/decorative" val="1"/>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4984165" y="2029097"/>
            <a:ext cx="3657600" cy="2743200"/>
          </a:xfrm>
        </p:spPr>
      </p:pic>
      <p:sp>
        <p:nvSpPr>
          <p:cNvPr id="3" name="Text Placeholder 2">
            <a:extLst>
              <a:ext uri="{FF2B5EF4-FFF2-40B4-BE49-F238E27FC236}">
                <a16:creationId xmlns:a16="http://schemas.microsoft.com/office/drawing/2014/main" id="{EFF661AB-FA5C-4F43-9FB9-82BA3D130FBD}"/>
              </a:ext>
            </a:extLst>
          </p:cNvPr>
          <p:cNvSpPr>
            <a:spLocks noGrp="1"/>
          </p:cNvSpPr>
          <p:nvPr>
            <p:ph type="body" sz="quarter" idx="13"/>
          </p:nvPr>
        </p:nvSpPr>
        <p:spPr>
          <a:xfrm>
            <a:off x="5456947" y="4819558"/>
            <a:ext cx="2712035" cy="529364"/>
          </a:xfrm>
        </p:spPr>
        <p:txBody>
          <a:bodyPr/>
          <a:lstStyle/>
          <a:p>
            <a:r>
              <a:rPr lang="en-US" dirty="0"/>
              <a:t>Image of community member discussing</a:t>
            </a:r>
          </a:p>
          <a:p>
            <a:r>
              <a:rPr lang="en-US" dirty="0"/>
              <a:t>environmental concerns. ATSDR, 2017.</a:t>
            </a:r>
          </a:p>
        </p:txBody>
      </p:sp>
    </p:spTree>
    <p:extLst>
      <p:ext uri="{BB962C8B-B14F-4D97-AF65-F5344CB8AC3E}">
        <p14:creationId xmlns:p14="http://schemas.microsoft.com/office/powerpoint/2010/main" val="24792148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Rule 1</a:t>
            </a:r>
          </a:p>
        </p:txBody>
      </p:sp>
      <p:sp>
        <p:nvSpPr>
          <p:cNvPr id="8" name="Content Placeholder 7"/>
          <p:cNvSpPr>
            <a:spLocks noGrp="1"/>
          </p:cNvSpPr>
          <p:nvPr>
            <p:ph idx="1"/>
          </p:nvPr>
        </p:nvSpPr>
        <p:spPr>
          <a:xfrm>
            <a:off x="457200" y="1600200"/>
            <a:ext cx="8229600" cy="4724400"/>
          </a:xfrm>
        </p:spPr>
        <p:txBody>
          <a:bodyPr/>
          <a:lstStyle/>
          <a:p>
            <a:r>
              <a:rPr lang="en-US" dirty="0">
                <a:solidFill>
                  <a:srgbClr val="000000"/>
                </a:solidFill>
              </a:rPr>
              <a:t>Accept and involve the public as a legitimate partner.</a:t>
            </a:r>
          </a:p>
          <a:p>
            <a:pPr lvl="1"/>
            <a:r>
              <a:rPr lang="en-US" dirty="0">
                <a:solidFill>
                  <a:srgbClr val="000000"/>
                </a:solidFill>
              </a:rPr>
              <a:t>Involve the public early. </a:t>
            </a:r>
          </a:p>
          <a:p>
            <a:pPr lvl="1"/>
            <a:r>
              <a:rPr lang="en-US" dirty="0">
                <a:solidFill>
                  <a:srgbClr val="000000"/>
                </a:solidFill>
              </a:rPr>
              <a:t>Recognize that people hold you accountable.  </a:t>
            </a:r>
          </a:p>
          <a:p>
            <a:pPr lvl="1"/>
            <a:r>
              <a:rPr lang="en-US" dirty="0">
                <a:solidFill>
                  <a:srgbClr val="000000"/>
                </a:solidFill>
              </a:rPr>
              <a:t>Recognize rights of people and communities to participate in decisions that affect their lives, property, and things they value.</a:t>
            </a:r>
          </a:p>
          <a:p>
            <a:pPr marL="0" indent="0">
              <a:buNone/>
            </a:pPr>
            <a:endParaRPr lang="en-US" dirty="0"/>
          </a:p>
        </p:txBody>
      </p:sp>
      <p:pic>
        <p:nvPicPr>
          <p:cNvPr id="5" name="Content Placeholder 7" descr="Image  of people in a community meeting.">
            <a:extLst>
              <a:ext uri="{FF2B5EF4-FFF2-40B4-BE49-F238E27FC236}">
                <a16:creationId xmlns:a16="http://schemas.microsoft.com/office/drawing/2014/main" id="{A66A968F-5F42-470C-93A6-7623CAD2CFA0}"/>
              </a:ext>
            </a:extLst>
          </p:cNvPr>
          <p:cNvPicPr>
            <a:picLocks noChangeAspect="1"/>
          </p:cNvPicPr>
          <p:nvPr/>
        </p:nvPicPr>
        <p:blipFill rotWithShape="1">
          <a:blip r:embed="rId3"/>
          <a:srcRect l="1544" t="3748" r="5950" b="12031"/>
          <a:stretch/>
        </p:blipFill>
        <p:spPr>
          <a:xfrm>
            <a:off x="2209800" y="3810000"/>
            <a:ext cx="4724400" cy="2362200"/>
          </a:xfrm>
          <a:prstGeom prst="rect">
            <a:avLst/>
          </a:prstGeom>
          <a:ln w="3175">
            <a:solidFill>
              <a:schemeClr val="tx2">
                <a:lumMod val="50000"/>
              </a:schemeClr>
            </a:solidFill>
          </a:ln>
        </p:spPr>
      </p:pic>
    </p:spTree>
    <p:extLst>
      <p:ext uri="{BB962C8B-B14F-4D97-AF65-F5344CB8AC3E}">
        <p14:creationId xmlns:p14="http://schemas.microsoft.com/office/powerpoint/2010/main" val="22157826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Rule 2</a:t>
            </a:r>
          </a:p>
        </p:txBody>
      </p:sp>
      <p:sp>
        <p:nvSpPr>
          <p:cNvPr id="8" name="Content Placeholder 7"/>
          <p:cNvSpPr>
            <a:spLocks noGrp="1"/>
          </p:cNvSpPr>
          <p:nvPr>
            <p:ph idx="1"/>
          </p:nvPr>
        </p:nvSpPr>
        <p:spPr>
          <a:xfrm>
            <a:off x="457200" y="1600200"/>
            <a:ext cx="8229600" cy="4495799"/>
          </a:xfrm>
        </p:spPr>
        <p:txBody>
          <a:bodyPr/>
          <a:lstStyle/>
          <a:p>
            <a:r>
              <a:rPr lang="en-US" dirty="0">
                <a:solidFill>
                  <a:srgbClr val="000000"/>
                </a:solidFill>
              </a:rPr>
              <a:t>Listen to the audience. </a:t>
            </a:r>
          </a:p>
          <a:p>
            <a:pPr lvl="1"/>
            <a:r>
              <a:rPr lang="en-US" dirty="0">
                <a:solidFill>
                  <a:srgbClr val="000000"/>
                </a:solidFill>
              </a:rPr>
              <a:t>Don’t assume you know what people know, think, or want. </a:t>
            </a:r>
          </a:p>
          <a:p>
            <a:pPr lvl="1"/>
            <a:r>
              <a:rPr lang="en-US" dirty="0">
                <a:solidFill>
                  <a:srgbClr val="000000"/>
                </a:solidFill>
              </a:rPr>
              <a:t>Ask people what they are thinking:</a:t>
            </a:r>
          </a:p>
          <a:p>
            <a:pPr lvl="2"/>
            <a:r>
              <a:rPr lang="en-US" dirty="0">
                <a:solidFill>
                  <a:srgbClr val="000000"/>
                </a:solidFill>
              </a:rPr>
              <a:t>Interviews</a:t>
            </a:r>
          </a:p>
          <a:p>
            <a:pPr lvl="2"/>
            <a:r>
              <a:rPr lang="en-US" dirty="0">
                <a:solidFill>
                  <a:srgbClr val="000000"/>
                </a:solidFill>
              </a:rPr>
              <a:t>Discussion groups</a:t>
            </a:r>
          </a:p>
          <a:p>
            <a:pPr lvl="2"/>
            <a:r>
              <a:rPr lang="en-US" dirty="0">
                <a:solidFill>
                  <a:srgbClr val="000000"/>
                </a:solidFill>
              </a:rPr>
              <a:t>Surveys</a:t>
            </a:r>
          </a:p>
          <a:p>
            <a:pPr lvl="2"/>
            <a:r>
              <a:rPr lang="en-US" dirty="0">
                <a:solidFill>
                  <a:srgbClr val="000000"/>
                </a:solidFill>
              </a:rPr>
              <a:t>Toll-free numbers</a:t>
            </a:r>
          </a:p>
          <a:p>
            <a:r>
              <a:rPr lang="en-US" dirty="0">
                <a:solidFill>
                  <a:srgbClr val="000000"/>
                </a:solidFill>
              </a:rPr>
              <a:t>Identify with your audience and </a:t>
            </a:r>
            <a:r>
              <a:rPr lang="en-US" i="1" dirty="0">
                <a:solidFill>
                  <a:schemeClr val="tx1">
                    <a:lumMod val="60000"/>
                    <a:lumOff val="40000"/>
                  </a:schemeClr>
                </a:solidFill>
              </a:rPr>
              <a:t>try to put yourself in their place.</a:t>
            </a:r>
          </a:p>
        </p:txBody>
      </p:sp>
    </p:spTree>
    <p:extLst>
      <p:ext uri="{BB962C8B-B14F-4D97-AF65-F5344CB8AC3E}">
        <p14:creationId xmlns:p14="http://schemas.microsoft.com/office/powerpoint/2010/main" val="22170171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a:t>
            </a:r>
          </a:p>
        </p:txBody>
      </p:sp>
      <p:sp>
        <p:nvSpPr>
          <p:cNvPr id="3" name="Content Placeholder 2"/>
          <p:cNvSpPr>
            <a:spLocks noGrp="1"/>
          </p:cNvSpPr>
          <p:nvPr>
            <p:ph idx="1"/>
          </p:nvPr>
        </p:nvSpPr>
        <p:spPr>
          <a:xfrm>
            <a:off x="457200" y="1600200"/>
            <a:ext cx="3657600" cy="4419599"/>
          </a:xfrm>
        </p:spPr>
        <p:txBody>
          <a:bodyPr/>
          <a:lstStyle/>
          <a:p>
            <a:r>
              <a:rPr lang="en-US" sz="2000" dirty="0">
                <a:solidFill>
                  <a:srgbClr val="002060"/>
                </a:solidFill>
              </a:rPr>
              <a:t>Be honest, frank and open.</a:t>
            </a:r>
          </a:p>
          <a:p>
            <a:r>
              <a:rPr lang="en-US" sz="2000" dirty="0">
                <a:solidFill>
                  <a:srgbClr val="002060"/>
                </a:solidFill>
              </a:rPr>
              <a:t>State your credentials.</a:t>
            </a:r>
          </a:p>
          <a:p>
            <a:pPr lvl="1"/>
            <a:r>
              <a:rPr lang="en-US" dirty="0">
                <a:solidFill>
                  <a:srgbClr val="002060"/>
                </a:solidFill>
              </a:rPr>
              <a:t>Don’t ask or expect to be trusted by the public. </a:t>
            </a:r>
          </a:p>
          <a:p>
            <a:r>
              <a:rPr lang="en-US" sz="2000" dirty="0">
                <a:solidFill>
                  <a:srgbClr val="002060"/>
                </a:solidFill>
              </a:rPr>
              <a:t>If you don’t know the answer to a question, say so.</a:t>
            </a:r>
          </a:p>
          <a:p>
            <a:pPr lvl="1"/>
            <a:r>
              <a:rPr lang="en-US" dirty="0">
                <a:solidFill>
                  <a:srgbClr val="002060"/>
                </a:solidFill>
              </a:rPr>
              <a:t>Offer to find out. </a:t>
            </a:r>
          </a:p>
          <a:p>
            <a:r>
              <a:rPr lang="en-US" sz="2000" dirty="0">
                <a:solidFill>
                  <a:srgbClr val="002060"/>
                </a:solidFill>
              </a:rPr>
              <a:t>Share more information, rather than less.</a:t>
            </a:r>
          </a:p>
          <a:p>
            <a:pPr lvl="1"/>
            <a:r>
              <a:rPr lang="en-US" dirty="0">
                <a:solidFill>
                  <a:srgbClr val="002060"/>
                </a:solidFill>
              </a:rPr>
              <a:t>Ensures people don’t think you are hiding anything.</a:t>
            </a:r>
          </a:p>
          <a:p>
            <a:pPr marL="0" indent="0">
              <a:buNone/>
            </a:pPr>
            <a:endParaRPr lang="en-US" dirty="0"/>
          </a:p>
        </p:txBody>
      </p:sp>
      <p:pic>
        <p:nvPicPr>
          <p:cNvPr id="22" name="Content Placeholder 21" descr="A person giving a talk to community members.&#10;">
            <a:extLst>
              <a:ext uri="{FF2B5EF4-FFF2-40B4-BE49-F238E27FC236}">
                <a16:creationId xmlns:a16="http://schemas.microsoft.com/office/drawing/2014/main" id="{B261A385-D835-4753-BCF7-2198A726BAF2}"/>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5029200" y="2481072"/>
            <a:ext cx="3657600" cy="2429256"/>
          </a:xfrm>
        </p:spPr>
      </p:pic>
      <p:sp>
        <p:nvSpPr>
          <p:cNvPr id="20" name="Text Placeholder 19">
            <a:extLst>
              <a:ext uri="{FF2B5EF4-FFF2-40B4-BE49-F238E27FC236}">
                <a16:creationId xmlns:a16="http://schemas.microsoft.com/office/drawing/2014/main" id="{03D46D2F-3AE4-4ECE-A8C4-701200ADCFB8}"/>
              </a:ext>
            </a:extLst>
          </p:cNvPr>
          <p:cNvSpPr>
            <a:spLocks noGrp="1"/>
          </p:cNvSpPr>
          <p:nvPr>
            <p:ph type="body" sz="quarter" idx="13"/>
          </p:nvPr>
        </p:nvSpPr>
        <p:spPr>
          <a:xfrm>
            <a:off x="5010912" y="5486400"/>
            <a:ext cx="3657600" cy="609600"/>
          </a:xfrm>
        </p:spPr>
        <p:txBody>
          <a:bodyPr/>
          <a:lstStyle/>
          <a:p>
            <a:r>
              <a:rPr lang="en-US" dirty="0"/>
              <a:t>A community leader discussing contamination and exposure with community members. Lloyd DeGrane, 2018.</a:t>
            </a:r>
          </a:p>
        </p:txBody>
      </p:sp>
    </p:spTree>
    <p:extLst>
      <p:ext uri="{BB962C8B-B14F-4D97-AF65-F5344CB8AC3E}">
        <p14:creationId xmlns:p14="http://schemas.microsoft.com/office/powerpoint/2010/main" val="357112260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4</a:t>
            </a:r>
          </a:p>
        </p:txBody>
      </p:sp>
      <p:sp>
        <p:nvSpPr>
          <p:cNvPr id="3" name="Content Placeholder 2"/>
          <p:cNvSpPr>
            <a:spLocks noGrp="1"/>
          </p:cNvSpPr>
          <p:nvPr>
            <p:ph idx="1"/>
          </p:nvPr>
        </p:nvSpPr>
        <p:spPr/>
        <p:txBody>
          <a:bodyPr/>
          <a:lstStyle/>
          <a:p>
            <a:r>
              <a:rPr lang="en-US" dirty="0">
                <a:solidFill>
                  <a:srgbClr val="000000"/>
                </a:solidFill>
              </a:rPr>
              <a:t>Coordinate and collaborate with other credible sources.</a:t>
            </a:r>
          </a:p>
          <a:p>
            <a:r>
              <a:rPr lang="en-US" dirty="0">
                <a:solidFill>
                  <a:srgbClr val="000000"/>
                </a:solidFill>
              </a:rPr>
              <a:t>Issue joint communications with trustworthy sources.</a:t>
            </a:r>
          </a:p>
          <a:p>
            <a:pPr lvl="1"/>
            <a:r>
              <a:rPr lang="en-US" dirty="0">
                <a:solidFill>
                  <a:srgbClr val="000000"/>
                </a:solidFill>
              </a:rPr>
              <a:t>Local universities</a:t>
            </a:r>
          </a:p>
          <a:p>
            <a:pPr lvl="1"/>
            <a:r>
              <a:rPr lang="en-US" dirty="0">
                <a:solidFill>
                  <a:srgbClr val="000000"/>
                </a:solidFill>
              </a:rPr>
              <a:t>Citizen advisory groups</a:t>
            </a:r>
          </a:p>
          <a:p>
            <a:pPr lvl="1"/>
            <a:r>
              <a:rPr lang="en-US" dirty="0">
                <a:solidFill>
                  <a:srgbClr val="000000"/>
                </a:solidFill>
              </a:rPr>
              <a:t>Local officials.</a:t>
            </a:r>
          </a:p>
        </p:txBody>
      </p:sp>
      <p:pic>
        <p:nvPicPr>
          <p:cNvPr id="9" name="Content Placeholder 8" descr="A group of people standing in the grass, discussing a site that is slated for redevelopment. &#10;&#10;">
            <a:extLst>
              <a:ext uri="{FF2B5EF4-FFF2-40B4-BE49-F238E27FC236}">
                <a16:creationId xmlns:a16="http://schemas.microsoft.com/office/drawing/2014/main" id="{04F46DF5-CA71-42CC-A167-CC92E6340770}"/>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5029200" y="2475484"/>
            <a:ext cx="3657600" cy="2440432"/>
          </a:xfrm>
        </p:spPr>
      </p:pic>
      <p:sp>
        <p:nvSpPr>
          <p:cNvPr id="7" name="Text Placeholder 6">
            <a:extLst>
              <a:ext uri="{FF2B5EF4-FFF2-40B4-BE49-F238E27FC236}">
                <a16:creationId xmlns:a16="http://schemas.microsoft.com/office/drawing/2014/main" id="{84DC82BD-1209-40DC-992A-BFAA857ACE4B}"/>
              </a:ext>
            </a:extLst>
          </p:cNvPr>
          <p:cNvSpPr>
            <a:spLocks noGrp="1"/>
          </p:cNvSpPr>
          <p:nvPr>
            <p:ph type="body" sz="quarter" idx="13"/>
          </p:nvPr>
        </p:nvSpPr>
        <p:spPr/>
        <p:txBody>
          <a:bodyPr/>
          <a:lstStyle/>
          <a:p>
            <a:r>
              <a:rPr lang="en-US" dirty="0"/>
              <a:t>Environmental professionals, planners, and Chapter official coordinating to discuss site concerns. ATSDR, 2019.</a:t>
            </a:r>
          </a:p>
        </p:txBody>
      </p:sp>
    </p:spTree>
    <p:extLst>
      <p:ext uri="{BB962C8B-B14F-4D97-AF65-F5344CB8AC3E}">
        <p14:creationId xmlns:p14="http://schemas.microsoft.com/office/powerpoint/2010/main" val="254376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5</a:t>
            </a:r>
          </a:p>
        </p:txBody>
      </p:sp>
      <p:sp>
        <p:nvSpPr>
          <p:cNvPr id="3" name="Content Placeholder 2"/>
          <p:cNvSpPr>
            <a:spLocks noGrp="1"/>
          </p:cNvSpPr>
          <p:nvPr>
            <p:ph idx="1"/>
          </p:nvPr>
        </p:nvSpPr>
        <p:spPr>
          <a:xfrm>
            <a:off x="457200" y="1600201"/>
            <a:ext cx="8229600" cy="4858008"/>
          </a:xfrm>
        </p:spPr>
        <p:txBody>
          <a:bodyPr/>
          <a:lstStyle/>
          <a:p>
            <a:r>
              <a:rPr lang="en-US" dirty="0">
                <a:solidFill>
                  <a:srgbClr val="000000"/>
                </a:solidFill>
              </a:rPr>
              <a:t>Meet the needs of the media</a:t>
            </a:r>
            <a:r>
              <a:rPr lang="en-US" sz="2000" dirty="0">
                <a:solidFill>
                  <a:srgbClr val="000000"/>
                </a:solidFill>
              </a:rPr>
              <a:t>. </a:t>
            </a:r>
          </a:p>
          <a:p>
            <a:pPr lvl="1"/>
            <a:r>
              <a:rPr lang="en-US" dirty="0">
                <a:solidFill>
                  <a:srgbClr val="000000"/>
                </a:solidFill>
              </a:rPr>
              <a:t>Be open with and accessible to reporters. </a:t>
            </a:r>
          </a:p>
          <a:p>
            <a:pPr lvl="1"/>
            <a:r>
              <a:rPr lang="en-US" dirty="0">
                <a:solidFill>
                  <a:srgbClr val="000000"/>
                </a:solidFill>
              </a:rPr>
              <a:t>Respect deadlines. </a:t>
            </a:r>
          </a:p>
          <a:p>
            <a:pPr lvl="1"/>
            <a:r>
              <a:rPr lang="en-US" dirty="0">
                <a:solidFill>
                  <a:srgbClr val="000000"/>
                </a:solidFill>
              </a:rPr>
              <a:t>Stay on topic.</a:t>
            </a:r>
          </a:p>
          <a:p>
            <a:pPr lvl="1"/>
            <a:r>
              <a:rPr lang="en-US" dirty="0">
                <a:solidFill>
                  <a:srgbClr val="000000"/>
                </a:solidFill>
              </a:rPr>
              <a:t>Prepare a limited number of factual key messages.</a:t>
            </a:r>
          </a:p>
          <a:p>
            <a:pPr lvl="2"/>
            <a:r>
              <a:rPr lang="en-US" dirty="0">
                <a:solidFill>
                  <a:srgbClr val="000000"/>
                </a:solidFill>
              </a:rPr>
              <a:t>Repeat these messages </a:t>
            </a:r>
          </a:p>
          <a:p>
            <a:pPr lvl="2"/>
            <a:r>
              <a:rPr lang="en-US" dirty="0">
                <a:solidFill>
                  <a:srgbClr val="000000"/>
                </a:solidFill>
              </a:rPr>
              <a:t>Say only what you are willing to have repeated. </a:t>
            </a:r>
          </a:p>
          <a:p>
            <a:pPr lvl="2"/>
            <a:endParaRPr lang="en-US" dirty="0">
              <a:solidFill>
                <a:srgbClr val="000000"/>
              </a:solidFill>
            </a:endParaRPr>
          </a:p>
          <a:p>
            <a:pPr marL="0" indent="0" algn="ctr">
              <a:buNone/>
            </a:pPr>
            <a:r>
              <a:rPr lang="en-US" sz="2800" i="1" dirty="0">
                <a:solidFill>
                  <a:schemeClr val="tx1">
                    <a:lumMod val="60000"/>
                    <a:lumOff val="40000"/>
                  </a:schemeClr>
                </a:solidFill>
              </a:rPr>
              <a:t>Remember, everything you say in an interview</a:t>
            </a:r>
          </a:p>
          <a:p>
            <a:pPr marL="0" indent="0" algn="ctr">
              <a:buNone/>
            </a:pPr>
            <a:r>
              <a:rPr lang="en-US" sz="2800" i="1" dirty="0">
                <a:solidFill>
                  <a:schemeClr val="tx1">
                    <a:lumMod val="60000"/>
                    <a:lumOff val="40000"/>
                  </a:schemeClr>
                </a:solidFill>
              </a:rPr>
              <a:t>is on the record!</a:t>
            </a:r>
          </a:p>
        </p:txBody>
      </p:sp>
    </p:spTree>
    <p:extLst>
      <p:ext uri="{BB962C8B-B14F-4D97-AF65-F5344CB8AC3E}">
        <p14:creationId xmlns:p14="http://schemas.microsoft.com/office/powerpoint/2010/main" val="24473396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94"/>
            <a:ext cx="8229600" cy="868362"/>
          </a:xfrm>
        </p:spPr>
        <p:txBody>
          <a:bodyPr/>
          <a:lstStyle/>
          <a:p>
            <a:r>
              <a:rPr lang="en-US" dirty="0"/>
              <a:t>Rule 6</a:t>
            </a:r>
          </a:p>
        </p:txBody>
      </p:sp>
      <p:sp>
        <p:nvSpPr>
          <p:cNvPr id="3" name="Content Placeholder 2"/>
          <p:cNvSpPr>
            <a:spLocks noGrp="1"/>
          </p:cNvSpPr>
          <p:nvPr>
            <p:ph idx="1"/>
          </p:nvPr>
        </p:nvSpPr>
        <p:spPr>
          <a:xfrm>
            <a:off x="457200" y="1066800"/>
            <a:ext cx="8229600" cy="5391409"/>
          </a:xfrm>
        </p:spPr>
        <p:txBody>
          <a:bodyPr/>
          <a:lstStyle/>
          <a:p>
            <a:r>
              <a:rPr lang="en-US" dirty="0">
                <a:solidFill>
                  <a:srgbClr val="000000"/>
                </a:solidFill>
              </a:rPr>
              <a:t>Speak clearly and with compassion. </a:t>
            </a:r>
          </a:p>
          <a:p>
            <a:pPr lvl="1"/>
            <a:r>
              <a:rPr lang="en-US" dirty="0">
                <a:solidFill>
                  <a:srgbClr val="000000"/>
                </a:solidFill>
              </a:rPr>
              <a:t>Use plain language. </a:t>
            </a:r>
          </a:p>
          <a:p>
            <a:pPr lvl="1"/>
            <a:r>
              <a:rPr lang="en-US" dirty="0">
                <a:solidFill>
                  <a:srgbClr val="000000"/>
                </a:solidFill>
              </a:rPr>
              <a:t>Be sensitive to local norms, such as speech and dress.</a:t>
            </a:r>
          </a:p>
          <a:p>
            <a:pPr lvl="1"/>
            <a:r>
              <a:rPr lang="en-US" dirty="0">
                <a:solidFill>
                  <a:srgbClr val="000000"/>
                </a:solidFill>
              </a:rPr>
              <a:t>Use images to clarify messages. </a:t>
            </a:r>
          </a:p>
          <a:p>
            <a:pPr lvl="1"/>
            <a:r>
              <a:rPr lang="en-US" dirty="0">
                <a:solidFill>
                  <a:srgbClr val="000000"/>
                </a:solidFill>
              </a:rPr>
              <a:t>Personalize risk data through stories, examples, and anecdotes. </a:t>
            </a:r>
          </a:p>
          <a:p>
            <a:pPr lvl="1"/>
            <a:r>
              <a:rPr lang="en-US" dirty="0">
                <a:solidFill>
                  <a:srgbClr val="000000"/>
                </a:solidFill>
              </a:rPr>
              <a:t>Acknowledge and respond to emotions that people often express</a:t>
            </a:r>
          </a:p>
          <a:p>
            <a:pPr lvl="2"/>
            <a:r>
              <a:rPr lang="en-US" dirty="0">
                <a:solidFill>
                  <a:srgbClr val="000000"/>
                </a:solidFill>
              </a:rPr>
              <a:t>Anxiety</a:t>
            </a:r>
          </a:p>
          <a:p>
            <a:pPr lvl="2"/>
            <a:r>
              <a:rPr lang="en-US" dirty="0">
                <a:solidFill>
                  <a:srgbClr val="000000"/>
                </a:solidFill>
              </a:rPr>
              <a:t>Fear</a:t>
            </a:r>
          </a:p>
          <a:p>
            <a:pPr lvl="2"/>
            <a:r>
              <a:rPr lang="en-US" dirty="0">
                <a:solidFill>
                  <a:srgbClr val="000000"/>
                </a:solidFill>
              </a:rPr>
              <a:t>Anger</a:t>
            </a:r>
          </a:p>
          <a:p>
            <a:pPr lvl="2"/>
            <a:r>
              <a:rPr lang="en-US" dirty="0">
                <a:solidFill>
                  <a:srgbClr val="000000"/>
                </a:solidFill>
              </a:rPr>
              <a:t>Outrage</a:t>
            </a:r>
          </a:p>
          <a:p>
            <a:pPr lvl="2"/>
            <a:r>
              <a:rPr lang="en-US" dirty="0">
                <a:solidFill>
                  <a:srgbClr val="000000"/>
                </a:solidFill>
              </a:rPr>
              <a:t>Helplessness</a:t>
            </a:r>
          </a:p>
          <a:p>
            <a:r>
              <a:rPr lang="en-US" dirty="0">
                <a:solidFill>
                  <a:srgbClr val="000000"/>
                </a:solidFill>
              </a:rPr>
              <a:t>Tell people what you can and cannot do.</a:t>
            </a:r>
          </a:p>
          <a:p>
            <a:pPr marL="0" indent="0">
              <a:buNone/>
            </a:pPr>
            <a:endParaRPr lang="en-US" sz="2000" dirty="0"/>
          </a:p>
        </p:txBody>
      </p:sp>
    </p:spTree>
    <p:extLst>
      <p:ext uri="{BB962C8B-B14F-4D97-AF65-F5344CB8AC3E}">
        <p14:creationId xmlns:p14="http://schemas.microsoft.com/office/powerpoint/2010/main" val="311303168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7</a:t>
            </a:r>
          </a:p>
        </p:txBody>
      </p:sp>
      <p:sp>
        <p:nvSpPr>
          <p:cNvPr id="3" name="Content Placeholder 2"/>
          <p:cNvSpPr>
            <a:spLocks noGrp="1"/>
          </p:cNvSpPr>
          <p:nvPr>
            <p:ph idx="1"/>
          </p:nvPr>
        </p:nvSpPr>
        <p:spPr>
          <a:xfrm>
            <a:off x="457200" y="1600201"/>
            <a:ext cx="8229600" cy="4858008"/>
          </a:xfrm>
        </p:spPr>
        <p:txBody>
          <a:bodyPr/>
          <a:lstStyle/>
          <a:p>
            <a:r>
              <a:rPr lang="en-US" dirty="0">
                <a:solidFill>
                  <a:srgbClr val="000000"/>
                </a:solidFill>
              </a:rPr>
              <a:t>Plan carefully and evaluate performance.</a:t>
            </a:r>
          </a:p>
          <a:p>
            <a:pPr lvl="1"/>
            <a:r>
              <a:rPr lang="en-US" sz="2400" dirty="0">
                <a:solidFill>
                  <a:srgbClr val="000000"/>
                </a:solidFill>
              </a:rPr>
              <a:t>Have clear objectives</a:t>
            </a:r>
          </a:p>
          <a:p>
            <a:pPr lvl="2"/>
            <a:r>
              <a:rPr lang="en-US" sz="2000" dirty="0">
                <a:solidFill>
                  <a:srgbClr val="000000"/>
                </a:solidFill>
              </a:rPr>
              <a:t>Providing information	</a:t>
            </a:r>
          </a:p>
          <a:p>
            <a:pPr lvl="2"/>
            <a:r>
              <a:rPr lang="en-US" sz="2000" dirty="0">
                <a:solidFill>
                  <a:srgbClr val="000000"/>
                </a:solidFill>
              </a:rPr>
              <a:t>Providing reassurance</a:t>
            </a:r>
          </a:p>
          <a:p>
            <a:pPr lvl="2"/>
            <a:r>
              <a:rPr lang="en-US" sz="2000" dirty="0">
                <a:solidFill>
                  <a:srgbClr val="000000"/>
                </a:solidFill>
              </a:rPr>
              <a:t>Involving stakeholders in joint problem solving</a:t>
            </a:r>
          </a:p>
          <a:p>
            <a:pPr lvl="1"/>
            <a:r>
              <a:rPr lang="en-US" sz="2400" dirty="0">
                <a:solidFill>
                  <a:srgbClr val="000000"/>
                </a:solidFill>
              </a:rPr>
              <a:t>Evaluate your efforts and learn from mistakes</a:t>
            </a:r>
            <a:endParaRPr lang="en-US" sz="1600" dirty="0">
              <a:solidFill>
                <a:srgbClr val="000000"/>
              </a:solidFill>
            </a:endParaRPr>
          </a:p>
          <a:p>
            <a:r>
              <a:rPr lang="en-US" dirty="0">
                <a:solidFill>
                  <a:srgbClr val="000000"/>
                </a:solidFill>
              </a:rPr>
              <a:t>Train staff in communication skills</a:t>
            </a:r>
          </a:p>
          <a:p>
            <a:r>
              <a:rPr lang="en-US" dirty="0">
                <a:solidFill>
                  <a:srgbClr val="000000"/>
                </a:solidFill>
              </a:rPr>
              <a:t>Pre-test messages</a:t>
            </a:r>
          </a:p>
          <a:p>
            <a:pPr lvl="1"/>
            <a:r>
              <a:rPr lang="en-US" sz="2400" dirty="0">
                <a:solidFill>
                  <a:srgbClr val="000000"/>
                </a:solidFill>
              </a:rPr>
              <a:t>Different audiences may need different risk communication strategies. </a:t>
            </a:r>
          </a:p>
        </p:txBody>
      </p:sp>
    </p:spTree>
    <p:extLst>
      <p:ext uri="{BB962C8B-B14F-4D97-AF65-F5344CB8AC3E}">
        <p14:creationId xmlns:p14="http://schemas.microsoft.com/office/powerpoint/2010/main" val="198639659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A3BD-14AC-44E1-AD71-8BAB56A5F002}"/>
              </a:ext>
            </a:extLst>
          </p:cNvPr>
          <p:cNvSpPr>
            <a:spLocks noGrp="1"/>
          </p:cNvSpPr>
          <p:nvPr>
            <p:ph type="title"/>
          </p:nvPr>
        </p:nvSpPr>
        <p:spPr>
          <a:xfrm>
            <a:off x="457200" y="685800"/>
            <a:ext cx="8229600" cy="792161"/>
          </a:xfrm>
        </p:spPr>
        <p:txBody>
          <a:bodyPr/>
          <a:lstStyle/>
          <a:p>
            <a:r>
              <a:rPr lang="en-US" dirty="0"/>
              <a:t>Knowledge Check #1</a:t>
            </a:r>
            <a:br>
              <a:rPr lang="en-US" dirty="0"/>
            </a:br>
            <a:r>
              <a:rPr lang="en-US" dirty="0"/>
              <a:t> </a:t>
            </a:r>
          </a:p>
        </p:txBody>
      </p:sp>
      <p:sp>
        <p:nvSpPr>
          <p:cNvPr id="3" name="Content Placeholder 2">
            <a:extLst>
              <a:ext uri="{FF2B5EF4-FFF2-40B4-BE49-F238E27FC236}">
                <a16:creationId xmlns:a16="http://schemas.microsoft.com/office/drawing/2014/main" id="{055C6B7F-7FEE-460F-B783-0CAD4EF76578}"/>
              </a:ext>
            </a:extLst>
          </p:cNvPr>
          <p:cNvSpPr>
            <a:spLocks noGrp="1"/>
          </p:cNvSpPr>
          <p:nvPr>
            <p:ph idx="1"/>
          </p:nvPr>
        </p:nvSpPr>
        <p:spPr>
          <a:xfrm>
            <a:off x="457200" y="1477961"/>
            <a:ext cx="8229600" cy="4465639"/>
          </a:xfrm>
        </p:spPr>
        <p:txBody>
          <a:bodyPr/>
          <a:lstStyle/>
          <a:p>
            <a:pPr marL="0" indent="0" fontAlgn="base">
              <a:buNone/>
            </a:pPr>
            <a:r>
              <a:rPr lang="en-US" b="0" dirty="0">
                <a:solidFill>
                  <a:srgbClr val="000000"/>
                </a:solidFill>
              </a:rPr>
              <a:t>A basic tenet of risk communication in a democracy is that people and communities have a right to participate in decisions that affect their lives, property, and things they value.  </a:t>
            </a:r>
          </a:p>
          <a:p>
            <a:pPr marL="914400" lvl="1" indent="-457200" fontAlgn="base">
              <a:buFont typeface="+mj-lt"/>
              <a:buAutoNum type="alphaLcParenR"/>
            </a:pPr>
            <a:r>
              <a:rPr lang="en-US" dirty="0">
                <a:solidFill>
                  <a:srgbClr val="000000"/>
                </a:solidFill>
              </a:rPr>
              <a:t>True</a:t>
            </a:r>
          </a:p>
          <a:p>
            <a:pPr marL="914400" lvl="1" indent="-457200" fontAlgn="base">
              <a:buFont typeface="+mj-lt"/>
              <a:buAutoNum type="alphaLcParenR"/>
            </a:pPr>
            <a:r>
              <a:rPr lang="en-US" dirty="0">
                <a:solidFill>
                  <a:srgbClr val="000000"/>
                </a:solidFill>
              </a:rPr>
              <a:t>False</a:t>
            </a:r>
          </a:p>
          <a:p>
            <a:pPr marL="0" indent="0">
              <a:buNone/>
            </a:pPr>
            <a:endParaRPr lang="en-US" dirty="0"/>
          </a:p>
        </p:txBody>
      </p:sp>
    </p:spTree>
    <p:extLst>
      <p:ext uri="{BB962C8B-B14F-4D97-AF65-F5344CB8AC3E}">
        <p14:creationId xmlns:p14="http://schemas.microsoft.com/office/powerpoint/2010/main" val="17649867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A3BD-14AC-44E1-AD71-8BAB56A5F002}"/>
              </a:ext>
            </a:extLst>
          </p:cNvPr>
          <p:cNvSpPr>
            <a:spLocks noGrp="1"/>
          </p:cNvSpPr>
          <p:nvPr>
            <p:ph type="title"/>
          </p:nvPr>
        </p:nvSpPr>
        <p:spPr/>
        <p:txBody>
          <a:bodyPr/>
          <a:lstStyle/>
          <a:p>
            <a:r>
              <a:rPr lang="en-US" sz="2400" dirty="0"/>
              <a:t>Knowledge Check #2</a:t>
            </a:r>
            <a:br>
              <a:rPr lang="en-US" sz="2400" dirty="0"/>
            </a:br>
            <a:r>
              <a:rPr lang="en-US" sz="2400" dirty="0"/>
              <a:t>Which are true? Select all that apply. </a:t>
            </a:r>
            <a:br>
              <a:rPr lang="en-US" sz="2400" dirty="0"/>
            </a:br>
            <a:r>
              <a:rPr lang="en-US" sz="2400" dirty="0"/>
              <a:t> </a:t>
            </a:r>
          </a:p>
        </p:txBody>
      </p:sp>
      <p:sp>
        <p:nvSpPr>
          <p:cNvPr id="3" name="Content Placeholder 2">
            <a:extLst>
              <a:ext uri="{FF2B5EF4-FFF2-40B4-BE49-F238E27FC236}">
                <a16:creationId xmlns:a16="http://schemas.microsoft.com/office/drawing/2014/main" id="{055C6B7F-7FEE-460F-B783-0CAD4EF76578}"/>
              </a:ext>
            </a:extLst>
          </p:cNvPr>
          <p:cNvSpPr>
            <a:spLocks noGrp="1"/>
          </p:cNvSpPr>
          <p:nvPr>
            <p:ph idx="1"/>
          </p:nvPr>
        </p:nvSpPr>
        <p:spPr>
          <a:xfrm>
            <a:off x="457200" y="1417638"/>
            <a:ext cx="8229600" cy="4754562"/>
          </a:xfrm>
        </p:spPr>
        <p:txBody>
          <a:bodyPr/>
          <a:lstStyle/>
          <a:p>
            <a:pPr marL="457200" indent="-457200">
              <a:buSzPct val="100000"/>
              <a:buFont typeface="+mj-lt"/>
              <a:buAutoNum type="alphaLcParenR"/>
            </a:pPr>
            <a:r>
              <a:rPr lang="en-US" sz="2000" b="0" dirty="0">
                <a:solidFill>
                  <a:srgbClr val="000000"/>
                </a:solidFill>
              </a:rPr>
              <a:t> Train all staff in communication skills. </a:t>
            </a:r>
          </a:p>
          <a:p>
            <a:pPr marL="457200" indent="-457200">
              <a:buSzPct val="100000"/>
              <a:buFont typeface="+mj-lt"/>
              <a:buAutoNum type="alphaLcParenR"/>
            </a:pPr>
            <a:r>
              <a:rPr lang="en-US" sz="2000" b="0" dirty="0">
                <a:solidFill>
                  <a:srgbClr val="000000"/>
                </a:solidFill>
              </a:rPr>
              <a:t>Only talk to the subgroup that you feel will listen to the message.</a:t>
            </a:r>
          </a:p>
          <a:p>
            <a:pPr marL="457200" indent="-457200">
              <a:buSzPct val="100000"/>
              <a:buFont typeface="+mj-lt"/>
              <a:buAutoNum type="alphaLcParenR"/>
            </a:pPr>
            <a:r>
              <a:rPr lang="en-US" sz="2000" b="0" dirty="0">
                <a:solidFill>
                  <a:srgbClr val="000000"/>
                </a:solidFill>
              </a:rPr>
              <a:t>Avoid thinking of your audience as “the public” or using this term. Understand the concept of different “audiences,” each with its own interests, needs, concerns, priorities, preferences, and organizations.  </a:t>
            </a:r>
          </a:p>
          <a:p>
            <a:pPr marL="457200" indent="-457200">
              <a:buSzPct val="100000"/>
              <a:buFont typeface="+mj-lt"/>
              <a:buAutoNum type="alphaLcParenR"/>
            </a:pPr>
            <a:r>
              <a:rPr lang="en-US" sz="2000" b="0" dirty="0">
                <a:solidFill>
                  <a:srgbClr val="000000"/>
                </a:solidFill>
              </a:rPr>
              <a:t>Begin with clear, explicit risk communication objectives – such as providing information to the public, motivating individuals to act, stimulating response to emergencies, or contributing to the resolution of conflict.</a:t>
            </a:r>
          </a:p>
          <a:p>
            <a:pPr marL="457200" indent="-457200">
              <a:buSzPct val="100000"/>
              <a:buFont typeface="+mj-lt"/>
              <a:buAutoNum type="alphaLcParenR"/>
            </a:pPr>
            <a:r>
              <a:rPr lang="en-US" sz="2000" b="0" dirty="0">
                <a:solidFill>
                  <a:srgbClr val="000000"/>
                </a:solidFill>
              </a:rPr>
              <a:t>Recruit spokespeople who are very technical so they can get all the minute details correct.</a:t>
            </a:r>
          </a:p>
          <a:p>
            <a:pPr marL="457200" indent="-457200">
              <a:buSzPct val="100000"/>
              <a:buFont typeface="+mj-lt"/>
              <a:buAutoNum type="alphaLcParenR"/>
            </a:pPr>
            <a:r>
              <a:rPr lang="en-US" sz="2000" b="0" dirty="0">
                <a:solidFill>
                  <a:srgbClr val="000000"/>
                </a:solidFill>
              </a:rPr>
              <a:t>Pretest messages whenever possible.</a:t>
            </a:r>
          </a:p>
          <a:p>
            <a:pPr marL="457200" indent="-457200">
              <a:buSzPct val="100000"/>
              <a:buFont typeface="+mj-lt"/>
              <a:buAutoNum type="alphaLcParenR"/>
            </a:pPr>
            <a:r>
              <a:rPr lang="en-US" sz="2000" b="0" dirty="0">
                <a:solidFill>
                  <a:srgbClr val="000000"/>
                </a:solidFill>
              </a:rPr>
              <a:t>Evaluate efforts carefully and learn from mistakes.</a:t>
            </a:r>
          </a:p>
          <a:p>
            <a:pPr>
              <a:buSzPct val="150000"/>
              <a:buFont typeface="+mj-lt"/>
              <a:buAutoNum type="alphaLcParenR"/>
            </a:pPr>
            <a:endParaRPr lang="en-US" sz="1600" b="0" dirty="0">
              <a:solidFill>
                <a:srgbClr val="000000"/>
              </a:solidFill>
            </a:endParaRPr>
          </a:p>
          <a:p>
            <a:pPr>
              <a:buSzPct val="150000"/>
              <a:buFont typeface="+mj-lt"/>
              <a:buAutoNum type="alphaLcParenR"/>
            </a:pPr>
            <a:endParaRPr lang="en-US" sz="1600" b="0" dirty="0">
              <a:solidFill>
                <a:srgbClr val="000000"/>
              </a:solidFill>
            </a:endParaRPr>
          </a:p>
          <a:p>
            <a:pPr marL="0" indent="0">
              <a:buNone/>
            </a:pPr>
            <a:endParaRPr lang="en-US" sz="2800" b="0" dirty="0">
              <a:solidFill>
                <a:srgbClr val="000000"/>
              </a:solidFill>
            </a:endParaRPr>
          </a:p>
        </p:txBody>
      </p:sp>
    </p:spTree>
    <p:extLst>
      <p:ext uri="{BB962C8B-B14F-4D97-AF65-F5344CB8AC3E}">
        <p14:creationId xmlns:p14="http://schemas.microsoft.com/office/powerpoint/2010/main" val="191198008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ople gathered around a map in a planning conversation.&#10;"/>
          <p:cNvPicPr>
            <a:picLocks noChangeAspect="1"/>
          </p:cNvPicPr>
          <p:nvPr/>
        </p:nvPicPr>
        <p:blipFill>
          <a:blip r:embed="rId3"/>
          <a:stretch>
            <a:fillRect/>
          </a:stretch>
        </p:blipFill>
        <p:spPr>
          <a:xfrm>
            <a:off x="-118023" y="0"/>
            <a:ext cx="9513516" cy="6858000"/>
          </a:xfrm>
          <a:prstGeom prst="rect">
            <a:avLst/>
          </a:prstGeom>
        </p:spPr>
      </p:pic>
      <p:sp>
        <p:nvSpPr>
          <p:cNvPr id="4" name="TextBox 3"/>
          <p:cNvSpPr txBox="1"/>
          <p:nvPr/>
        </p:nvSpPr>
        <p:spPr>
          <a:xfrm>
            <a:off x="8763000" y="6458209"/>
            <a:ext cx="457200" cy="380999"/>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42912009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A3BD-14AC-44E1-AD71-8BAB56A5F002}"/>
              </a:ext>
            </a:extLst>
          </p:cNvPr>
          <p:cNvSpPr>
            <a:spLocks noGrp="1"/>
          </p:cNvSpPr>
          <p:nvPr>
            <p:ph type="title"/>
          </p:nvPr>
        </p:nvSpPr>
        <p:spPr>
          <a:xfrm>
            <a:off x="457200" y="274638"/>
            <a:ext cx="8229600" cy="792161"/>
          </a:xfrm>
        </p:spPr>
        <p:txBody>
          <a:bodyPr/>
          <a:lstStyle/>
          <a:p>
            <a:r>
              <a:rPr lang="en-US" dirty="0"/>
              <a:t>Knowledge Check #3</a:t>
            </a:r>
          </a:p>
        </p:txBody>
      </p:sp>
      <p:sp>
        <p:nvSpPr>
          <p:cNvPr id="3" name="Content Placeholder 2">
            <a:extLst>
              <a:ext uri="{FF2B5EF4-FFF2-40B4-BE49-F238E27FC236}">
                <a16:creationId xmlns:a16="http://schemas.microsoft.com/office/drawing/2014/main" id="{055C6B7F-7FEE-460F-B783-0CAD4EF76578}"/>
              </a:ext>
            </a:extLst>
          </p:cNvPr>
          <p:cNvSpPr>
            <a:spLocks noGrp="1"/>
          </p:cNvSpPr>
          <p:nvPr>
            <p:ph idx="1"/>
          </p:nvPr>
        </p:nvSpPr>
        <p:spPr>
          <a:xfrm>
            <a:off x="457200" y="1371600"/>
            <a:ext cx="8153400" cy="4724400"/>
          </a:xfrm>
        </p:spPr>
        <p:txBody>
          <a:bodyPr/>
          <a:lstStyle/>
          <a:p>
            <a:pPr marL="0" indent="0">
              <a:buNone/>
            </a:pPr>
            <a:r>
              <a:rPr lang="en-US" dirty="0">
                <a:solidFill>
                  <a:schemeClr val="accent6">
                    <a:lumMod val="50000"/>
                  </a:schemeClr>
                </a:solidFill>
              </a:rPr>
              <a:t>Select all that apply:</a:t>
            </a:r>
          </a:p>
          <a:p>
            <a:pPr marL="0" indent="0">
              <a:buNone/>
            </a:pPr>
            <a:r>
              <a:rPr lang="en-US" dirty="0"/>
              <a:t>When listening your audience’s concerns, remember to</a:t>
            </a:r>
          </a:p>
          <a:p>
            <a:pPr lvl="1">
              <a:buFont typeface="Wingdings" panose="05000000000000000000" pitchFamily="2" charset="2"/>
              <a:buChar char="q"/>
            </a:pPr>
            <a:endParaRPr lang="en-US" dirty="0"/>
          </a:p>
          <a:p>
            <a:pPr marL="914400" lvl="1" indent="-457200">
              <a:buFont typeface="+mj-lt"/>
              <a:buAutoNum type="alphaLcParenR"/>
            </a:pPr>
            <a:r>
              <a:rPr lang="en-US" sz="2400" dirty="0">
                <a:solidFill>
                  <a:srgbClr val="000000"/>
                </a:solidFill>
              </a:rPr>
              <a:t>Let all parties with an interest or stake in the issue be heard. </a:t>
            </a:r>
          </a:p>
          <a:p>
            <a:pPr marL="914400" lvl="1" indent="-457200">
              <a:buFont typeface="+mj-lt"/>
              <a:buAutoNum type="alphaLcParenR"/>
            </a:pPr>
            <a:r>
              <a:rPr lang="en-US" sz="2400" dirty="0">
                <a:solidFill>
                  <a:srgbClr val="000000"/>
                </a:solidFill>
              </a:rPr>
              <a:t>Let people know that what they say is understood, addressing their concerns as well as yours.</a:t>
            </a:r>
          </a:p>
          <a:p>
            <a:pPr marL="914400" lvl="1" indent="-457200">
              <a:buFont typeface="+mj-lt"/>
              <a:buAutoNum type="alphaLcParenR"/>
            </a:pPr>
            <a:r>
              <a:rPr lang="en-US" sz="2400" dirty="0">
                <a:solidFill>
                  <a:srgbClr val="000000"/>
                </a:solidFill>
              </a:rPr>
              <a:t>Recognize the “hidden agendas,” symbolic meanings, and broader economic or political considerations that often underlie and complicate the task of risk communication.</a:t>
            </a:r>
          </a:p>
          <a:p>
            <a:pPr lvl="1">
              <a:buFont typeface="Wingdings" panose="05000000000000000000" pitchFamily="2" charset="2"/>
              <a:buChar char="q"/>
            </a:pPr>
            <a:endParaRPr lang="en-US" dirty="0">
              <a:solidFill>
                <a:srgbClr val="000000"/>
              </a:solidFill>
            </a:endParaRPr>
          </a:p>
          <a:p>
            <a:pPr marL="0" indent="0">
              <a:buSzPct val="100000"/>
              <a:buNone/>
            </a:pPr>
            <a:endParaRPr lang="en-US" dirty="0">
              <a:solidFill>
                <a:srgbClr val="000000"/>
              </a:solidFill>
            </a:endParaRPr>
          </a:p>
        </p:txBody>
      </p:sp>
    </p:spTree>
    <p:extLst>
      <p:ext uri="{BB962C8B-B14F-4D97-AF65-F5344CB8AC3E}">
        <p14:creationId xmlns:p14="http://schemas.microsoft.com/office/powerpoint/2010/main" val="360812319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A3BD-14AC-44E1-AD71-8BAB56A5F002}"/>
              </a:ext>
            </a:extLst>
          </p:cNvPr>
          <p:cNvSpPr>
            <a:spLocks noGrp="1"/>
          </p:cNvSpPr>
          <p:nvPr>
            <p:ph type="title"/>
          </p:nvPr>
        </p:nvSpPr>
        <p:spPr>
          <a:xfrm>
            <a:off x="457200" y="609600"/>
            <a:ext cx="8229600" cy="792161"/>
          </a:xfrm>
        </p:spPr>
        <p:txBody>
          <a:bodyPr/>
          <a:lstStyle/>
          <a:p>
            <a:r>
              <a:rPr lang="en-US" dirty="0"/>
              <a:t>Knowledge Check #4</a:t>
            </a:r>
          </a:p>
        </p:txBody>
      </p:sp>
      <p:sp>
        <p:nvSpPr>
          <p:cNvPr id="3" name="Content Placeholder 2">
            <a:extLst>
              <a:ext uri="{FF2B5EF4-FFF2-40B4-BE49-F238E27FC236}">
                <a16:creationId xmlns:a16="http://schemas.microsoft.com/office/drawing/2014/main" id="{055C6B7F-7FEE-460F-B783-0CAD4EF76578}"/>
              </a:ext>
            </a:extLst>
          </p:cNvPr>
          <p:cNvSpPr>
            <a:spLocks noGrp="1"/>
          </p:cNvSpPr>
          <p:nvPr>
            <p:ph idx="1"/>
          </p:nvPr>
        </p:nvSpPr>
        <p:spPr>
          <a:xfrm>
            <a:off x="457200" y="1676400"/>
            <a:ext cx="8229600" cy="4267200"/>
          </a:xfrm>
        </p:spPr>
        <p:txBody>
          <a:bodyPr/>
          <a:lstStyle/>
          <a:p>
            <a:pPr marL="0" indent="0">
              <a:buNone/>
            </a:pPr>
            <a:r>
              <a:rPr lang="en-US" dirty="0">
                <a:solidFill>
                  <a:schemeClr val="accent6">
                    <a:lumMod val="50000"/>
                  </a:schemeClr>
                </a:solidFill>
              </a:rPr>
              <a:t> Select all that apply:</a:t>
            </a:r>
          </a:p>
          <a:p>
            <a:pPr marL="0" indent="0">
              <a:buNone/>
            </a:pPr>
            <a:r>
              <a:rPr lang="en-US" dirty="0">
                <a:solidFill>
                  <a:srgbClr val="000000"/>
                </a:solidFill>
              </a:rPr>
              <a:t>What strategies will help build trust and credibility in the community?</a:t>
            </a:r>
          </a:p>
          <a:p>
            <a:pPr marL="914400" lvl="1" indent="-457200">
              <a:buFont typeface="+mj-lt"/>
              <a:buAutoNum type="alphaLcParenR"/>
            </a:pPr>
            <a:r>
              <a:rPr lang="en-US" dirty="0">
                <a:solidFill>
                  <a:srgbClr val="000000"/>
                </a:solidFill>
              </a:rPr>
              <a:t>Be honest if an answer is unknown or uncertain.</a:t>
            </a:r>
          </a:p>
          <a:p>
            <a:pPr marL="914400" lvl="1" indent="-457200">
              <a:buFont typeface="+mj-lt"/>
              <a:buAutoNum type="alphaLcParenR"/>
            </a:pPr>
            <a:r>
              <a:rPr lang="en-US" dirty="0">
                <a:solidFill>
                  <a:srgbClr val="000000"/>
                </a:solidFill>
              </a:rPr>
              <a:t>Disclose risk information as soon as possible (emphasizing any reservation about reliability).</a:t>
            </a:r>
          </a:p>
          <a:p>
            <a:pPr marL="914400" lvl="1" indent="-457200">
              <a:buFont typeface="+mj-lt"/>
              <a:buAutoNum type="alphaLcParenR"/>
            </a:pPr>
            <a:r>
              <a:rPr lang="en-US" dirty="0">
                <a:solidFill>
                  <a:srgbClr val="000000"/>
                </a:solidFill>
              </a:rPr>
              <a:t>Never disclose data uncertainties.</a:t>
            </a:r>
          </a:p>
          <a:p>
            <a:pPr marL="914400" lvl="1" indent="-457200">
              <a:buFont typeface="+mj-lt"/>
              <a:buAutoNum type="alphaLcParenR"/>
            </a:pPr>
            <a:r>
              <a:rPr lang="en-US" dirty="0">
                <a:solidFill>
                  <a:srgbClr val="000000"/>
                </a:solidFill>
              </a:rPr>
              <a:t>Get back to people with answers.</a:t>
            </a:r>
          </a:p>
          <a:p>
            <a:pPr marL="914400" lvl="1" indent="-457200">
              <a:buFont typeface="+mj-lt"/>
              <a:buAutoNum type="alphaLcParenR"/>
            </a:pPr>
            <a:r>
              <a:rPr lang="en-US" dirty="0">
                <a:solidFill>
                  <a:srgbClr val="000000"/>
                </a:solidFill>
              </a:rPr>
              <a:t>Emphasize worst-case scenarios, just in case.</a:t>
            </a:r>
          </a:p>
          <a:p>
            <a:pPr marL="914400" lvl="1" indent="-457200">
              <a:buFont typeface="+mj-lt"/>
              <a:buAutoNum type="alphaLcParenR"/>
            </a:pPr>
            <a:r>
              <a:rPr lang="en-US" dirty="0">
                <a:solidFill>
                  <a:srgbClr val="000000"/>
                </a:solidFill>
              </a:rPr>
              <a:t>Never admit mistakes.</a:t>
            </a:r>
          </a:p>
        </p:txBody>
      </p:sp>
    </p:spTree>
    <p:extLst>
      <p:ext uri="{BB962C8B-B14F-4D97-AF65-F5344CB8AC3E}">
        <p14:creationId xmlns:p14="http://schemas.microsoft.com/office/powerpoint/2010/main" val="350356828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A3BD-14AC-44E1-AD71-8BAB56A5F002}"/>
              </a:ext>
            </a:extLst>
          </p:cNvPr>
          <p:cNvSpPr>
            <a:spLocks noGrp="1"/>
          </p:cNvSpPr>
          <p:nvPr>
            <p:ph type="title"/>
          </p:nvPr>
        </p:nvSpPr>
        <p:spPr>
          <a:xfrm>
            <a:off x="457200" y="533400"/>
            <a:ext cx="8229600" cy="792161"/>
          </a:xfrm>
        </p:spPr>
        <p:txBody>
          <a:bodyPr/>
          <a:lstStyle/>
          <a:p>
            <a:r>
              <a:rPr lang="en-US" dirty="0"/>
              <a:t>Knowledge Check #5</a:t>
            </a:r>
          </a:p>
        </p:txBody>
      </p:sp>
      <p:sp>
        <p:nvSpPr>
          <p:cNvPr id="3" name="Content Placeholder 2">
            <a:extLst>
              <a:ext uri="{FF2B5EF4-FFF2-40B4-BE49-F238E27FC236}">
                <a16:creationId xmlns:a16="http://schemas.microsoft.com/office/drawing/2014/main" id="{055C6B7F-7FEE-460F-B783-0CAD4EF76578}"/>
              </a:ext>
            </a:extLst>
          </p:cNvPr>
          <p:cNvSpPr>
            <a:spLocks noGrp="1"/>
          </p:cNvSpPr>
          <p:nvPr>
            <p:ph idx="1"/>
          </p:nvPr>
        </p:nvSpPr>
        <p:spPr>
          <a:xfrm>
            <a:off x="457200" y="1981200"/>
            <a:ext cx="8229600" cy="3962400"/>
          </a:xfrm>
        </p:spPr>
        <p:txBody>
          <a:bodyPr/>
          <a:lstStyle/>
          <a:p>
            <a:pPr marL="0" indent="0">
              <a:buNone/>
            </a:pPr>
            <a:r>
              <a:rPr lang="en-US" b="0" dirty="0">
                <a:solidFill>
                  <a:srgbClr val="000000"/>
                </a:solidFill>
              </a:rPr>
              <a:t>Conflicts or public disagreements with other credible sources have no effect on risk communication.</a:t>
            </a:r>
          </a:p>
          <a:p>
            <a:pPr marL="0" indent="0">
              <a:buNone/>
            </a:pPr>
            <a:endParaRPr lang="en-US" b="0" dirty="0">
              <a:solidFill>
                <a:srgbClr val="000000"/>
              </a:solidFill>
            </a:endParaRPr>
          </a:p>
          <a:p>
            <a:pPr marL="457200" indent="-457200">
              <a:buSzPct val="100000"/>
              <a:buFont typeface="+mj-lt"/>
              <a:buAutoNum type="alphaLcParenR"/>
            </a:pPr>
            <a:r>
              <a:rPr lang="en-US" sz="2000" b="0" dirty="0">
                <a:solidFill>
                  <a:srgbClr val="000000"/>
                </a:solidFill>
              </a:rPr>
              <a:t>True</a:t>
            </a:r>
          </a:p>
          <a:p>
            <a:pPr marL="457200" indent="-457200">
              <a:buSzPct val="100000"/>
              <a:buFont typeface="+mj-lt"/>
              <a:buAutoNum type="alphaLcParenR"/>
            </a:pPr>
            <a:r>
              <a:rPr lang="en-US" sz="2000" b="0" dirty="0">
                <a:solidFill>
                  <a:srgbClr val="000000"/>
                </a:solidFill>
              </a:rPr>
              <a:t>False</a:t>
            </a:r>
          </a:p>
        </p:txBody>
      </p:sp>
    </p:spTree>
    <p:extLst>
      <p:ext uri="{BB962C8B-B14F-4D97-AF65-F5344CB8AC3E}">
        <p14:creationId xmlns:p14="http://schemas.microsoft.com/office/powerpoint/2010/main" val="90979623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A3BD-14AC-44E1-AD71-8BAB56A5F002}"/>
              </a:ext>
            </a:extLst>
          </p:cNvPr>
          <p:cNvSpPr>
            <a:spLocks noGrp="1"/>
          </p:cNvSpPr>
          <p:nvPr>
            <p:ph type="title"/>
          </p:nvPr>
        </p:nvSpPr>
        <p:spPr>
          <a:xfrm>
            <a:off x="228600" y="304800"/>
            <a:ext cx="8229600" cy="792161"/>
          </a:xfrm>
        </p:spPr>
        <p:txBody>
          <a:bodyPr/>
          <a:lstStyle/>
          <a:p>
            <a:r>
              <a:rPr lang="en-US" dirty="0"/>
              <a:t>Knowledge Check #6</a:t>
            </a:r>
          </a:p>
        </p:txBody>
      </p:sp>
      <p:sp>
        <p:nvSpPr>
          <p:cNvPr id="3" name="Content Placeholder 2">
            <a:extLst>
              <a:ext uri="{FF2B5EF4-FFF2-40B4-BE49-F238E27FC236}">
                <a16:creationId xmlns:a16="http://schemas.microsoft.com/office/drawing/2014/main" id="{055C6B7F-7FEE-460F-B783-0CAD4EF76578}"/>
              </a:ext>
            </a:extLst>
          </p:cNvPr>
          <p:cNvSpPr>
            <a:spLocks noGrp="1"/>
          </p:cNvSpPr>
          <p:nvPr>
            <p:ph idx="1"/>
          </p:nvPr>
        </p:nvSpPr>
        <p:spPr>
          <a:xfrm>
            <a:off x="457200" y="1371600"/>
            <a:ext cx="8229600" cy="4572000"/>
          </a:xfrm>
        </p:spPr>
        <p:txBody>
          <a:bodyPr/>
          <a:lstStyle/>
          <a:p>
            <a:pPr marL="0" indent="0">
              <a:buNone/>
            </a:pPr>
            <a:r>
              <a:rPr lang="en-US" dirty="0">
                <a:solidFill>
                  <a:schemeClr val="accent6">
                    <a:lumMod val="50000"/>
                  </a:schemeClr>
                </a:solidFill>
              </a:rPr>
              <a:t>Select the best answer:</a:t>
            </a:r>
          </a:p>
          <a:p>
            <a:pPr marL="0" indent="0">
              <a:buNone/>
            </a:pPr>
            <a:r>
              <a:rPr lang="en-US" dirty="0">
                <a:solidFill>
                  <a:srgbClr val="000000"/>
                </a:solidFill>
              </a:rPr>
              <a:t>Meet the needs of the media by</a:t>
            </a:r>
          </a:p>
          <a:p>
            <a:pPr marL="914400" lvl="1" indent="-457200">
              <a:buFont typeface="+mj-lt"/>
              <a:buAutoNum type="alphaLcParenR"/>
            </a:pPr>
            <a:r>
              <a:rPr lang="en-US" sz="2400" dirty="0">
                <a:solidFill>
                  <a:srgbClr val="000000"/>
                </a:solidFill>
              </a:rPr>
              <a:t>Telling them only what they need to know</a:t>
            </a:r>
          </a:p>
          <a:p>
            <a:pPr marL="914400" lvl="1" indent="-457200">
              <a:buFont typeface="+mj-lt"/>
              <a:buAutoNum type="alphaLcParenR"/>
            </a:pPr>
            <a:r>
              <a:rPr lang="en-US" sz="2400" dirty="0">
                <a:solidFill>
                  <a:srgbClr val="000000"/>
                </a:solidFill>
              </a:rPr>
              <a:t>Telling them where to find their own background information</a:t>
            </a:r>
          </a:p>
          <a:p>
            <a:pPr marL="914400" lvl="1" indent="-457200">
              <a:buFont typeface="+mj-lt"/>
              <a:buAutoNum type="alphaLcParenR"/>
            </a:pPr>
            <a:r>
              <a:rPr lang="en-US" sz="2400" dirty="0">
                <a:solidFill>
                  <a:srgbClr val="000000"/>
                </a:solidFill>
              </a:rPr>
              <a:t>Providing risk information tailored to the needs of each type of media (e.g., graphics and other visual aids for television).</a:t>
            </a:r>
          </a:p>
          <a:p>
            <a:pPr marL="914400" lvl="1" indent="-457200">
              <a:buFont typeface="+mj-lt"/>
              <a:buAutoNum type="alphaLcParenR"/>
            </a:pPr>
            <a:r>
              <a:rPr lang="en-US" sz="2400" dirty="0">
                <a:solidFill>
                  <a:srgbClr val="000000"/>
                </a:solidFill>
              </a:rPr>
              <a:t>Ignoring their deadlines and only worrying about the project deliverables</a:t>
            </a:r>
          </a:p>
          <a:p>
            <a:pPr marL="457200" lvl="1" indent="0">
              <a:buNone/>
            </a:pPr>
            <a:endParaRPr lang="en-US" dirty="0"/>
          </a:p>
        </p:txBody>
      </p:sp>
    </p:spTree>
    <p:extLst>
      <p:ext uri="{BB962C8B-B14F-4D97-AF65-F5344CB8AC3E}">
        <p14:creationId xmlns:p14="http://schemas.microsoft.com/office/powerpoint/2010/main" val="312093225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EA3BD-14AC-44E1-AD71-8BAB56A5F002}"/>
              </a:ext>
            </a:extLst>
          </p:cNvPr>
          <p:cNvSpPr>
            <a:spLocks noGrp="1"/>
          </p:cNvSpPr>
          <p:nvPr>
            <p:ph type="title"/>
          </p:nvPr>
        </p:nvSpPr>
        <p:spPr>
          <a:xfrm>
            <a:off x="457200" y="274638"/>
            <a:ext cx="8229600" cy="792161"/>
          </a:xfrm>
        </p:spPr>
        <p:txBody>
          <a:bodyPr/>
          <a:lstStyle/>
          <a:p>
            <a:r>
              <a:rPr lang="en-US" dirty="0"/>
              <a:t>Knowledge Check #7</a:t>
            </a:r>
          </a:p>
        </p:txBody>
      </p:sp>
      <p:sp>
        <p:nvSpPr>
          <p:cNvPr id="3" name="Content Placeholder 2">
            <a:extLst>
              <a:ext uri="{FF2B5EF4-FFF2-40B4-BE49-F238E27FC236}">
                <a16:creationId xmlns:a16="http://schemas.microsoft.com/office/drawing/2014/main" id="{055C6B7F-7FEE-460F-B783-0CAD4EF76578}"/>
              </a:ext>
            </a:extLst>
          </p:cNvPr>
          <p:cNvSpPr>
            <a:spLocks noGrp="1"/>
          </p:cNvSpPr>
          <p:nvPr>
            <p:ph idx="1"/>
          </p:nvPr>
        </p:nvSpPr>
        <p:spPr>
          <a:xfrm>
            <a:off x="457200" y="1371600"/>
            <a:ext cx="8229600" cy="4572000"/>
          </a:xfrm>
        </p:spPr>
        <p:txBody>
          <a:bodyPr/>
          <a:lstStyle/>
          <a:p>
            <a:pPr marL="0" indent="0">
              <a:buNone/>
            </a:pPr>
            <a:r>
              <a:rPr lang="en-US" dirty="0">
                <a:solidFill>
                  <a:schemeClr val="accent6">
                    <a:lumMod val="50000"/>
                  </a:schemeClr>
                </a:solidFill>
              </a:rPr>
              <a:t> Select all that apply:</a:t>
            </a:r>
          </a:p>
          <a:p>
            <a:pPr marL="0" indent="0">
              <a:buNone/>
            </a:pPr>
            <a:r>
              <a:rPr lang="en-US" dirty="0">
                <a:solidFill>
                  <a:srgbClr val="000000"/>
                </a:solidFill>
              </a:rPr>
              <a:t>When communicating risk to the public, speak clearly and with compassion.  Remember to </a:t>
            </a:r>
          </a:p>
          <a:p>
            <a:pPr marL="914400" lvl="1" indent="-457200">
              <a:buFont typeface="+mj-lt"/>
              <a:buAutoNum type="alphaLcParenR"/>
            </a:pPr>
            <a:r>
              <a:rPr lang="en-US" dirty="0">
                <a:solidFill>
                  <a:srgbClr val="000000"/>
                </a:solidFill>
              </a:rPr>
              <a:t>Avoid distant, abstract, unfeeling language about deaths, injuries, and illnesses</a:t>
            </a:r>
          </a:p>
          <a:p>
            <a:pPr marL="914400" lvl="1" indent="-457200">
              <a:buFont typeface="+mj-lt"/>
              <a:buAutoNum type="alphaLcParenR"/>
            </a:pPr>
            <a:r>
              <a:rPr lang="en-US" dirty="0">
                <a:solidFill>
                  <a:srgbClr val="000000"/>
                </a:solidFill>
              </a:rPr>
              <a:t>Never include a discussion of actions that are under way or can be taken</a:t>
            </a:r>
          </a:p>
          <a:p>
            <a:pPr marL="914400" lvl="1" indent="-457200">
              <a:buFont typeface="+mj-lt"/>
              <a:buAutoNum type="alphaLcParenR"/>
            </a:pPr>
            <a:r>
              <a:rPr lang="en-US" dirty="0">
                <a:solidFill>
                  <a:srgbClr val="000000"/>
                </a:solidFill>
              </a:rPr>
              <a:t>Use technical language and jargon</a:t>
            </a:r>
          </a:p>
          <a:p>
            <a:pPr marL="914400" lvl="1" indent="-457200">
              <a:buFont typeface="+mj-lt"/>
              <a:buAutoNum type="alphaLcParenR"/>
            </a:pPr>
            <a:r>
              <a:rPr lang="en-US" dirty="0">
                <a:solidFill>
                  <a:srgbClr val="000000"/>
                </a:solidFill>
              </a:rPr>
              <a:t>Be sensitive to local norms, such as speech and dress</a:t>
            </a:r>
          </a:p>
          <a:p>
            <a:pPr marL="914400" lvl="1" indent="-457200">
              <a:buFont typeface="+mj-lt"/>
              <a:buAutoNum type="alphaLcParenR"/>
            </a:pPr>
            <a:r>
              <a:rPr lang="en-US" dirty="0">
                <a:solidFill>
                  <a:srgbClr val="000000"/>
                </a:solidFill>
              </a:rPr>
              <a:t>Use risk comparisons to help put risks in perspective, but avoid comparisons that ignore distinctions people consider important</a:t>
            </a:r>
          </a:p>
          <a:p>
            <a:pPr marL="914400" lvl="1" indent="-457200">
              <a:buFont typeface="+mj-lt"/>
              <a:buAutoNum type="alphaLcParenR"/>
            </a:pPr>
            <a:r>
              <a:rPr lang="en-US" dirty="0">
                <a:solidFill>
                  <a:srgbClr val="000000"/>
                </a:solidFill>
              </a:rPr>
              <a:t>Use vivid, concrete images that communicate on a personal level</a:t>
            </a:r>
          </a:p>
          <a:p>
            <a:pPr lvl="1">
              <a:buFont typeface="Wingdings" panose="05000000000000000000" pitchFamily="2" charset="2"/>
              <a:buChar char="q"/>
            </a:pPr>
            <a:endParaRPr lang="en-US" dirty="0">
              <a:solidFill>
                <a:srgbClr val="000000"/>
              </a:solidFill>
            </a:endParaRPr>
          </a:p>
        </p:txBody>
      </p:sp>
    </p:spTree>
    <p:extLst>
      <p:ext uri="{BB962C8B-B14F-4D97-AF65-F5344CB8AC3E}">
        <p14:creationId xmlns:p14="http://schemas.microsoft.com/office/powerpoint/2010/main" val="101105588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FD0C-15FF-4D6A-B8EE-8D99F5F8F83C}"/>
              </a:ext>
            </a:extLst>
          </p:cNvPr>
          <p:cNvSpPr>
            <a:spLocks noGrp="1"/>
          </p:cNvSpPr>
          <p:nvPr>
            <p:ph type="title"/>
          </p:nvPr>
        </p:nvSpPr>
        <p:spPr>
          <a:xfrm>
            <a:off x="457200" y="274638"/>
            <a:ext cx="8229600" cy="868362"/>
          </a:xfrm>
        </p:spPr>
        <p:txBody>
          <a:bodyPr/>
          <a:lstStyle/>
          <a:p>
            <a:r>
              <a:rPr lang="en-US" dirty="0"/>
              <a:t>Summary Risk Communication Pointers</a:t>
            </a:r>
          </a:p>
        </p:txBody>
      </p:sp>
      <p:sp>
        <p:nvSpPr>
          <p:cNvPr id="4" name="TextBox 3"/>
          <p:cNvSpPr txBox="1"/>
          <p:nvPr/>
        </p:nvSpPr>
        <p:spPr>
          <a:xfrm>
            <a:off x="647700" y="1295400"/>
            <a:ext cx="7848600" cy="4678204"/>
          </a:xfrm>
          <a:prstGeom prst="rect">
            <a:avLst/>
          </a:prstGeom>
          <a:noFill/>
        </p:spPr>
        <p:txBody>
          <a:bodyPr wrap="square" rtlCol="0">
            <a:spAutoFit/>
          </a:bodyPr>
          <a:lstStyle/>
          <a:p>
            <a:pPr marL="342900" indent="-342900">
              <a:buFont typeface="Wingdings" panose="05000000000000000000" pitchFamily="2" charset="2"/>
              <a:buChar char="q"/>
            </a:pPr>
            <a:r>
              <a:rPr lang="en-US" sz="2000" dirty="0">
                <a:solidFill>
                  <a:srgbClr val="000000"/>
                </a:solidFill>
              </a:rPr>
              <a:t>Include your audience early in the process.</a:t>
            </a:r>
          </a:p>
          <a:p>
            <a:pPr marL="342900" indent="-342900">
              <a:buFont typeface="Wingdings" panose="05000000000000000000" pitchFamily="2" charset="2"/>
              <a:buChar char="q"/>
            </a:pPr>
            <a:endParaRPr lang="en-US" sz="2000" dirty="0">
              <a:solidFill>
                <a:srgbClr val="000000"/>
              </a:solidFill>
            </a:endParaRPr>
          </a:p>
          <a:p>
            <a:pPr marL="342900" indent="-342900">
              <a:buFont typeface="Wingdings" panose="05000000000000000000" pitchFamily="2" charset="2"/>
              <a:buChar char="q"/>
            </a:pPr>
            <a:r>
              <a:rPr lang="en-US" sz="2000" dirty="0">
                <a:solidFill>
                  <a:srgbClr val="000000"/>
                </a:solidFill>
              </a:rPr>
              <a:t>Assure them that you are their partner, working in collaboration with them.</a:t>
            </a:r>
          </a:p>
          <a:p>
            <a:pPr marL="342900" indent="-342900">
              <a:buFont typeface="Wingdings" panose="05000000000000000000" pitchFamily="2" charset="2"/>
              <a:buChar char="q"/>
            </a:pPr>
            <a:endParaRPr lang="en-US" sz="2000" dirty="0">
              <a:solidFill>
                <a:srgbClr val="000000"/>
              </a:solidFill>
            </a:endParaRPr>
          </a:p>
          <a:p>
            <a:pPr marL="342900" indent="-342900">
              <a:buFont typeface="Wingdings" panose="05000000000000000000" pitchFamily="2" charset="2"/>
              <a:buChar char="q"/>
            </a:pPr>
            <a:r>
              <a:rPr lang="en-US" sz="2000" dirty="0">
                <a:solidFill>
                  <a:srgbClr val="000000"/>
                </a:solidFill>
              </a:rPr>
              <a:t>Listen and ask questions for clarification.</a:t>
            </a:r>
          </a:p>
          <a:p>
            <a:pPr marL="342900" indent="-342900">
              <a:buFont typeface="Wingdings" panose="05000000000000000000" pitchFamily="2" charset="2"/>
              <a:buChar char="q"/>
            </a:pPr>
            <a:endParaRPr lang="en-US" sz="2000" dirty="0">
              <a:solidFill>
                <a:srgbClr val="000000"/>
              </a:solidFill>
            </a:endParaRPr>
          </a:p>
          <a:p>
            <a:pPr marL="342900" indent="-342900">
              <a:buFont typeface="Wingdings" panose="05000000000000000000" pitchFamily="2" charset="2"/>
              <a:buChar char="q"/>
            </a:pPr>
            <a:r>
              <a:rPr lang="en-US" sz="2000" dirty="0">
                <a:solidFill>
                  <a:srgbClr val="000000"/>
                </a:solidFill>
              </a:rPr>
              <a:t>Use plain, clear language.</a:t>
            </a:r>
          </a:p>
          <a:p>
            <a:pPr marL="342900" indent="-342900">
              <a:buFont typeface="Wingdings" panose="05000000000000000000" pitchFamily="2" charset="2"/>
              <a:buChar char="q"/>
            </a:pPr>
            <a:endParaRPr lang="en-US" sz="2000" dirty="0">
              <a:solidFill>
                <a:srgbClr val="000000"/>
              </a:solidFill>
            </a:endParaRPr>
          </a:p>
          <a:p>
            <a:pPr marL="342900" indent="-342900">
              <a:buFont typeface="Wingdings" panose="05000000000000000000" pitchFamily="2" charset="2"/>
              <a:buChar char="q"/>
            </a:pPr>
            <a:r>
              <a:rPr lang="en-US" sz="2000" dirty="0">
                <a:solidFill>
                  <a:srgbClr val="000000"/>
                </a:solidFill>
              </a:rPr>
              <a:t>Don’t promise more than you can deliver.</a:t>
            </a:r>
          </a:p>
          <a:p>
            <a:pPr marL="342900" indent="-342900">
              <a:buFont typeface="Wingdings" panose="05000000000000000000" pitchFamily="2" charset="2"/>
              <a:buChar char="q"/>
            </a:pPr>
            <a:endParaRPr lang="en-US" sz="2000" dirty="0">
              <a:solidFill>
                <a:srgbClr val="000000"/>
              </a:solidFill>
            </a:endParaRPr>
          </a:p>
          <a:p>
            <a:pPr marL="342900" indent="-342900">
              <a:buFont typeface="Wingdings" panose="05000000000000000000" pitchFamily="2" charset="2"/>
              <a:buChar char="q"/>
            </a:pPr>
            <a:r>
              <a:rPr lang="en-US" sz="2000" dirty="0">
                <a:solidFill>
                  <a:srgbClr val="000000"/>
                </a:solidFill>
              </a:rPr>
              <a:t>Be honest.</a:t>
            </a:r>
          </a:p>
          <a:p>
            <a:pPr marL="800100" lvl="1" indent="-342900">
              <a:buFont typeface="Wingdings" panose="05000000000000000000" pitchFamily="2" charset="2"/>
              <a:buChar char="§"/>
            </a:pPr>
            <a:r>
              <a:rPr lang="en-US" sz="1600" dirty="0">
                <a:solidFill>
                  <a:srgbClr val="000000"/>
                </a:solidFill>
              </a:rPr>
              <a:t>You can say “I don’t know but I will try to find an answer for you”</a:t>
            </a:r>
          </a:p>
          <a:p>
            <a:pPr marL="342900" indent="-342900">
              <a:buFont typeface="Wingdings" panose="05000000000000000000" pitchFamily="2" charset="2"/>
              <a:buChar char="q"/>
            </a:pPr>
            <a:endParaRPr lang="en-US" sz="2000" dirty="0">
              <a:solidFill>
                <a:srgbClr val="000000"/>
              </a:solidFill>
            </a:endParaRPr>
          </a:p>
          <a:p>
            <a:pPr marL="342900" indent="-342900">
              <a:buFont typeface="Wingdings" panose="05000000000000000000" pitchFamily="2" charset="2"/>
              <a:buChar char="q"/>
            </a:pPr>
            <a:r>
              <a:rPr lang="en-US" sz="2000" dirty="0">
                <a:solidFill>
                  <a:srgbClr val="000000"/>
                </a:solidFill>
              </a:rPr>
              <a:t>Follow up promptly to maintain trust.</a:t>
            </a:r>
          </a:p>
        </p:txBody>
      </p:sp>
    </p:spTree>
    <p:extLst>
      <p:ext uri="{BB962C8B-B14F-4D97-AF65-F5344CB8AC3E}">
        <p14:creationId xmlns:p14="http://schemas.microsoft.com/office/powerpoint/2010/main" val="20540634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89887-A426-47A1-A1ED-D46B7F023D7A}"/>
              </a:ext>
            </a:extLst>
          </p:cNvPr>
          <p:cNvSpPr>
            <a:spLocks noGrp="1"/>
          </p:cNvSpPr>
          <p:nvPr>
            <p:ph type="title"/>
          </p:nvPr>
        </p:nvSpPr>
        <p:spPr/>
        <p:txBody>
          <a:bodyPr/>
          <a:lstStyle/>
          <a:p>
            <a:r>
              <a:rPr lang="en-US" dirty="0"/>
              <a:t>The Role of an Environmental or Heath Professional in Risk Communication</a:t>
            </a:r>
          </a:p>
        </p:txBody>
      </p:sp>
      <p:sp>
        <p:nvSpPr>
          <p:cNvPr id="3" name="Content Placeholder 2">
            <a:extLst>
              <a:ext uri="{FF2B5EF4-FFF2-40B4-BE49-F238E27FC236}">
                <a16:creationId xmlns:a16="http://schemas.microsoft.com/office/drawing/2014/main" id="{5A8A32BA-3A2C-4B1A-A427-8A5A975030F5}"/>
              </a:ext>
            </a:extLst>
          </p:cNvPr>
          <p:cNvSpPr>
            <a:spLocks noGrp="1"/>
          </p:cNvSpPr>
          <p:nvPr>
            <p:ph idx="1"/>
          </p:nvPr>
        </p:nvSpPr>
        <p:spPr/>
        <p:txBody>
          <a:bodyPr/>
          <a:lstStyle/>
          <a:p>
            <a:r>
              <a:rPr lang="en-US" dirty="0"/>
              <a:t>Engage community members to understand their needs for redevelopment.</a:t>
            </a:r>
          </a:p>
          <a:p>
            <a:pPr lvl="1"/>
            <a:r>
              <a:rPr lang="en-US" dirty="0"/>
              <a:t>You may be seen as a reliable source of accurate information about contaminants, risks, exposures, and site development techniques.</a:t>
            </a:r>
          </a:p>
          <a:p>
            <a:pPr marL="457200" lvl="1" indent="0">
              <a:buNone/>
            </a:pPr>
            <a:endParaRPr lang="en-US" dirty="0"/>
          </a:p>
          <a:p>
            <a:r>
              <a:rPr lang="en-US" dirty="0"/>
              <a:t>Conduct environmental cleanup of site.</a:t>
            </a:r>
          </a:p>
          <a:p>
            <a:pPr marL="0" indent="0">
              <a:buNone/>
            </a:pPr>
            <a:endParaRPr lang="en-US" dirty="0"/>
          </a:p>
          <a:p>
            <a:r>
              <a:rPr lang="en-US" dirty="0"/>
              <a:t>Conduct community health analysis.</a:t>
            </a:r>
          </a:p>
          <a:p>
            <a:pPr lvl="1"/>
            <a:r>
              <a:rPr lang="en-US" dirty="0"/>
              <a:t>You can assess exposure pathways and who is exposed.</a:t>
            </a:r>
          </a:p>
        </p:txBody>
      </p:sp>
    </p:spTree>
    <p:extLst>
      <p:ext uri="{BB962C8B-B14F-4D97-AF65-F5344CB8AC3E}">
        <p14:creationId xmlns:p14="http://schemas.microsoft.com/office/powerpoint/2010/main" val="333431101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4ED0-7721-4C8C-87D5-03080E164CE6}"/>
              </a:ext>
            </a:extLst>
          </p:cNvPr>
          <p:cNvSpPr>
            <a:spLocks noGrp="1"/>
          </p:cNvSpPr>
          <p:nvPr>
            <p:ph type="title"/>
          </p:nvPr>
        </p:nvSpPr>
        <p:spPr>
          <a:xfrm>
            <a:off x="457200" y="274638"/>
            <a:ext cx="8229600" cy="944562"/>
          </a:xfrm>
        </p:spPr>
        <p:txBody>
          <a:bodyPr/>
          <a:lstStyle/>
          <a:p>
            <a:r>
              <a:rPr lang="en-US" dirty="0"/>
              <a:t>Messaging</a:t>
            </a:r>
          </a:p>
        </p:txBody>
      </p:sp>
      <p:sp>
        <p:nvSpPr>
          <p:cNvPr id="3" name="TextBox 2"/>
          <p:cNvSpPr txBox="1"/>
          <p:nvPr/>
        </p:nvSpPr>
        <p:spPr>
          <a:xfrm>
            <a:off x="685800" y="1524000"/>
            <a:ext cx="7772400" cy="5016758"/>
          </a:xfrm>
          <a:prstGeom prst="rect">
            <a:avLst/>
          </a:prstGeom>
          <a:noFill/>
        </p:spPr>
        <p:txBody>
          <a:bodyPr wrap="square" rtlCol="0">
            <a:spAutoFit/>
          </a:bodyPr>
          <a:lstStyle/>
          <a:p>
            <a:r>
              <a:rPr lang="en-US" sz="2400" b="1" dirty="0">
                <a:solidFill>
                  <a:schemeClr val="accent6">
                    <a:lumMod val="50000"/>
                  </a:schemeClr>
                </a:solidFill>
              </a:rPr>
              <a:t>How do we get the message to our community about environmental risks?</a:t>
            </a:r>
          </a:p>
          <a:p>
            <a:pPr marL="342900" indent="-342900">
              <a:buFont typeface="Wingdings" panose="05000000000000000000" pitchFamily="2" charset="2"/>
              <a:buChar char="q"/>
            </a:pPr>
            <a:r>
              <a:rPr lang="en-US" sz="2400" b="1" dirty="0">
                <a:solidFill>
                  <a:srgbClr val="000000"/>
                </a:solidFill>
              </a:rPr>
              <a:t>Messages can be</a:t>
            </a:r>
          </a:p>
          <a:p>
            <a:pPr marL="800100" lvl="1" indent="-342900">
              <a:buFont typeface="Arial" panose="020B0604020202020204" pitchFamily="34" charset="0"/>
              <a:buChar char="•"/>
            </a:pPr>
            <a:r>
              <a:rPr lang="en-US" sz="2000" dirty="0">
                <a:solidFill>
                  <a:srgbClr val="000000"/>
                </a:solidFill>
              </a:rPr>
              <a:t>Written</a:t>
            </a:r>
          </a:p>
          <a:p>
            <a:pPr marL="800100" lvl="1" indent="-342900">
              <a:buFont typeface="Arial" panose="020B0604020202020204" pitchFamily="34" charset="0"/>
              <a:buChar char="•"/>
            </a:pPr>
            <a:r>
              <a:rPr lang="en-US" sz="2000" dirty="0">
                <a:solidFill>
                  <a:srgbClr val="000000"/>
                </a:solidFill>
              </a:rPr>
              <a:t>Spoken</a:t>
            </a:r>
          </a:p>
          <a:p>
            <a:pPr marL="800100" lvl="1" indent="-342900">
              <a:buFont typeface="Arial" panose="020B0604020202020204" pitchFamily="34" charset="0"/>
              <a:buChar char="•"/>
            </a:pPr>
            <a:r>
              <a:rPr lang="en-US" sz="2000" dirty="0">
                <a:solidFill>
                  <a:srgbClr val="000000"/>
                </a:solidFill>
              </a:rPr>
              <a:t>Visual </a:t>
            </a:r>
          </a:p>
          <a:p>
            <a:pPr marL="342900" indent="-342900">
              <a:buFont typeface="Wingdings" panose="05000000000000000000" pitchFamily="2" charset="2"/>
              <a:buChar char="q"/>
            </a:pPr>
            <a:r>
              <a:rPr lang="en-US" sz="2400" b="1" dirty="0">
                <a:solidFill>
                  <a:srgbClr val="000000"/>
                </a:solidFill>
              </a:rPr>
              <a:t>Messages are generally simple, one-sentence statements. </a:t>
            </a:r>
          </a:p>
          <a:p>
            <a:pPr marL="742950" lvl="1" indent="-285750">
              <a:buFont typeface="Arial" panose="020B0604020202020204" pitchFamily="34" charset="0"/>
              <a:buChar char="•"/>
            </a:pPr>
            <a:r>
              <a:rPr lang="en-US" sz="2000" dirty="0">
                <a:solidFill>
                  <a:srgbClr val="000000"/>
                </a:solidFill>
              </a:rPr>
              <a:t>Reduce, reuse, recycle</a:t>
            </a:r>
          </a:p>
          <a:p>
            <a:pPr marL="742950" lvl="1" indent="-285750">
              <a:buFont typeface="Arial" panose="020B0604020202020204" pitchFamily="34" charset="0"/>
              <a:buChar char="•"/>
            </a:pPr>
            <a:r>
              <a:rPr lang="en-US" sz="2000" dirty="0">
                <a:solidFill>
                  <a:srgbClr val="000000"/>
                </a:solidFill>
              </a:rPr>
              <a:t>Make sure your child has these three tests before age 3 (for blood lead screening)</a:t>
            </a:r>
          </a:p>
          <a:p>
            <a:pPr marL="742950" lvl="1" indent="-285750">
              <a:buFont typeface="Arial" panose="020B0604020202020204" pitchFamily="34" charset="0"/>
              <a:buChar char="•"/>
            </a:pPr>
            <a:r>
              <a:rPr lang="en-US" sz="2000" dirty="0">
                <a:solidFill>
                  <a:srgbClr val="000000"/>
                </a:solidFill>
              </a:rPr>
              <a:t>Boil water</a:t>
            </a:r>
          </a:p>
          <a:p>
            <a:pPr marL="742950" lvl="1" indent="-285750">
              <a:buFont typeface="Arial" panose="020B0604020202020204" pitchFamily="34" charset="0"/>
              <a:buChar char="•"/>
            </a:pPr>
            <a:r>
              <a:rPr lang="en-US" sz="2000" dirty="0">
                <a:solidFill>
                  <a:srgbClr val="000000"/>
                </a:solidFill>
              </a:rPr>
              <a:t>Think Green</a:t>
            </a:r>
          </a:p>
          <a:p>
            <a:pPr marL="742950" lvl="1" indent="-285750">
              <a:buFont typeface="Arial" panose="020B0604020202020204" pitchFamily="34" charset="0"/>
              <a:buChar char="•"/>
            </a:pPr>
            <a:r>
              <a:rPr lang="en-US" sz="2000" dirty="0">
                <a:solidFill>
                  <a:srgbClr val="000000"/>
                </a:solidFill>
              </a:rPr>
              <a:t>Shop local</a:t>
            </a:r>
          </a:p>
          <a:p>
            <a:pPr marL="285750" indent="-285750">
              <a:buFont typeface="Arial" panose="020B0604020202020204" pitchFamily="34" charset="0"/>
              <a:buChar char="•"/>
            </a:pPr>
            <a:endParaRPr lang="en-US" sz="2000" b="1" dirty="0"/>
          </a:p>
        </p:txBody>
      </p:sp>
    </p:spTree>
    <p:extLst>
      <p:ext uri="{BB962C8B-B14F-4D97-AF65-F5344CB8AC3E}">
        <p14:creationId xmlns:p14="http://schemas.microsoft.com/office/powerpoint/2010/main" val="263621823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CA29D-2AD5-40C0-8514-5E13DFEC8D62}"/>
              </a:ext>
            </a:extLst>
          </p:cNvPr>
          <p:cNvSpPr>
            <a:spLocks noGrp="1"/>
          </p:cNvSpPr>
          <p:nvPr>
            <p:ph type="title"/>
          </p:nvPr>
        </p:nvSpPr>
        <p:spPr>
          <a:xfrm>
            <a:off x="457200" y="274638"/>
            <a:ext cx="8229600" cy="715962"/>
          </a:xfrm>
        </p:spPr>
        <p:txBody>
          <a:bodyPr/>
          <a:lstStyle/>
          <a:p>
            <a:r>
              <a:rPr lang="en-US" dirty="0"/>
              <a:t>Message Map Template</a:t>
            </a:r>
          </a:p>
        </p:txBody>
      </p:sp>
      <p:graphicFrame>
        <p:nvGraphicFramePr>
          <p:cNvPr id="3" name="Table 2" descr="A blank message map template."/>
          <p:cNvGraphicFramePr>
            <a:graphicFrameLocks noGrp="1"/>
          </p:cNvGraphicFramePr>
          <p:nvPr>
            <p:extLst>
              <p:ext uri="{D42A27DB-BD31-4B8C-83A1-F6EECF244321}">
                <p14:modId xmlns:p14="http://schemas.microsoft.com/office/powerpoint/2010/main" val="2168327445"/>
              </p:ext>
            </p:extLst>
          </p:nvPr>
        </p:nvGraphicFramePr>
        <p:xfrm>
          <a:off x="685800" y="1397000"/>
          <a:ext cx="7848600" cy="4445000"/>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796578179"/>
                    </a:ext>
                  </a:extLst>
                </a:gridCol>
                <a:gridCol w="2616200">
                  <a:extLst>
                    <a:ext uri="{9D8B030D-6E8A-4147-A177-3AD203B41FA5}">
                      <a16:colId xmlns:a16="http://schemas.microsoft.com/office/drawing/2014/main" val="4216228350"/>
                    </a:ext>
                  </a:extLst>
                </a:gridCol>
                <a:gridCol w="2616200">
                  <a:extLst>
                    <a:ext uri="{9D8B030D-6E8A-4147-A177-3AD203B41FA5}">
                      <a16:colId xmlns:a16="http://schemas.microsoft.com/office/drawing/2014/main" val="3992690994"/>
                    </a:ext>
                  </a:extLst>
                </a:gridCol>
              </a:tblGrid>
              <a:tr h="889000">
                <a:tc gridSpan="3">
                  <a:txBody>
                    <a:bodyPr/>
                    <a:lstStyle/>
                    <a:p>
                      <a:r>
                        <a:rPr lang="en-US" dirty="0"/>
                        <a:t>Stakeholder</a:t>
                      </a:r>
                      <a:r>
                        <a:rPr lang="en-US" baseline="0" dirty="0"/>
                        <a:t> question or concern:</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09962670"/>
                  </a:ext>
                </a:extLst>
              </a:tr>
              <a:tr h="889000">
                <a:tc>
                  <a:txBody>
                    <a:bodyPr/>
                    <a:lstStyle/>
                    <a:p>
                      <a:r>
                        <a:rPr lang="en-US" dirty="0"/>
                        <a:t>Key Message 1</a:t>
                      </a:r>
                    </a:p>
                    <a:p>
                      <a:r>
                        <a:rPr lang="en-US" sz="1600" dirty="0"/>
                        <a:t>9 words on</a:t>
                      </a:r>
                      <a:r>
                        <a:rPr lang="en-US" sz="1600" baseline="0" dirty="0"/>
                        <a:t> average</a:t>
                      </a:r>
                      <a:endParaRPr lang="en-US" sz="1600" dirty="0"/>
                    </a:p>
                  </a:txBody>
                  <a:tcPr/>
                </a:tc>
                <a:tc>
                  <a:txBody>
                    <a:bodyPr/>
                    <a:lstStyle/>
                    <a:p>
                      <a:r>
                        <a:rPr lang="en-US" dirty="0"/>
                        <a:t>Key Message 2</a:t>
                      </a:r>
                    </a:p>
                    <a:p>
                      <a:r>
                        <a:rPr lang="en-US" sz="1600" dirty="0"/>
                        <a:t>9 words on average</a:t>
                      </a:r>
                    </a:p>
                    <a:p>
                      <a:endParaRPr lang="en-US" dirty="0"/>
                    </a:p>
                  </a:txBody>
                  <a:tcPr/>
                </a:tc>
                <a:tc>
                  <a:txBody>
                    <a:bodyPr/>
                    <a:lstStyle/>
                    <a:p>
                      <a:r>
                        <a:rPr lang="en-US" dirty="0"/>
                        <a:t>Key Message</a:t>
                      </a:r>
                      <a:r>
                        <a:rPr lang="en-US" baseline="0" dirty="0"/>
                        <a:t> 3</a:t>
                      </a:r>
                    </a:p>
                    <a:p>
                      <a:r>
                        <a:rPr lang="en-US" sz="1600" baseline="0" dirty="0"/>
                        <a:t>9 words on average</a:t>
                      </a:r>
                      <a:endParaRPr lang="en-US" sz="1600" dirty="0"/>
                    </a:p>
                  </a:txBody>
                  <a:tcPr/>
                </a:tc>
                <a:extLst>
                  <a:ext uri="{0D108BD9-81ED-4DB2-BD59-A6C34878D82A}">
                    <a16:rowId xmlns:a16="http://schemas.microsoft.com/office/drawing/2014/main" val="4689145"/>
                  </a:ext>
                </a:extLst>
              </a:tr>
              <a:tr h="889000">
                <a:tc>
                  <a:txBody>
                    <a:bodyPr/>
                    <a:lstStyle/>
                    <a:p>
                      <a:r>
                        <a:rPr lang="en-US" dirty="0"/>
                        <a:t>Supporting message</a:t>
                      </a:r>
                      <a:r>
                        <a:rPr lang="en-US" baseline="0" dirty="0"/>
                        <a:t> </a:t>
                      </a:r>
                      <a:r>
                        <a:rPr lang="en-US" dirty="0"/>
                        <a:t>1a</a:t>
                      </a:r>
                    </a:p>
                  </a:txBody>
                  <a:tcPr/>
                </a:tc>
                <a:tc>
                  <a:txBody>
                    <a:bodyPr/>
                    <a:lstStyle/>
                    <a:p>
                      <a:r>
                        <a:rPr lang="en-US" dirty="0"/>
                        <a:t>Supporting message 2a</a:t>
                      </a:r>
                    </a:p>
                  </a:txBody>
                  <a:tcPr/>
                </a:tc>
                <a:tc>
                  <a:txBody>
                    <a:bodyPr/>
                    <a:lstStyle/>
                    <a:p>
                      <a:r>
                        <a:rPr lang="en-US" dirty="0"/>
                        <a:t>Supporting message 3a</a:t>
                      </a:r>
                    </a:p>
                  </a:txBody>
                  <a:tcPr/>
                </a:tc>
                <a:extLst>
                  <a:ext uri="{0D108BD9-81ED-4DB2-BD59-A6C34878D82A}">
                    <a16:rowId xmlns:a16="http://schemas.microsoft.com/office/drawing/2014/main" val="3161808768"/>
                  </a:ext>
                </a:extLst>
              </a:tr>
              <a:tr h="889000">
                <a:tc>
                  <a:txBody>
                    <a:bodyPr/>
                    <a:lstStyle/>
                    <a:p>
                      <a:r>
                        <a:rPr lang="en-US" dirty="0"/>
                        <a:t>Supporting message 1b</a:t>
                      </a:r>
                    </a:p>
                  </a:txBody>
                  <a:tcPr/>
                </a:tc>
                <a:tc>
                  <a:txBody>
                    <a:bodyPr/>
                    <a:lstStyle/>
                    <a:p>
                      <a:r>
                        <a:rPr lang="en-US" dirty="0"/>
                        <a:t>Supporting message 2b</a:t>
                      </a:r>
                    </a:p>
                  </a:txBody>
                  <a:tcPr/>
                </a:tc>
                <a:tc>
                  <a:txBody>
                    <a:bodyPr/>
                    <a:lstStyle/>
                    <a:p>
                      <a:r>
                        <a:rPr lang="en-US" dirty="0"/>
                        <a:t>Supporting message 3b</a:t>
                      </a:r>
                    </a:p>
                  </a:txBody>
                  <a:tcPr/>
                </a:tc>
                <a:extLst>
                  <a:ext uri="{0D108BD9-81ED-4DB2-BD59-A6C34878D82A}">
                    <a16:rowId xmlns:a16="http://schemas.microsoft.com/office/drawing/2014/main" val="649502376"/>
                  </a:ext>
                </a:extLst>
              </a:tr>
              <a:tr h="889000">
                <a:tc>
                  <a:txBody>
                    <a:bodyPr/>
                    <a:lstStyle/>
                    <a:p>
                      <a:r>
                        <a:rPr lang="en-US" dirty="0"/>
                        <a:t>Supporting message 1c</a:t>
                      </a:r>
                    </a:p>
                  </a:txBody>
                  <a:tcPr/>
                </a:tc>
                <a:tc>
                  <a:txBody>
                    <a:bodyPr/>
                    <a:lstStyle/>
                    <a:p>
                      <a:r>
                        <a:rPr lang="en-US" dirty="0"/>
                        <a:t>Supporting message 2c</a:t>
                      </a:r>
                    </a:p>
                  </a:txBody>
                  <a:tcPr/>
                </a:tc>
                <a:tc>
                  <a:txBody>
                    <a:bodyPr/>
                    <a:lstStyle/>
                    <a:p>
                      <a:r>
                        <a:rPr lang="en-US" dirty="0"/>
                        <a:t>Supporting message 3c</a:t>
                      </a:r>
                    </a:p>
                  </a:txBody>
                  <a:tcPr/>
                </a:tc>
                <a:extLst>
                  <a:ext uri="{0D108BD9-81ED-4DB2-BD59-A6C34878D82A}">
                    <a16:rowId xmlns:a16="http://schemas.microsoft.com/office/drawing/2014/main" val="1453335504"/>
                  </a:ext>
                </a:extLst>
              </a:tr>
            </a:tbl>
          </a:graphicData>
        </a:graphic>
      </p:graphicFrame>
      <p:sp>
        <p:nvSpPr>
          <p:cNvPr id="4" name="TextBox 3"/>
          <p:cNvSpPr txBox="1"/>
          <p:nvPr/>
        </p:nvSpPr>
        <p:spPr>
          <a:xfrm>
            <a:off x="6096000" y="5940025"/>
            <a:ext cx="2590800" cy="276999"/>
          </a:xfrm>
          <a:prstGeom prst="rect">
            <a:avLst/>
          </a:prstGeom>
          <a:noFill/>
        </p:spPr>
        <p:txBody>
          <a:bodyPr wrap="square" rtlCol="0">
            <a:spAutoFit/>
          </a:bodyPr>
          <a:lstStyle/>
          <a:p>
            <a:r>
              <a:rPr lang="en-US" sz="1200" dirty="0"/>
              <a:t>Message map source Covello, 2007</a:t>
            </a:r>
          </a:p>
        </p:txBody>
      </p:sp>
    </p:spTree>
    <p:extLst>
      <p:ext uri="{BB962C8B-B14F-4D97-AF65-F5344CB8AC3E}">
        <p14:creationId xmlns:p14="http://schemas.microsoft.com/office/powerpoint/2010/main" val="262260719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030F-F6EF-4BF1-BBE2-4F5C7FBEB1D8}"/>
              </a:ext>
            </a:extLst>
          </p:cNvPr>
          <p:cNvSpPr>
            <a:spLocks noGrp="1"/>
          </p:cNvSpPr>
          <p:nvPr>
            <p:ph type="title"/>
          </p:nvPr>
        </p:nvSpPr>
        <p:spPr>
          <a:xfrm>
            <a:off x="494071" y="427704"/>
            <a:ext cx="8001000" cy="639095"/>
          </a:xfrm>
        </p:spPr>
        <p:txBody>
          <a:bodyPr/>
          <a:lstStyle/>
          <a:p>
            <a:r>
              <a:rPr lang="en-US" dirty="0"/>
              <a:t>Message Map</a:t>
            </a:r>
          </a:p>
        </p:txBody>
      </p:sp>
      <p:sp>
        <p:nvSpPr>
          <p:cNvPr id="3" name="Content Placeholder 2">
            <a:extLst>
              <a:ext uri="{FF2B5EF4-FFF2-40B4-BE49-F238E27FC236}">
                <a16:creationId xmlns:a16="http://schemas.microsoft.com/office/drawing/2014/main" id="{D66C847D-FB5E-429B-A9B1-B25011D02CE7}"/>
              </a:ext>
            </a:extLst>
          </p:cNvPr>
          <p:cNvSpPr>
            <a:spLocks noGrp="1"/>
          </p:cNvSpPr>
          <p:nvPr>
            <p:ph idx="1"/>
          </p:nvPr>
        </p:nvSpPr>
        <p:spPr>
          <a:xfrm>
            <a:off x="457200" y="1143000"/>
            <a:ext cx="8229600" cy="4648201"/>
          </a:xfrm>
        </p:spPr>
        <p:txBody>
          <a:bodyPr/>
          <a:lstStyle/>
          <a:p>
            <a:pPr marL="0" lvl="0" indent="0">
              <a:buNone/>
            </a:pPr>
            <a:r>
              <a:rPr lang="en-US" dirty="0">
                <a:solidFill>
                  <a:srgbClr val="000000"/>
                </a:solidFill>
              </a:rPr>
              <a:t>To determine your 3 key messages, ask yourself these 3 questions:</a:t>
            </a:r>
          </a:p>
          <a:p>
            <a:pPr lvl="0"/>
            <a:r>
              <a:rPr lang="en-US" dirty="0">
                <a:solidFill>
                  <a:schemeClr val="accent6">
                    <a:lumMod val="50000"/>
                  </a:schemeClr>
                </a:solidFill>
              </a:rPr>
              <a:t>Key message #1: </a:t>
            </a:r>
          </a:p>
          <a:p>
            <a:pPr lvl="1"/>
            <a:r>
              <a:rPr lang="en-US" dirty="0">
                <a:solidFill>
                  <a:srgbClr val="000000"/>
                </a:solidFill>
              </a:rPr>
              <a:t>What is most important for people to </a:t>
            </a:r>
            <a:r>
              <a:rPr lang="en-US" u="sng" dirty="0">
                <a:solidFill>
                  <a:srgbClr val="000000"/>
                </a:solidFill>
              </a:rPr>
              <a:t>know</a:t>
            </a:r>
            <a:r>
              <a:rPr lang="en-US" dirty="0">
                <a:solidFill>
                  <a:srgbClr val="000000"/>
                </a:solidFill>
              </a:rPr>
              <a:t>?</a:t>
            </a:r>
          </a:p>
          <a:p>
            <a:pPr lvl="0"/>
            <a:r>
              <a:rPr lang="en-US" dirty="0">
                <a:solidFill>
                  <a:schemeClr val="accent6">
                    <a:lumMod val="50000"/>
                  </a:schemeClr>
                </a:solidFill>
              </a:rPr>
              <a:t>Key message #2:</a:t>
            </a:r>
          </a:p>
          <a:p>
            <a:pPr lvl="1"/>
            <a:r>
              <a:rPr lang="en-US" dirty="0">
                <a:solidFill>
                  <a:srgbClr val="000000"/>
                </a:solidFill>
              </a:rPr>
              <a:t>How can this impact people’s health?  </a:t>
            </a:r>
          </a:p>
          <a:p>
            <a:pPr lvl="0"/>
            <a:r>
              <a:rPr lang="en-US" dirty="0">
                <a:solidFill>
                  <a:schemeClr val="accent6">
                    <a:lumMod val="50000"/>
                  </a:schemeClr>
                </a:solidFill>
              </a:rPr>
              <a:t>Key message #3:</a:t>
            </a:r>
          </a:p>
          <a:p>
            <a:pPr lvl="1"/>
            <a:r>
              <a:rPr lang="en-US" dirty="0">
                <a:solidFill>
                  <a:srgbClr val="000000"/>
                </a:solidFill>
              </a:rPr>
              <a:t>What conclusions can be drawn related to risk and exposure? </a:t>
            </a:r>
          </a:p>
          <a:p>
            <a:pPr marL="0" indent="0">
              <a:buNone/>
            </a:pPr>
            <a:endParaRPr lang="en-US" dirty="0">
              <a:solidFill>
                <a:srgbClr val="000000"/>
              </a:solidFill>
            </a:endParaRPr>
          </a:p>
        </p:txBody>
      </p:sp>
      <p:pic>
        <p:nvPicPr>
          <p:cNvPr id="5" name="Picture 4">
            <a:extLst>
              <a:ext uri="{FF2B5EF4-FFF2-40B4-BE49-F238E27FC236}">
                <a16:creationId xmlns:a16="http://schemas.microsoft.com/office/drawing/2014/main" id="{4312DAE5-C2C7-4172-99A2-498E0460286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15971" y="4419600"/>
            <a:ext cx="4679100" cy="1815077"/>
          </a:xfrm>
          <a:prstGeom prst="rect">
            <a:avLst/>
          </a:prstGeom>
          <a:ln>
            <a:solidFill>
              <a:srgbClr val="000000"/>
            </a:solidFill>
          </a:ln>
        </p:spPr>
      </p:pic>
    </p:spTree>
    <p:extLst>
      <p:ext uri="{BB962C8B-B14F-4D97-AF65-F5344CB8AC3E}">
        <p14:creationId xmlns:p14="http://schemas.microsoft.com/office/powerpoint/2010/main" val="36815399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a:t>Course Objectives</a:t>
            </a:r>
          </a:p>
        </p:txBody>
      </p:sp>
      <p:sp>
        <p:nvSpPr>
          <p:cNvPr id="3" name="Content Placeholder 2"/>
          <p:cNvSpPr>
            <a:spLocks noGrp="1"/>
          </p:cNvSpPr>
          <p:nvPr>
            <p:ph idx="1"/>
          </p:nvPr>
        </p:nvSpPr>
        <p:spPr>
          <a:xfrm>
            <a:off x="457200" y="1904999"/>
            <a:ext cx="8229600" cy="3886201"/>
          </a:xfrm>
        </p:spPr>
        <p:txBody>
          <a:bodyPr/>
          <a:lstStyle/>
          <a:p>
            <a:pPr lvl="0"/>
            <a:r>
              <a:rPr lang="en-US" b="0" dirty="0">
                <a:solidFill>
                  <a:srgbClr val="000000"/>
                </a:solidFill>
              </a:rPr>
              <a:t>Describe at least </a:t>
            </a:r>
            <a:r>
              <a:rPr lang="en-US" dirty="0">
                <a:solidFill>
                  <a:srgbClr val="000000"/>
                </a:solidFill>
              </a:rPr>
              <a:t>two of Covello’s rules to communicate technical findings in plain language.</a:t>
            </a:r>
          </a:p>
          <a:p>
            <a:endParaRPr lang="en-US" dirty="0">
              <a:solidFill>
                <a:srgbClr val="000000"/>
              </a:solidFill>
            </a:endParaRPr>
          </a:p>
          <a:p>
            <a:r>
              <a:rPr lang="en-US" b="0" dirty="0">
                <a:solidFill>
                  <a:srgbClr val="000000"/>
                </a:solidFill>
              </a:rPr>
              <a:t>Describe </a:t>
            </a:r>
            <a:r>
              <a:rPr lang="en-US" dirty="0">
                <a:solidFill>
                  <a:srgbClr val="000000"/>
                </a:solidFill>
              </a:rPr>
              <a:t>message mapping/key messages.</a:t>
            </a:r>
          </a:p>
          <a:p>
            <a:pPr lvl="0"/>
            <a:endParaRPr lang="en-US" dirty="0">
              <a:solidFill>
                <a:srgbClr val="000000"/>
              </a:solidFill>
            </a:endParaRPr>
          </a:p>
          <a:p>
            <a:pPr lvl="0"/>
            <a:r>
              <a:rPr lang="en-US" b="0" dirty="0">
                <a:solidFill>
                  <a:srgbClr val="000000"/>
                </a:solidFill>
              </a:rPr>
              <a:t>Explain how to create </a:t>
            </a:r>
            <a:r>
              <a:rPr lang="en-US" dirty="0">
                <a:solidFill>
                  <a:srgbClr val="000000"/>
                </a:solidFill>
              </a:rPr>
              <a:t>message maps from a template.</a:t>
            </a:r>
          </a:p>
          <a:p>
            <a:pPr lvl="0" fontAlgn="base"/>
            <a:endParaRPr lang="en-US" dirty="0">
              <a:solidFill>
                <a:srgbClr val="000000"/>
              </a:solidFill>
            </a:endParaRPr>
          </a:p>
          <a:p>
            <a:pPr lvl="0" fontAlgn="base"/>
            <a:r>
              <a:rPr lang="en-US" b="0" dirty="0">
                <a:solidFill>
                  <a:srgbClr val="000000"/>
                </a:solidFill>
              </a:rPr>
              <a:t>Explain the </a:t>
            </a:r>
            <a:r>
              <a:rPr lang="en-US" dirty="0">
                <a:solidFill>
                  <a:srgbClr val="000000"/>
                </a:solidFill>
              </a:rPr>
              <a:t>role, responsibilities, and scope of practice of a development community team member </a:t>
            </a:r>
          </a:p>
        </p:txBody>
      </p:sp>
      <p:sp>
        <p:nvSpPr>
          <p:cNvPr id="4" name="TextBox 3"/>
          <p:cNvSpPr txBox="1"/>
          <p:nvPr/>
        </p:nvSpPr>
        <p:spPr>
          <a:xfrm>
            <a:off x="8763000" y="6458209"/>
            <a:ext cx="457200" cy="380999"/>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41640011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C0DA-6037-4A8A-B49B-CCD971AE6A91}"/>
              </a:ext>
            </a:extLst>
          </p:cNvPr>
          <p:cNvSpPr>
            <a:spLocks noGrp="1"/>
          </p:cNvSpPr>
          <p:nvPr>
            <p:ph type="title"/>
          </p:nvPr>
        </p:nvSpPr>
        <p:spPr>
          <a:xfrm>
            <a:off x="457200" y="914400"/>
            <a:ext cx="8229600" cy="503238"/>
          </a:xfrm>
        </p:spPr>
        <p:txBody>
          <a:bodyPr/>
          <a:lstStyle/>
          <a:p>
            <a:r>
              <a:rPr lang="en-US" dirty="0"/>
              <a:t>Message Map Exercise</a:t>
            </a:r>
            <a:br>
              <a:rPr lang="en-US" dirty="0"/>
            </a:br>
            <a:r>
              <a:rPr lang="en-US" dirty="0"/>
              <a:t>My Daycare, Shiprock, Navajo Nation (mock)</a:t>
            </a:r>
          </a:p>
        </p:txBody>
      </p:sp>
      <p:sp>
        <p:nvSpPr>
          <p:cNvPr id="3" name="TextBox 2"/>
          <p:cNvSpPr txBox="1"/>
          <p:nvPr/>
        </p:nvSpPr>
        <p:spPr>
          <a:xfrm>
            <a:off x="472440" y="1676400"/>
            <a:ext cx="7924800" cy="3970318"/>
          </a:xfrm>
          <a:prstGeom prst="rect">
            <a:avLst/>
          </a:prstGeom>
          <a:noFill/>
        </p:spPr>
        <p:txBody>
          <a:bodyPr wrap="square" rtlCol="0">
            <a:spAutoFit/>
          </a:bodyPr>
          <a:lstStyle/>
          <a:p>
            <a:pPr marL="285750" indent="-285750">
              <a:buFont typeface="Wingdings" panose="05000000000000000000" pitchFamily="2" charset="2"/>
              <a:buChar char="q"/>
            </a:pPr>
            <a:r>
              <a:rPr lang="en-US" b="1" dirty="0">
                <a:solidFill>
                  <a:srgbClr val="000000"/>
                </a:solidFill>
              </a:rPr>
              <a:t>Sinco, Inc. redeveloped into a daycare</a:t>
            </a:r>
          </a:p>
          <a:p>
            <a:pPr marL="742950" lvl="1" indent="-285750">
              <a:buFont typeface="Arial" panose="020B0604020202020204" pitchFamily="34" charset="0"/>
              <a:buChar char="•"/>
            </a:pPr>
            <a:r>
              <a:rPr lang="en-US" dirty="0">
                <a:solidFill>
                  <a:srgbClr val="000000"/>
                </a:solidFill>
              </a:rPr>
              <a:t>Plastic safety net manufacturer</a:t>
            </a:r>
          </a:p>
          <a:p>
            <a:pPr marL="742950" lvl="1" indent="-285750">
              <a:buFont typeface="Arial" panose="020B0604020202020204" pitchFamily="34" charset="0"/>
              <a:buChar char="•"/>
            </a:pPr>
            <a:r>
              <a:rPr lang="en-US" dirty="0">
                <a:solidFill>
                  <a:srgbClr val="000000"/>
                </a:solidFill>
              </a:rPr>
              <a:t>Soil contaminated with arsenic and other contaminants</a:t>
            </a:r>
          </a:p>
          <a:p>
            <a:pPr marL="742950" lvl="1" indent="-285750">
              <a:buFont typeface="Arial" panose="020B0604020202020204" pitchFamily="34" charset="0"/>
              <a:buChar char="•"/>
            </a:pPr>
            <a:r>
              <a:rPr lang="en-US" dirty="0">
                <a:solidFill>
                  <a:srgbClr val="000000"/>
                </a:solidFill>
              </a:rPr>
              <a:t>Most of site cleaned up.</a:t>
            </a:r>
          </a:p>
          <a:p>
            <a:pPr marL="285750" indent="-285750">
              <a:buFont typeface="Wingdings" panose="05000000000000000000" pitchFamily="2" charset="2"/>
              <a:buChar char="q"/>
            </a:pPr>
            <a:r>
              <a:rPr lang="en-US" b="1" dirty="0">
                <a:solidFill>
                  <a:srgbClr val="000000"/>
                </a:solidFill>
              </a:rPr>
              <a:t>Playground soil never sampled</a:t>
            </a:r>
          </a:p>
          <a:p>
            <a:pPr marL="285750" indent="-285750">
              <a:buFont typeface="Wingdings" panose="05000000000000000000" pitchFamily="2" charset="2"/>
              <a:buChar char="q"/>
            </a:pPr>
            <a:r>
              <a:rPr lang="en-US" b="1" dirty="0">
                <a:solidFill>
                  <a:srgbClr val="000000"/>
                </a:solidFill>
              </a:rPr>
              <a:t>Chapter officials and Tribal environmental professional worked with owner and daycare operator to test playground soil</a:t>
            </a:r>
          </a:p>
          <a:p>
            <a:pPr marL="742950" lvl="1" indent="-285750">
              <a:buFont typeface="Arial" panose="020B0604020202020204" pitchFamily="34" charset="0"/>
              <a:buChar char="•"/>
            </a:pPr>
            <a:r>
              <a:rPr lang="en-US" dirty="0">
                <a:solidFill>
                  <a:srgbClr val="000000"/>
                </a:solidFill>
              </a:rPr>
              <a:t>Surface and subsurface soil contaminated with elevated levels of arsenic</a:t>
            </a:r>
          </a:p>
          <a:p>
            <a:pPr marL="742950" lvl="1" indent="-285750">
              <a:buFont typeface="Arial" panose="020B0604020202020204" pitchFamily="34" charset="0"/>
              <a:buChar char="•"/>
            </a:pPr>
            <a:r>
              <a:rPr lang="en-US" dirty="0">
                <a:solidFill>
                  <a:srgbClr val="000000"/>
                </a:solidFill>
              </a:rPr>
              <a:t>Worked with property owner to develop plan to prevent exposure to contaminated soil</a:t>
            </a:r>
          </a:p>
          <a:p>
            <a:pPr marL="285750" indent="-285750">
              <a:buFont typeface="Wingdings" panose="05000000000000000000" pitchFamily="2" charset="2"/>
              <a:buChar char="q"/>
            </a:pPr>
            <a:r>
              <a:rPr lang="en-US" b="1" dirty="0">
                <a:solidFill>
                  <a:srgbClr val="000000"/>
                </a:solidFill>
              </a:rPr>
              <a:t>Community concerns: Parents and daycare staff concerned about</a:t>
            </a:r>
          </a:p>
          <a:p>
            <a:pPr marL="742950" lvl="1" indent="-285750">
              <a:buFont typeface="Arial" panose="020B0604020202020204" pitchFamily="34" charset="0"/>
              <a:buChar char="•"/>
            </a:pPr>
            <a:r>
              <a:rPr lang="en-US" dirty="0">
                <a:solidFill>
                  <a:srgbClr val="000000"/>
                </a:solidFill>
              </a:rPr>
              <a:t> Soil contamination and remediation plans </a:t>
            </a:r>
          </a:p>
          <a:p>
            <a:pPr marL="742950" lvl="1" indent="-285750">
              <a:buFont typeface="Arial" panose="020B0604020202020204" pitchFamily="34" charset="0"/>
              <a:buChar char="•"/>
            </a:pPr>
            <a:r>
              <a:rPr lang="en-US" dirty="0">
                <a:solidFill>
                  <a:srgbClr val="000000"/>
                </a:solidFill>
              </a:rPr>
              <a:t> Possible exposure for children in the past, and harm to their health</a:t>
            </a:r>
          </a:p>
        </p:txBody>
      </p:sp>
    </p:spTree>
    <p:extLst>
      <p:ext uri="{BB962C8B-B14F-4D97-AF65-F5344CB8AC3E}">
        <p14:creationId xmlns:p14="http://schemas.microsoft.com/office/powerpoint/2010/main" val="170573853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E5F8-9A73-4424-9AD2-40127AF879DA}"/>
              </a:ext>
            </a:extLst>
          </p:cNvPr>
          <p:cNvSpPr>
            <a:spLocks noGrp="1"/>
          </p:cNvSpPr>
          <p:nvPr>
            <p:ph type="title"/>
          </p:nvPr>
        </p:nvSpPr>
        <p:spPr/>
        <p:txBody>
          <a:bodyPr/>
          <a:lstStyle/>
          <a:p>
            <a:r>
              <a:rPr lang="en-US" dirty="0"/>
              <a:t>Message Map Exercise</a:t>
            </a:r>
            <a:br>
              <a:rPr lang="en-US" dirty="0"/>
            </a:br>
            <a:r>
              <a:rPr lang="en-US" dirty="0"/>
              <a:t>Risk Communication Activities</a:t>
            </a:r>
          </a:p>
        </p:txBody>
      </p:sp>
      <p:sp>
        <p:nvSpPr>
          <p:cNvPr id="3" name="TextBox 2"/>
          <p:cNvSpPr txBox="1"/>
          <p:nvPr/>
        </p:nvSpPr>
        <p:spPr>
          <a:xfrm>
            <a:off x="609600" y="2133600"/>
            <a:ext cx="7924800" cy="1754326"/>
          </a:xfrm>
          <a:prstGeom prst="rect">
            <a:avLst/>
          </a:prstGeom>
          <a:noFill/>
        </p:spPr>
        <p:txBody>
          <a:bodyPr wrap="square" rtlCol="0">
            <a:spAutoFit/>
          </a:bodyPr>
          <a:lstStyle/>
          <a:p>
            <a:r>
              <a:rPr lang="en-US" b="1" dirty="0">
                <a:solidFill>
                  <a:srgbClr val="000000"/>
                </a:solidFill>
              </a:rPr>
              <a:t>Chapter officials and Tribal environmental professionals conducted the following risk communication activities:</a:t>
            </a:r>
          </a:p>
          <a:p>
            <a:pPr marL="742950" lvl="1" indent="-285750">
              <a:buFont typeface="Arial" panose="020B0604020202020204" pitchFamily="34" charset="0"/>
              <a:buChar char="•"/>
            </a:pPr>
            <a:r>
              <a:rPr lang="en-US" dirty="0">
                <a:solidFill>
                  <a:srgbClr val="000000"/>
                </a:solidFill>
              </a:rPr>
              <a:t>Prepared a fact sheet</a:t>
            </a:r>
          </a:p>
          <a:p>
            <a:pPr marL="742950" lvl="1" indent="-285750">
              <a:buFont typeface="Arial" panose="020B0604020202020204" pitchFamily="34" charset="0"/>
              <a:buChar char="•"/>
            </a:pPr>
            <a:r>
              <a:rPr lang="en-US" dirty="0">
                <a:solidFill>
                  <a:srgbClr val="000000"/>
                </a:solidFill>
              </a:rPr>
              <a:t>Held a public meeting to provide information</a:t>
            </a:r>
          </a:p>
          <a:p>
            <a:pPr marL="742950" lvl="1" indent="-285750">
              <a:buFont typeface="Arial" panose="020B0604020202020204" pitchFamily="34" charset="0"/>
              <a:buChar char="•"/>
            </a:pPr>
            <a:r>
              <a:rPr lang="en-US" dirty="0">
                <a:solidFill>
                  <a:srgbClr val="000000"/>
                </a:solidFill>
              </a:rPr>
              <a:t>Answered questions</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2495787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C340-F9D3-4AE9-8BEA-9C7E8D5FFC8B}"/>
              </a:ext>
            </a:extLst>
          </p:cNvPr>
          <p:cNvSpPr>
            <a:spLocks noGrp="1"/>
          </p:cNvSpPr>
          <p:nvPr>
            <p:ph type="title"/>
          </p:nvPr>
        </p:nvSpPr>
        <p:spPr/>
        <p:txBody>
          <a:bodyPr/>
          <a:lstStyle/>
          <a:p>
            <a:r>
              <a:rPr lang="en-US" dirty="0"/>
              <a:t>Overview of Case Study</a:t>
            </a:r>
          </a:p>
        </p:txBody>
      </p:sp>
      <p:sp>
        <p:nvSpPr>
          <p:cNvPr id="3" name="Content Placeholder 2">
            <a:extLst>
              <a:ext uri="{FF2B5EF4-FFF2-40B4-BE49-F238E27FC236}">
                <a16:creationId xmlns:a16="http://schemas.microsoft.com/office/drawing/2014/main" id="{8D317BBA-ADC5-4A22-817A-F1028115A23E}"/>
              </a:ext>
            </a:extLst>
          </p:cNvPr>
          <p:cNvSpPr>
            <a:spLocks noGrp="1"/>
          </p:cNvSpPr>
          <p:nvPr>
            <p:ph idx="1"/>
          </p:nvPr>
        </p:nvSpPr>
        <p:spPr/>
        <p:txBody>
          <a:bodyPr/>
          <a:lstStyle/>
          <a:p>
            <a:r>
              <a:rPr lang="en-US" dirty="0">
                <a:solidFill>
                  <a:srgbClr val="000000"/>
                </a:solidFill>
              </a:rPr>
              <a:t>Environmental health concern: </a:t>
            </a:r>
            <a:r>
              <a:rPr lang="en-US" b="0" dirty="0">
                <a:solidFill>
                  <a:srgbClr val="000000"/>
                </a:solidFill>
              </a:rPr>
              <a:t>Arsenic in soil at the daycare center</a:t>
            </a:r>
          </a:p>
          <a:p>
            <a:r>
              <a:rPr lang="en-US" dirty="0">
                <a:solidFill>
                  <a:srgbClr val="000000"/>
                </a:solidFill>
              </a:rPr>
              <a:t>Risk: </a:t>
            </a:r>
            <a:r>
              <a:rPr lang="en-US" b="0" dirty="0">
                <a:solidFill>
                  <a:srgbClr val="000000"/>
                </a:solidFill>
              </a:rPr>
              <a:t>Much of the site has been cleaned up but soil was never sampled</a:t>
            </a:r>
          </a:p>
          <a:p>
            <a:r>
              <a:rPr lang="en-US" dirty="0">
                <a:solidFill>
                  <a:srgbClr val="000000"/>
                </a:solidFill>
              </a:rPr>
              <a:t>Outcome: </a:t>
            </a:r>
            <a:r>
              <a:rPr lang="en-US" b="0" dirty="0">
                <a:solidFill>
                  <a:srgbClr val="000000"/>
                </a:solidFill>
              </a:rPr>
              <a:t>Chapter officials and Tribal</a:t>
            </a:r>
            <a:r>
              <a:rPr lang="en-US" dirty="0">
                <a:solidFill>
                  <a:srgbClr val="000000"/>
                </a:solidFill>
              </a:rPr>
              <a:t> </a:t>
            </a:r>
            <a:r>
              <a:rPr lang="en-US" b="0" dirty="0">
                <a:solidFill>
                  <a:srgbClr val="000000"/>
                </a:solidFill>
              </a:rPr>
              <a:t>environmental professional helped get the soil tested</a:t>
            </a:r>
          </a:p>
          <a:p>
            <a:pPr lvl="1"/>
            <a:r>
              <a:rPr lang="en-US" dirty="0">
                <a:solidFill>
                  <a:srgbClr val="000000"/>
                </a:solidFill>
              </a:rPr>
              <a:t>Test revealed soil contaminated with arsenic</a:t>
            </a:r>
          </a:p>
          <a:p>
            <a:pPr lvl="1"/>
            <a:r>
              <a:rPr lang="en-US" dirty="0">
                <a:solidFill>
                  <a:srgbClr val="000000"/>
                </a:solidFill>
              </a:rPr>
              <a:t>Remediation plan put in place to prevent exposure</a:t>
            </a:r>
          </a:p>
          <a:p>
            <a:r>
              <a:rPr lang="en-US" dirty="0">
                <a:solidFill>
                  <a:srgbClr val="000000"/>
                </a:solidFill>
              </a:rPr>
              <a:t>Results: </a:t>
            </a:r>
            <a:r>
              <a:rPr lang="en-US" b="0" dirty="0">
                <a:solidFill>
                  <a:srgbClr val="000000"/>
                </a:solidFill>
              </a:rPr>
              <a:t>Chapter worked with property owner to cover the soil with wood chips to prevent exposure</a:t>
            </a:r>
          </a:p>
          <a:p>
            <a:pPr lvl="1"/>
            <a:endParaRPr lang="en-US" dirty="0">
              <a:solidFill>
                <a:srgbClr val="000000"/>
              </a:solidFill>
            </a:endParaRPr>
          </a:p>
        </p:txBody>
      </p:sp>
    </p:spTree>
    <p:extLst>
      <p:ext uri="{BB962C8B-B14F-4D97-AF65-F5344CB8AC3E}">
        <p14:creationId xmlns:p14="http://schemas.microsoft.com/office/powerpoint/2010/main" val="59584487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D5CB-7547-4055-B04C-848A004D0910}"/>
              </a:ext>
            </a:extLst>
          </p:cNvPr>
          <p:cNvSpPr>
            <a:spLocks noGrp="1"/>
          </p:cNvSpPr>
          <p:nvPr>
            <p:ph type="title"/>
          </p:nvPr>
        </p:nvSpPr>
        <p:spPr>
          <a:xfrm>
            <a:off x="457200" y="274638"/>
            <a:ext cx="8229600" cy="715962"/>
          </a:xfrm>
        </p:spPr>
        <p:txBody>
          <a:bodyPr/>
          <a:lstStyle/>
          <a:p>
            <a:r>
              <a:rPr lang="en-US" dirty="0"/>
              <a:t>Message Map Template</a:t>
            </a:r>
          </a:p>
        </p:txBody>
      </p:sp>
      <p:graphicFrame>
        <p:nvGraphicFramePr>
          <p:cNvPr id="6" name="Table 5" descr="A filled-in message map."/>
          <p:cNvGraphicFramePr>
            <a:graphicFrameLocks noGrp="1"/>
          </p:cNvGraphicFramePr>
          <p:nvPr>
            <p:extLst>
              <p:ext uri="{D42A27DB-BD31-4B8C-83A1-F6EECF244321}">
                <p14:modId xmlns:p14="http://schemas.microsoft.com/office/powerpoint/2010/main" val="3204900312"/>
              </p:ext>
            </p:extLst>
          </p:nvPr>
        </p:nvGraphicFramePr>
        <p:xfrm>
          <a:off x="914400" y="960120"/>
          <a:ext cx="7620000" cy="488188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796578179"/>
                    </a:ext>
                  </a:extLst>
                </a:gridCol>
                <a:gridCol w="2616200">
                  <a:extLst>
                    <a:ext uri="{9D8B030D-6E8A-4147-A177-3AD203B41FA5}">
                      <a16:colId xmlns:a16="http://schemas.microsoft.com/office/drawing/2014/main" val="4216228350"/>
                    </a:ext>
                  </a:extLst>
                </a:gridCol>
                <a:gridCol w="2616200">
                  <a:extLst>
                    <a:ext uri="{9D8B030D-6E8A-4147-A177-3AD203B41FA5}">
                      <a16:colId xmlns:a16="http://schemas.microsoft.com/office/drawing/2014/main" val="3992690994"/>
                    </a:ext>
                  </a:extLst>
                </a:gridCol>
              </a:tblGrid>
              <a:tr h="889000">
                <a:tc gridSpan="3">
                  <a:txBody>
                    <a:bodyPr/>
                    <a:lstStyle/>
                    <a:p>
                      <a:r>
                        <a:rPr lang="en-US" sz="1400" dirty="0"/>
                        <a:t>Stakeholder</a:t>
                      </a:r>
                      <a:r>
                        <a:rPr lang="en-US" sz="1400" baseline="0" dirty="0"/>
                        <a:t> question or concern: Are the children going to be sick from exposure to arsenic?</a:t>
                      </a:r>
                      <a:endParaRPr lang="en-US" sz="14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09962670"/>
                  </a:ext>
                </a:extLst>
              </a:tr>
              <a:tr h="889000">
                <a:tc>
                  <a:txBody>
                    <a:bodyPr/>
                    <a:lstStyle/>
                    <a:p>
                      <a:r>
                        <a:rPr lang="en-US" sz="1400" dirty="0"/>
                        <a:t>Chapter has worked with operator to ensure arsenic in the soil will be covered with wood chips to prevent exposures</a:t>
                      </a:r>
                    </a:p>
                  </a:txBody>
                  <a:tcPr/>
                </a:tc>
                <a:tc>
                  <a:txBody>
                    <a:bodyPr/>
                    <a:lstStyle/>
                    <a:p>
                      <a:r>
                        <a:rPr lang="en-US" sz="1400" dirty="0"/>
                        <a:t>Children attending the daycare will not have direct contact with the residual arsenic contamination in the soil.</a:t>
                      </a:r>
                    </a:p>
                  </a:txBody>
                  <a:tcPr/>
                </a:tc>
                <a:tc>
                  <a:txBody>
                    <a:bodyPr/>
                    <a:lstStyle/>
                    <a:p>
                      <a:r>
                        <a:rPr lang="en-US" sz="1400" dirty="0"/>
                        <a:t>Children were not likely exposed, as the daycare center has</a:t>
                      </a:r>
                      <a:r>
                        <a:rPr lang="en-US" sz="1400" baseline="0" dirty="0"/>
                        <a:t> been open less than a year and children were not using the playground during winter.</a:t>
                      </a:r>
                      <a:endParaRPr lang="en-US" sz="1400" dirty="0"/>
                    </a:p>
                  </a:txBody>
                  <a:tcPr/>
                </a:tc>
                <a:extLst>
                  <a:ext uri="{0D108BD9-81ED-4DB2-BD59-A6C34878D82A}">
                    <a16:rowId xmlns:a16="http://schemas.microsoft.com/office/drawing/2014/main" val="4689145"/>
                  </a:ext>
                </a:extLst>
              </a:tr>
              <a:tr h="889000">
                <a:tc>
                  <a:txBody>
                    <a:bodyPr/>
                    <a:lstStyle/>
                    <a:p>
                      <a:r>
                        <a:rPr lang="en-US" sz="1400" dirty="0"/>
                        <a:t>Limited soil removal will</a:t>
                      </a:r>
                      <a:r>
                        <a:rPr lang="en-US" sz="1400" baseline="0" dirty="0"/>
                        <a:t> take place in areas with highest arsenic levels.</a:t>
                      </a:r>
                      <a:endParaRPr lang="en-US" sz="1400" dirty="0"/>
                    </a:p>
                  </a:txBody>
                  <a:tcPr/>
                </a:tc>
                <a:tc>
                  <a:txBody>
                    <a:bodyPr/>
                    <a:lstStyle/>
                    <a:p>
                      <a:r>
                        <a:rPr lang="en-US" sz="1400" dirty="0"/>
                        <a:t>A layer of woodchips covers the soil on the playground.</a:t>
                      </a:r>
                    </a:p>
                  </a:txBody>
                  <a:tcPr/>
                </a:tc>
                <a:tc>
                  <a:txBody>
                    <a:bodyPr/>
                    <a:lstStyle/>
                    <a:p>
                      <a:r>
                        <a:rPr lang="en-US" sz="1400" dirty="0"/>
                        <a:t>A child would need to play directly in the soil on a daily basis</a:t>
                      </a:r>
                      <a:r>
                        <a:rPr lang="en-US" sz="1400" baseline="0" dirty="0"/>
                        <a:t> for several years to be harmed by arsenic</a:t>
                      </a:r>
                      <a:endParaRPr lang="en-US" sz="1400" dirty="0"/>
                    </a:p>
                  </a:txBody>
                  <a:tcPr/>
                </a:tc>
                <a:extLst>
                  <a:ext uri="{0D108BD9-81ED-4DB2-BD59-A6C34878D82A}">
                    <a16:rowId xmlns:a16="http://schemas.microsoft.com/office/drawing/2014/main" val="3161808768"/>
                  </a:ext>
                </a:extLst>
              </a:tr>
              <a:tr h="889000">
                <a:tc>
                  <a:txBody>
                    <a:bodyPr/>
                    <a:lstStyle/>
                    <a:p>
                      <a:r>
                        <a:rPr lang="en-US" sz="1400" dirty="0"/>
                        <a:t>Cleanup plan may include </a:t>
                      </a:r>
                      <a:r>
                        <a:rPr lang="en-US" sz="1400" baseline="0" dirty="0"/>
                        <a:t> additional layers across the entire playground.</a:t>
                      </a:r>
                      <a:endParaRPr lang="en-US" sz="1400" dirty="0"/>
                    </a:p>
                  </a:txBody>
                  <a:tcPr/>
                </a:tc>
                <a:tc>
                  <a:txBody>
                    <a:bodyPr/>
                    <a:lstStyle/>
                    <a:p>
                      <a:r>
                        <a:rPr lang="en-US" sz="1400" dirty="0"/>
                        <a:t>Operator will add additional soil covering such as heavy landscaping fabric,</a:t>
                      </a:r>
                      <a:r>
                        <a:rPr lang="en-US" sz="1400" baseline="0" dirty="0"/>
                        <a:t> crushed limestone, and woodchips.</a:t>
                      </a:r>
                      <a:endParaRPr lang="en-US" sz="1400" dirty="0"/>
                    </a:p>
                  </a:txBody>
                  <a:tcPr/>
                </a:tc>
                <a:tc>
                  <a:txBody>
                    <a:bodyPr/>
                    <a:lstStyle/>
                    <a:p>
                      <a:endParaRPr lang="en-US" sz="1400" dirty="0"/>
                    </a:p>
                  </a:txBody>
                  <a:tcPr/>
                </a:tc>
                <a:extLst>
                  <a:ext uri="{0D108BD9-81ED-4DB2-BD59-A6C34878D82A}">
                    <a16:rowId xmlns:a16="http://schemas.microsoft.com/office/drawing/2014/main" val="649502376"/>
                  </a:ext>
                </a:extLst>
              </a:tr>
              <a:tr h="889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After additional layers are added, children will not be able to come into contact with the soil.</a:t>
                      </a:r>
                    </a:p>
                  </a:txBody>
                  <a:tcPr/>
                </a:tc>
                <a:tc>
                  <a:txBody>
                    <a:bodyPr/>
                    <a:lstStyle/>
                    <a:p>
                      <a:r>
                        <a:rPr lang="en-US" sz="1400" dirty="0"/>
                        <a:t> </a:t>
                      </a:r>
                    </a:p>
                  </a:txBody>
                  <a:tcPr/>
                </a:tc>
                <a:tc>
                  <a:txBody>
                    <a:bodyPr/>
                    <a:lstStyle/>
                    <a:p>
                      <a:endParaRPr lang="en-US" dirty="0"/>
                    </a:p>
                  </a:txBody>
                  <a:tcPr/>
                </a:tc>
                <a:extLst>
                  <a:ext uri="{0D108BD9-81ED-4DB2-BD59-A6C34878D82A}">
                    <a16:rowId xmlns:a16="http://schemas.microsoft.com/office/drawing/2014/main" val="1453335504"/>
                  </a:ext>
                </a:extLst>
              </a:tr>
            </a:tbl>
          </a:graphicData>
        </a:graphic>
      </p:graphicFrame>
    </p:spTree>
    <p:extLst>
      <p:ext uri="{BB962C8B-B14F-4D97-AF65-F5344CB8AC3E}">
        <p14:creationId xmlns:p14="http://schemas.microsoft.com/office/powerpoint/2010/main" val="300553356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5393-595A-4ADC-A5A4-FBF93A7C9299}"/>
              </a:ext>
            </a:extLst>
          </p:cNvPr>
          <p:cNvSpPr>
            <a:spLocks noGrp="1"/>
          </p:cNvSpPr>
          <p:nvPr>
            <p:ph type="title"/>
          </p:nvPr>
        </p:nvSpPr>
        <p:spPr/>
        <p:txBody>
          <a:bodyPr/>
          <a:lstStyle/>
          <a:p>
            <a:r>
              <a:rPr lang="en-US" dirty="0"/>
              <a:t>Case Study: Asbestos Mine</a:t>
            </a:r>
          </a:p>
        </p:txBody>
      </p:sp>
      <p:sp>
        <p:nvSpPr>
          <p:cNvPr id="3" name="Content Placeholder 2"/>
          <p:cNvSpPr>
            <a:spLocks noGrp="1"/>
          </p:cNvSpPr>
          <p:nvPr>
            <p:ph idx="1"/>
          </p:nvPr>
        </p:nvSpPr>
        <p:spPr/>
        <p:txBody>
          <a:bodyPr/>
          <a:lstStyle/>
          <a:p>
            <a:r>
              <a:rPr lang="en-US" dirty="0">
                <a:solidFill>
                  <a:srgbClr val="000000"/>
                </a:solidFill>
              </a:rPr>
              <a:t>The ABC site in Keweenaw Peninsula (mock)</a:t>
            </a:r>
          </a:p>
          <a:p>
            <a:pPr lvl="1"/>
            <a:r>
              <a:rPr lang="en-US" dirty="0">
                <a:solidFill>
                  <a:srgbClr val="000000"/>
                </a:solidFill>
              </a:rPr>
              <a:t>Active asbestos mine from early 1900s to 1993</a:t>
            </a:r>
          </a:p>
          <a:p>
            <a:pPr lvl="1"/>
            <a:r>
              <a:rPr lang="en-US" dirty="0">
                <a:solidFill>
                  <a:srgbClr val="000000"/>
                </a:solidFill>
              </a:rPr>
              <a:t>Chrysotile mined</a:t>
            </a:r>
          </a:p>
          <a:p>
            <a:pPr lvl="1"/>
            <a:r>
              <a:rPr lang="en-US" dirty="0">
                <a:solidFill>
                  <a:srgbClr val="000000"/>
                </a:solidFill>
              </a:rPr>
              <a:t>Tons of waste rock and mine tailings</a:t>
            </a:r>
          </a:p>
          <a:p>
            <a:r>
              <a:rPr lang="en-US" dirty="0">
                <a:solidFill>
                  <a:srgbClr val="000000"/>
                </a:solidFill>
              </a:rPr>
              <a:t>Contaminated runoff from the mine tailings </a:t>
            </a:r>
          </a:p>
          <a:p>
            <a:pPr lvl="1"/>
            <a:r>
              <a:rPr lang="en-US" dirty="0">
                <a:solidFill>
                  <a:srgbClr val="000000"/>
                </a:solidFill>
              </a:rPr>
              <a:t>Surface water, stream, and sediment contamination</a:t>
            </a:r>
          </a:p>
          <a:p>
            <a:pPr lvl="1"/>
            <a:r>
              <a:rPr lang="en-US" dirty="0">
                <a:solidFill>
                  <a:srgbClr val="000000"/>
                </a:solidFill>
              </a:rPr>
              <a:t>Downstream wetland areas contaminated</a:t>
            </a:r>
          </a:p>
          <a:p>
            <a:pPr lvl="2"/>
            <a:r>
              <a:rPr lang="en-US" dirty="0">
                <a:solidFill>
                  <a:srgbClr val="000000"/>
                </a:solidFill>
              </a:rPr>
              <a:t>Source of airborne asbestos</a:t>
            </a:r>
          </a:p>
          <a:p>
            <a:pPr lvl="2"/>
            <a:r>
              <a:rPr lang="en-US" dirty="0">
                <a:solidFill>
                  <a:srgbClr val="000000"/>
                </a:solidFill>
              </a:rPr>
              <a:t>Recreational area for activities such as hiking on tailings piles.</a:t>
            </a:r>
          </a:p>
        </p:txBody>
      </p:sp>
    </p:spTree>
    <p:extLst>
      <p:ext uri="{BB962C8B-B14F-4D97-AF65-F5344CB8AC3E}">
        <p14:creationId xmlns:p14="http://schemas.microsoft.com/office/powerpoint/2010/main" val="9362456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0B1D-E4B4-4911-A613-E258C8FFB2FA}"/>
              </a:ext>
            </a:extLst>
          </p:cNvPr>
          <p:cNvSpPr>
            <a:spLocks noGrp="1"/>
          </p:cNvSpPr>
          <p:nvPr>
            <p:ph type="title"/>
          </p:nvPr>
        </p:nvSpPr>
        <p:spPr/>
        <p:txBody>
          <a:bodyPr/>
          <a:lstStyle/>
          <a:p>
            <a:r>
              <a:rPr lang="en-US" dirty="0"/>
              <a:t>Case Study: Asbestos Exposure</a:t>
            </a:r>
          </a:p>
        </p:txBody>
      </p:sp>
      <p:sp>
        <p:nvSpPr>
          <p:cNvPr id="3" name="Content Placeholder 2"/>
          <p:cNvSpPr>
            <a:spLocks noGrp="1"/>
          </p:cNvSpPr>
          <p:nvPr>
            <p:ph idx="1"/>
          </p:nvPr>
        </p:nvSpPr>
        <p:spPr/>
        <p:txBody>
          <a:bodyPr/>
          <a:lstStyle/>
          <a:p>
            <a:r>
              <a:rPr lang="en-US" dirty="0">
                <a:solidFill>
                  <a:srgbClr val="000000"/>
                </a:solidFill>
              </a:rPr>
              <a:t>Asbestos exposure </a:t>
            </a:r>
            <a:r>
              <a:rPr lang="en-US" b="0" dirty="0">
                <a:solidFill>
                  <a:srgbClr val="000000"/>
                </a:solidFill>
              </a:rPr>
              <a:t>results from </a:t>
            </a:r>
            <a:r>
              <a:rPr lang="en-US" dirty="0">
                <a:solidFill>
                  <a:srgbClr val="000000"/>
                </a:solidFill>
              </a:rPr>
              <a:t>breathing in asbestos fibers.  </a:t>
            </a:r>
          </a:p>
          <a:p>
            <a:pPr lvl="1"/>
            <a:r>
              <a:rPr lang="en-US" dirty="0">
                <a:solidFill>
                  <a:srgbClr val="000000"/>
                </a:solidFill>
              </a:rPr>
              <a:t>Asbestos fibers released into the air when rocks, soil or products containing asbestos are disturbed</a:t>
            </a:r>
          </a:p>
          <a:p>
            <a:pPr lvl="1"/>
            <a:r>
              <a:rPr lang="en-US" dirty="0">
                <a:solidFill>
                  <a:srgbClr val="000000"/>
                </a:solidFill>
              </a:rPr>
              <a:t>Fibers breathed into the lungs could remain there for a lifetime</a:t>
            </a:r>
          </a:p>
          <a:p>
            <a:r>
              <a:rPr lang="en-US" dirty="0">
                <a:solidFill>
                  <a:srgbClr val="000000"/>
                </a:solidFill>
              </a:rPr>
              <a:t>Asbestos exposure </a:t>
            </a:r>
            <a:r>
              <a:rPr lang="en-US" b="0" dirty="0">
                <a:solidFill>
                  <a:srgbClr val="000000"/>
                </a:solidFill>
              </a:rPr>
              <a:t>is not a problem if </a:t>
            </a:r>
            <a:r>
              <a:rPr lang="en-US" dirty="0">
                <a:solidFill>
                  <a:srgbClr val="000000"/>
                </a:solidFill>
              </a:rPr>
              <a:t>asbestos is left alone and not disturbed</a:t>
            </a:r>
          </a:p>
          <a:p>
            <a:pPr marL="0" indent="0">
              <a:buNone/>
            </a:pPr>
            <a:endParaRPr lang="en-US" dirty="0"/>
          </a:p>
        </p:txBody>
      </p:sp>
    </p:spTree>
    <p:extLst>
      <p:ext uri="{BB962C8B-B14F-4D97-AF65-F5344CB8AC3E}">
        <p14:creationId xmlns:p14="http://schemas.microsoft.com/office/powerpoint/2010/main" val="1465125114"/>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323E-7735-42C0-BD02-247334E53E3E}"/>
              </a:ext>
            </a:extLst>
          </p:cNvPr>
          <p:cNvSpPr>
            <a:spLocks noGrp="1"/>
          </p:cNvSpPr>
          <p:nvPr>
            <p:ph type="title"/>
          </p:nvPr>
        </p:nvSpPr>
        <p:spPr/>
        <p:txBody>
          <a:bodyPr/>
          <a:lstStyle/>
          <a:p>
            <a:r>
              <a:rPr lang="en-US" dirty="0"/>
              <a:t>Case Study: Exposure Factors</a:t>
            </a:r>
          </a:p>
        </p:txBody>
      </p:sp>
      <p:sp>
        <p:nvSpPr>
          <p:cNvPr id="3" name="Content Placeholder 2"/>
          <p:cNvSpPr>
            <a:spLocks noGrp="1"/>
          </p:cNvSpPr>
          <p:nvPr>
            <p:ph idx="1"/>
          </p:nvPr>
        </p:nvSpPr>
        <p:spPr/>
        <p:txBody>
          <a:bodyPr/>
          <a:lstStyle/>
          <a:p>
            <a:r>
              <a:rPr lang="en-US" dirty="0">
                <a:solidFill>
                  <a:srgbClr val="000000"/>
                </a:solidFill>
              </a:rPr>
              <a:t>Exposure to asbestos doesn’t mean you will definitely develop health problems</a:t>
            </a:r>
          </a:p>
          <a:p>
            <a:r>
              <a:rPr lang="en-US" dirty="0">
                <a:solidFill>
                  <a:srgbClr val="000000"/>
                </a:solidFill>
              </a:rPr>
              <a:t>Factors that affect whether your health will be harmed:</a:t>
            </a:r>
          </a:p>
          <a:p>
            <a:pPr lvl="1"/>
            <a:r>
              <a:rPr lang="en-US" dirty="0">
                <a:solidFill>
                  <a:srgbClr val="000000"/>
                </a:solidFill>
              </a:rPr>
              <a:t>How long and how frequently you were exposed</a:t>
            </a:r>
          </a:p>
          <a:p>
            <a:pPr lvl="1"/>
            <a:r>
              <a:rPr lang="en-US" dirty="0">
                <a:solidFill>
                  <a:srgbClr val="000000"/>
                </a:solidFill>
              </a:rPr>
              <a:t>How long since your exposure began</a:t>
            </a:r>
          </a:p>
          <a:p>
            <a:pPr lvl="1"/>
            <a:r>
              <a:rPr lang="en-US" dirty="0">
                <a:solidFill>
                  <a:srgbClr val="000000"/>
                </a:solidFill>
              </a:rPr>
              <a:t>How much you were exposed to</a:t>
            </a:r>
          </a:p>
          <a:p>
            <a:pPr lvl="1"/>
            <a:r>
              <a:rPr lang="en-US" dirty="0">
                <a:solidFill>
                  <a:srgbClr val="000000"/>
                </a:solidFill>
              </a:rPr>
              <a:t>Whether you are a smoker  (Cigarette smoking increases chances of getting lung cancer from asbestos exposure.)</a:t>
            </a:r>
          </a:p>
          <a:p>
            <a:pPr lvl="1"/>
            <a:r>
              <a:rPr lang="en-US" dirty="0">
                <a:solidFill>
                  <a:srgbClr val="000000"/>
                </a:solidFill>
              </a:rPr>
              <a:t>What type and size of asbestos you were exposed to </a:t>
            </a:r>
          </a:p>
          <a:p>
            <a:pPr lvl="1"/>
            <a:r>
              <a:rPr lang="en-US" dirty="0">
                <a:solidFill>
                  <a:srgbClr val="000000"/>
                </a:solidFill>
              </a:rPr>
              <a:t>Whether you have pre-existing lung conditions that can exacerbate or accelerate exposure risk</a:t>
            </a:r>
          </a:p>
          <a:p>
            <a:pPr lvl="1"/>
            <a:endParaRPr lang="en-US" dirty="0"/>
          </a:p>
        </p:txBody>
      </p:sp>
    </p:spTree>
    <p:extLst>
      <p:ext uri="{BB962C8B-B14F-4D97-AF65-F5344CB8AC3E}">
        <p14:creationId xmlns:p14="http://schemas.microsoft.com/office/powerpoint/2010/main" val="99233850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A5E4-E47D-4585-867A-3FE4BCD2F35E}"/>
              </a:ext>
            </a:extLst>
          </p:cNvPr>
          <p:cNvSpPr>
            <a:spLocks noGrp="1"/>
          </p:cNvSpPr>
          <p:nvPr>
            <p:ph type="title"/>
          </p:nvPr>
        </p:nvSpPr>
        <p:spPr>
          <a:xfrm>
            <a:off x="457200" y="228599"/>
            <a:ext cx="8229600" cy="1371601"/>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Case Study: Recommendations and Messages</a:t>
            </a:r>
            <a:br>
              <a:rPr lang="en-US" dirty="0"/>
            </a:br>
            <a:r>
              <a:rPr lang="en-US" dirty="0"/>
              <a:t>for Regulatory and Health Agencies</a:t>
            </a:r>
          </a:p>
        </p:txBody>
      </p:sp>
      <p:sp>
        <p:nvSpPr>
          <p:cNvPr id="3" name="Content Placeholder 2"/>
          <p:cNvSpPr>
            <a:spLocks noGrp="1"/>
          </p:cNvSpPr>
          <p:nvPr>
            <p:ph idx="1"/>
          </p:nvPr>
        </p:nvSpPr>
        <p:spPr>
          <a:xfrm>
            <a:off x="457200" y="1981199"/>
            <a:ext cx="8229600" cy="2743201"/>
          </a:xfrm>
        </p:spPr>
        <p:txBody>
          <a:bodyPr/>
          <a:lstStyle/>
          <a:p>
            <a:r>
              <a:rPr lang="en-US" dirty="0">
                <a:solidFill>
                  <a:srgbClr val="000000"/>
                </a:solidFill>
              </a:rPr>
              <a:t>Restrict access </a:t>
            </a:r>
            <a:r>
              <a:rPr lang="en-US" b="0" dirty="0">
                <a:solidFill>
                  <a:srgbClr val="000000"/>
                </a:solidFill>
              </a:rPr>
              <a:t>to the </a:t>
            </a:r>
            <a:r>
              <a:rPr lang="en-US" dirty="0">
                <a:solidFill>
                  <a:srgbClr val="000000"/>
                </a:solidFill>
              </a:rPr>
              <a:t>ABC mine property</a:t>
            </a:r>
          </a:p>
          <a:p>
            <a:pPr lvl="1"/>
            <a:r>
              <a:rPr lang="en-US" dirty="0">
                <a:solidFill>
                  <a:srgbClr val="000000"/>
                </a:solidFill>
              </a:rPr>
              <a:t>Prohibit and discourage recreational use of site to minimize exposure</a:t>
            </a:r>
          </a:p>
          <a:p>
            <a:r>
              <a:rPr lang="en-US" dirty="0">
                <a:solidFill>
                  <a:srgbClr val="000000"/>
                </a:solidFill>
              </a:rPr>
              <a:t>Prevent and prohibit </a:t>
            </a:r>
            <a:r>
              <a:rPr lang="en-US" b="0" dirty="0">
                <a:solidFill>
                  <a:srgbClr val="000000"/>
                </a:solidFill>
              </a:rPr>
              <a:t>the</a:t>
            </a:r>
            <a:r>
              <a:rPr lang="en-US" dirty="0">
                <a:solidFill>
                  <a:srgbClr val="000000"/>
                </a:solidFill>
              </a:rPr>
              <a:t> removal and reuse of tailings </a:t>
            </a:r>
            <a:r>
              <a:rPr lang="en-US" b="0" dirty="0">
                <a:solidFill>
                  <a:srgbClr val="000000"/>
                </a:solidFill>
              </a:rPr>
              <a:t>and all other </a:t>
            </a:r>
            <a:r>
              <a:rPr lang="en-US" dirty="0">
                <a:solidFill>
                  <a:srgbClr val="000000"/>
                </a:solidFill>
              </a:rPr>
              <a:t>material beyond the ABC property</a:t>
            </a:r>
          </a:p>
          <a:p>
            <a:r>
              <a:rPr lang="en-US" dirty="0">
                <a:solidFill>
                  <a:srgbClr val="000000"/>
                </a:solidFill>
              </a:rPr>
              <a:t>Don’t use wetlands </a:t>
            </a:r>
            <a:r>
              <a:rPr lang="en-US" b="0" dirty="0">
                <a:solidFill>
                  <a:srgbClr val="000000"/>
                </a:solidFill>
              </a:rPr>
              <a:t>located downstream for </a:t>
            </a:r>
            <a:r>
              <a:rPr lang="en-US" dirty="0">
                <a:solidFill>
                  <a:srgbClr val="000000"/>
                </a:solidFill>
              </a:rPr>
              <a:t>camping </a:t>
            </a:r>
            <a:r>
              <a:rPr lang="en-US" b="0" dirty="0">
                <a:solidFill>
                  <a:srgbClr val="000000"/>
                </a:solidFill>
              </a:rPr>
              <a:t>or other</a:t>
            </a:r>
            <a:r>
              <a:rPr lang="en-US" dirty="0">
                <a:solidFill>
                  <a:srgbClr val="000000"/>
                </a:solidFill>
              </a:rPr>
              <a:t> recreational activities.</a:t>
            </a:r>
          </a:p>
          <a:p>
            <a:pPr lvl="1"/>
            <a:endParaRPr lang="en-US" dirty="0"/>
          </a:p>
        </p:txBody>
      </p:sp>
    </p:spTree>
    <p:extLst>
      <p:ext uri="{BB962C8B-B14F-4D97-AF65-F5344CB8AC3E}">
        <p14:creationId xmlns:p14="http://schemas.microsoft.com/office/powerpoint/2010/main" val="141721811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D5CB-7547-4055-B04C-848A004D0910}"/>
              </a:ext>
            </a:extLst>
          </p:cNvPr>
          <p:cNvSpPr>
            <a:spLocks noGrp="1"/>
          </p:cNvSpPr>
          <p:nvPr>
            <p:ph type="title"/>
          </p:nvPr>
        </p:nvSpPr>
        <p:spPr/>
        <p:txBody>
          <a:bodyPr/>
          <a:lstStyle/>
          <a:p>
            <a:r>
              <a:rPr lang="en-US" dirty="0"/>
              <a:t>Message Map Template: </a:t>
            </a:r>
            <a:br>
              <a:rPr lang="en-US" dirty="0"/>
            </a:br>
            <a:r>
              <a:rPr lang="en-US" dirty="0"/>
              <a:t>List Some Key Messages</a:t>
            </a:r>
          </a:p>
        </p:txBody>
      </p:sp>
      <p:graphicFrame>
        <p:nvGraphicFramePr>
          <p:cNvPr id="6" name="Table 5" descr="A blank message map template."/>
          <p:cNvGraphicFramePr>
            <a:graphicFrameLocks noGrp="1"/>
          </p:cNvGraphicFramePr>
          <p:nvPr>
            <p:extLst>
              <p:ext uri="{D42A27DB-BD31-4B8C-83A1-F6EECF244321}">
                <p14:modId xmlns:p14="http://schemas.microsoft.com/office/powerpoint/2010/main" val="2501898588"/>
              </p:ext>
            </p:extLst>
          </p:nvPr>
        </p:nvGraphicFramePr>
        <p:xfrm>
          <a:off x="685800" y="1397000"/>
          <a:ext cx="7848600" cy="4445000"/>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796578179"/>
                    </a:ext>
                  </a:extLst>
                </a:gridCol>
                <a:gridCol w="2616200">
                  <a:extLst>
                    <a:ext uri="{9D8B030D-6E8A-4147-A177-3AD203B41FA5}">
                      <a16:colId xmlns:a16="http://schemas.microsoft.com/office/drawing/2014/main" val="4216228350"/>
                    </a:ext>
                  </a:extLst>
                </a:gridCol>
                <a:gridCol w="2616200">
                  <a:extLst>
                    <a:ext uri="{9D8B030D-6E8A-4147-A177-3AD203B41FA5}">
                      <a16:colId xmlns:a16="http://schemas.microsoft.com/office/drawing/2014/main" val="3992690994"/>
                    </a:ext>
                  </a:extLst>
                </a:gridCol>
              </a:tblGrid>
              <a:tr h="889000">
                <a:tc gridSpan="3">
                  <a:txBody>
                    <a:bodyPr/>
                    <a:lstStyle/>
                    <a:p>
                      <a:r>
                        <a:rPr lang="en-US" dirty="0"/>
                        <a:t>Stakeholder</a:t>
                      </a:r>
                      <a:r>
                        <a:rPr lang="en-US" baseline="0" dirty="0"/>
                        <a:t> question or concern:</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09962670"/>
                  </a:ext>
                </a:extLst>
              </a:tr>
              <a:tr h="889000">
                <a:tc>
                  <a:txBody>
                    <a:bodyPr/>
                    <a:lstStyle/>
                    <a:p>
                      <a:r>
                        <a:rPr lang="en-US" dirty="0"/>
                        <a:t>Key Message 1</a:t>
                      </a:r>
                    </a:p>
                    <a:p>
                      <a:r>
                        <a:rPr lang="en-US" sz="1600" dirty="0"/>
                        <a:t>9 words on</a:t>
                      </a:r>
                      <a:r>
                        <a:rPr lang="en-US" sz="1600" baseline="0" dirty="0"/>
                        <a:t> average</a:t>
                      </a:r>
                      <a:endParaRPr lang="en-US" sz="1600" dirty="0"/>
                    </a:p>
                  </a:txBody>
                  <a:tcPr/>
                </a:tc>
                <a:tc>
                  <a:txBody>
                    <a:bodyPr/>
                    <a:lstStyle/>
                    <a:p>
                      <a:r>
                        <a:rPr lang="en-US" dirty="0"/>
                        <a:t>Key Message 2</a:t>
                      </a:r>
                    </a:p>
                    <a:p>
                      <a:r>
                        <a:rPr lang="en-US" sz="1600" dirty="0"/>
                        <a:t>9 words on average</a:t>
                      </a:r>
                    </a:p>
                    <a:p>
                      <a:endParaRPr lang="en-US" dirty="0"/>
                    </a:p>
                  </a:txBody>
                  <a:tcPr/>
                </a:tc>
                <a:tc>
                  <a:txBody>
                    <a:bodyPr/>
                    <a:lstStyle/>
                    <a:p>
                      <a:r>
                        <a:rPr lang="en-US" dirty="0"/>
                        <a:t>Key Message</a:t>
                      </a:r>
                      <a:r>
                        <a:rPr lang="en-US" baseline="0" dirty="0"/>
                        <a:t> 3</a:t>
                      </a:r>
                    </a:p>
                    <a:p>
                      <a:r>
                        <a:rPr lang="en-US" sz="1600" baseline="0" dirty="0"/>
                        <a:t>9 words on average</a:t>
                      </a:r>
                      <a:endParaRPr lang="en-US" sz="1600" dirty="0"/>
                    </a:p>
                  </a:txBody>
                  <a:tcPr/>
                </a:tc>
                <a:extLst>
                  <a:ext uri="{0D108BD9-81ED-4DB2-BD59-A6C34878D82A}">
                    <a16:rowId xmlns:a16="http://schemas.microsoft.com/office/drawing/2014/main" val="4689145"/>
                  </a:ext>
                </a:extLst>
              </a:tr>
              <a:tr h="889000">
                <a:tc>
                  <a:txBody>
                    <a:bodyPr/>
                    <a:lstStyle/>
                    <a:p>
                      <a:r>
                        <a:rPr lang="en-US" dirty="0"/>
                        <a:t>Supporting message</a:t>
                      </a:r>
                      <a:r>
                        <a:rPr lang="en-US" baseline="0" dirty="0"/>
                        <a:t> </a:t>
                      </a:r>
                      <a:r>
                        <a:rPr lang="en-US" dirty="0"/>
                        <a:t>1a</a:t>
                      </a:r>
                    </a:p>
                  </a:txBody>
                  <a:tcPr/>
                </a:tc>
                <a:tc>
                  <a:txBody>
                    <a:bodyPr/>
                    <a:lstStyle/>
                    <a:p>
                      <a:r>
                        <a:rPr lang="en-US" dirty="0"/>
                        <a:t>Supporting message 2a</a:t>
                      </a:r>
                    </a:p>
                  </a:txBody>
                  <a:tcPr/>
                </a:tc>
                <a:tc>
                  <a:txBody>
                    <a:bodyPr/>
                    <a:lstStyle/>
                    <a:p>
                      <a:r>
                        <a:rPr lang="en-US" dirty="0"/>
                        <a:t>Supporting message 3a</a:t>
                      </a:r>
                    </a:p>
                  </a:txBody>
                  <a:tcPr/>
                </a:tc>
                <a:extLst>
                  <a:ext uri="{0D108BD9-81ED-4DB2-BD59-A6C34878D82A}">
                    <a16:rowId xmlns:a16="http://schemas.microsoft.com/office/drawing/2014/main" val="3161808768"/>
                  </a:ext>
                </a:extLst>
              </a:tr>
              <a:tr h="889000">
                <a:tc>
                  <a:txBody>
                    <a:bodyPr/>
                    <a:lstStyle/>
                    <a:p>
                      <a:r>
                        <a:rPr lang="en-US" dirty="0"/>
                        <a:t>Supporting message 1b</a:t>
                      </a:r>
                    </a:p>
                  </a:txBody>
                  <a:tcPr/>
                </a:tc>
                <a:tc>
                  <a:txBody>
                    <a:bodyPr/>
                    <a:lstStyle/>
                    <a:p>
                      <a:r>
                        <a:rPr lang="en-US" dirty="0"/>
                        <a:t>Supporting message 2b</a:t>
                      </a:r>
                    </a:p>
                  </a:txBody>
                  <a:tcPr/>
                </a:tc>
                <a:tc>
                  <a:txBody>
                    <a:bodyPr/>
                    <a:lstStyle/>
                    <a:p>
                      <a:r>
                        <a:rPr lang="en-US" dirty="0"/>
                        <a:t>Supporting message 3b</a:t>
                      </a:r>
                    </a:p>
                  </a:txBody>
                  <a:tcPr/>
                </a:tc>
                <a:extLst>
                  <a:ext uri="{0D108BD9-81ED-4DB2-BD59-A6C34878D82A}">
                    <a16:rowId xmlns:a16="http://schemas.microsoft.com/office/drawing/2014/main" val="649502376"/>
                  </a:ext>
                </a:extLst>
              </a:tr>
              <a:tr h="889000">
                <a:tc>
                  <a:txBody>
                    <a:bodyPr/>
                    <a:lstStyle/>
                    <a:p>
                      <a:r>
                        <a:rPr lang="en-US" dirty="0"/>
                        <a:t>Supporting message 1c</a:t>
                      </a:r>
                    </a:p>
                  </a:txBody>
                  <a:tcPr/>
                </a:tc>
                <a:tc>
                  <a:txBody>
                    <a:bodyPr/>
                    <a:lstStyle/>
                    <a:p>
                      <a:r>
                        <a:rPr lang="en-US" dirty="0"/>
                        <a:t>Supporting message 2c</a:t>
                      </a:r>
                    </a:p>
                  </a:txBody>
                  <a:tcPr/>
                </a:tc>
                <a:tc>
                  <a:txBody>
                    <a:bodyPr/>
                    <a:lstStyle/>
                    <a:p>
                      <a:r>
                        <a:rPr lang="en-US" dirty="0"/>
                        <a:t>Supporting message 3c</a:t>
                      </a:r>
                    </a:p>
                  </a:txBody>
                  <a:tcPr/>
                </a:tc>
                <a:extLst>
                  <a:ext uri="{0D108BD9-81ED-4DB2-BD59-A6C34878D82A}">
                    <a16:rowId xmlns:a16="http://schemas.microsoft.com/office/drawing/2014/main" val="1453335504"/>
                  </a:ext>
                </a:extLst>
              </a:tr>
            </a:tbl>
          </a:graphicData>
        </a:graphic>
      </p:graphicFrame>
    </p:spTree>
    <p:extLst>
      <p:ext uri="{BB962C8B-B14F-4D97-AF65-F5344CB8AC3E}">
        <p14:creationId xmlns:p14="http://schemas.microsoft.com/office/powerpoint/2010/main" val="225760953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FD5CB-7547-4055-B04C-848A004D0910}"/>
              </a:ext>
            </a:extLst>
          </p:cNvPr>
          <p:cNvSpPr>
            <a:spLocks noGrp="1"/>
          </p:cNvSpPr>
          <p:nvPr>
            <p:ph type="title"/>
          </p:nvPr>
        </p:nvSpPr>
        <p:spPr>
          <a:xfrm>
            <a:off x="457200" y="394381"/>
            <a:ext cx="8229600" cy="487362"/>
          </a:xfrm>
        </p:spPr>
        <p:txBody>
          <a:bodyPr/>
          <a:lstStyle/>
          <a:p>
            <a:r>
              <a:rPr lang="en-US" dirty="0"/>
              <a:t>Message Map Template</a:t>
            </a:r>
          </a:p>
        </p:txBody>
      </p:sp>
      <p:graphicFrame>
        <p:nvGraphicFramePr>
          <p:cNvPr id="6" name="Table 5" descr="A filled-in message map."/>
          <p:cNvGraphicFramePr>
            <a:graphicFrameLocks noGrp="1"/>
          </p:cNvGraphicFramePr>
          <p:nvPr>
            <p:extLst>
              <p:ext uri="{D42A27DB-BD31-4B8C-83A1-F6EECF244321}">
                <p14:modId xmlns:p14="http://schemas.microsoft.com/office/powerpoint/2010/main" val="419524955"/>
              </p:ext>
            </p:extLst>
          </p:nvPr>
        </p:nvGraphicFramePr>
        <p:xfrm>
          <a:off x="781050" y="1143001"/>
          <a:ext cx="7581900" cy="5105400"/>
        </p:xfrm>
        <a:graphic>
          <a:graphicData uri="http://schemas.openxmlformats.org/drawingml/2006/table">
            <a:tbl>
              <a:tblPr firstRow="1" bandRow="1">
                <a:tableStyleId>{5C22544A-7EE6-4342-B048-85BDC9FD1C3A}</a:tableStyleId>
              </a:tblPr>
              <a:tblGrid>
                <a:gridCol w="2527300">
                  <a:extLst>
                    <a:ext uri="{9D8B030D-6E8A-4147-A177-3AD203B41FA5}">
                      <a16:colId xmlns:a16="http://schemas.microsoft.com/office/drawing/2014/main" val="2796578179"/>
                    </a:ext>
                  </a:extLst>
                </a:gridCol>
                <a:gridCol w="2527300">
                  <a:extLst>
                    <a:ext uri="{9D8B030D-6E8A-4147-A177-3AD203B41FA5}">
                      <a16:colId xmlns:a16="http://schemas.microsoft.com/office/drawing/2014/main" val="4216228350"/>
                    </a:ext>
                  </a:extLst>
                </a:gridCol>
                <a:gridCol w="2527300">
                  <a:extLst>
                    <a:ext uri="{9D8B030D-6E8A-4147-A177-3AD203B41FA5}">
                      <a16:colId xmlns:a16="http://schemas.microsoft.com/office/drawing/2014/main" val="3992690994"/>
                    </a:ext>
                  </a:extLst>
                </a:gridCol>
              </a:tblGrid>
              <a:tr h="800007">
                <a:tc gridSpan="3">
                  <a:txBody>
                    <a:bodyPr/>
                    <a:lstStyle/>
                    <a:p>
                      <a:r>
                        <a:rPr lang="en-US" dirty="0"/>
                        <a:t>Stakeholder</a:t>
                      </a:r>
                      <a:r>
                        <a:rPr lang="en-US" baseline="0" dirty="0"/>
                        <a:t> question or concern:</a:t>
                      </a:r>
                    </a:p>
                    <a:p>
                      <a:r>
                        <a:rPr lang="en-US" baseline="0" dirty="0"/>
                        <a:t>I hiked on the mine tailings and camped there.  Will I </a:t>
                      </a:r>
                      <a:r>
                        <a:rPr lang="en-US" baseline="0"/>
                        <a:t>get sick?</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09962670"/>
                  </a:ext>
                </a:extLst>
              </a:tr>
              <a:tr h="1096224">
                <a:tc>
                  <a:txBody>
                    <a:bodyPr/>
                    <a:lstStyle/>
                    <a:p>
                      <a:r>
                        <a:rPr lang="en-US" sz="1400" dirty="0"/>
                        <a:t>Being exposed to asbestos does not mean you will develop health problems.</a:t>
                      </a:r>
                      <a:r>
                        <a:rPr lang="en-US" sz="1400" baseline="0" dirty="0"/>
                        <a:t>  </a:t>
                      </a:r>
                      <a:endParaRPr lang="en-US" sz="1400" dirty="0"/>
                    </a:p>
                  </a:txBody>
                  <a:tcPr/>
                </a:tc>
                <a:tc>
                  <a:txBody>
                    <a:bodyPr/>
                    <a:lstStyle/>
                    <a:p>
                      <a:r>
                        <a:rPr lang="en-US" sz="1400" dirty="0"/>
                        <a:t>People with</a:t>
                      </a:r>
                      <a:r>
                        <a:rPr lang="en-US" sz="1400" baseline="0" dirty="0"/>
                        <a:t> some</a:t>
                      </a:r>
                      <a:r>
                        <a:rPr lang="en-US" sz="1400" dirty="0"/>
                        <a:t> existing health conditions are more likely to develop health problems</a:t>
                      </a:r>
                      <a:r>
                        <a:rPr lang="en-US" sz="1400" baseline="0" dirty="0"/>
                        <a:t>.   </a:t>
                      </a:r>
                      <a:endParaRPr lang="en-US" sz="1400" dirty="0"/>
                    </a:p>
                  </a:txBody>
                  <a:tcPr/>
                </a:tc>
                <a:tc>
                  <a:txBody>
                    <a:bodyPr/>
                    <a:lstStyle/>
                    <a:p>
                      <a:r>
                        <a:rPr lang="en-US" sz="1400" dirty="0"/>
                        <a:t>Lower your exposure to asbestos.</a:t>
                      </a:r>
                    </a:p>
                  </a:txBody>
                  <a:tcPr/>
                </a:tc>
                <a:extLst>
                  <a:ext uri="{0D108BD9-81ED-4DB2-BD59-A6C34878D82A}">
                    <a16:rowId xmlns:a16="http://schemas.microsoft.com/office/drawing/2014/main" val="4689145"/>
                  </a:ext>
                </a:extLst>
              </a:tr>
              <a:tr h="1069723">
                <a:tc>
                  <a:txBody>
                    <a:bodyPr/>
                    <a:lstStyle/>
                    <a:p>
                      <a:r>
                        <a:rPr lang="en-US" sz="1400" dirty="0"/>
                        <a:t>Several factors affect whether</a:t>
                      </a:r>
                      <a:r>
                        <a:rPr lang="en-US" sz="1400" baseline="0" dirty="0"/>
                        <a:t> you will develop health effects.</a:t>
                      </a:r>
                      <a:endParaRPr lang="en-US" sz="1400" dirty="0"/>
                    </a:p>
                  </a:txBody>
                  <a:tcPr/>
                </a:tc>
                <a:tc>
                  <a:txBody>
                    <a:bodyPr/>
                    <a:lstStyle/>
                    <a:p>
                      <a:r>
                        <a:rPr lang="en-US" sz="1400" dirty="0"/>
                        <a:t>Pre-existing lung conditions can exacerbate or accelerate exposure risk</a:t>
                      </a:r>
                    </a:p>
                  </a:txBody>
                  <a:tcPr/>
                </a:tc>
                <a:tc>
                  <a:txBody>
                    <a:bodyPr/>
                    <a:lstStyle/>
                    <a:p>
                      <a:r>
                        <a:rPr lang="en-US" sz="1400" dirty="0"/>
                        <a:t>Stay off mine property.</a:t>
                      </a:r>
                    </a:p>
                  </a:txBody>
                  <a:tcPr/>
                </a:tc>
                <a:extLst>
                  <a:ext uri="{0D108BD9-81ED-4DB2-BD59-A6C34878D82A}">
                    <a16:rowId xmlns:a16="http://schemas.microsoft.com/office/drawing/2014/main" val="3161808768"/>
                  </a:ext>
                </a:extLst>
              </a:tr>
              <a:tr h="1069723">
                <a:tc>
                  <a:txBody>
                    <a:bodyPr/>
                    <a:lstStyle/>
                    <a:p>
                      <a:r>
                        <a:rPr lang="en-US" sz="1400" dirty="0"/>
                        <a:t>Factors include</a:t>
                      </a:r>
                      <a:r>
                        <a:rPr lang="en-US" sz="1400" baseline="0" dirty="0"/>
                        <a:t> h</a:t>
                      </a:r>
                      <a:r>
                        <a:rPr lang="en-US" sz="1400" dirty="0"/>
                        <a:t>ow lon</a:t>
                      </a:r>
                      <a:r>
                        <a:rPr lang="en-US" sz="1400" baseline="0" dirty="0"/>
                        <a:t>g, how often, and h</a:t>
                      </a:r>
                      <a:r>
                        <a:rPr lang="en-US" sz="1400" dirty="0"/>
                        <a:t>ow much you were exposed to.</a:t>
                      </a:r>
                    </a:p>
                  </a:txBody>
                  <a:tcPr/>
                </a:tc>
                <a:tc>
                  <a:txBody>
                    <a:bodyPr/>
                    <a:lstStyle/>
                    <a:p>
                      <a:r>
                        <a:rPr lang="en-US" sz="1400" dirty="0"/>
                        <a:t>Cigarette</a:t>
                      </a:r>
                      <a:r>
                        <a:rPr lang="en-US" sz="1400" baseline="0" dirty="0"/>
                        <a:t> smoking added to asbestos exposure increases your chances of getting lung cancer.</a:t>
                      </a:r>
                      <a:endParaRPr lang="en-US" sz="1400" dirty="0"/>
                    </a:p>
                  </a:txBody>
                  <a:tcPr/>
                </a:tc>
                <a:tc>
                  <a:txBody>
                    <a:bodyPr/>
                    <a:lstStyle/>
                    <a:p>
                      <a:r>
                        <a:rPr lang="en-US" sz="1400" dirty="0"/>
                        <a:t>Do not camp or recreate in wetlands within one mile of the facility.  </a:t>
                      </a:r>
                    </a:p>
                  </a:txBody>
                  <a:tcPr/>
                </a:tc>
                <a:extLst>
                  <a:ext uri="{0D108BD9-81ED-4DB2-BD59-A6C34878D82A}">
                    <a16:rowId xmlns:a16="http://schemas.microsoft.com/office/drawing/2014/main" val="649502376"/>
                  </a:ext>
                </a:extLst>
              </a:tr>
              <a:tr h="1069723">
                <a:tc>
                  <a:txBody>
                    <a:bodyPr/>
                    <a:lstStyle/>
                    <a:p>
                      <a:r>
                        <a:rPr lang="en-US" sz="1400" dirty="0"/>
                        <a:t>The size and type of asbestos fibers you were exposed to is another factor.</a:t>
                      </a:r>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453335504"/>
                  </a:ext>
                </a:extLst>
              </a:tr>
            </a:tbl>
          </a:graphicData>
        </a:graphic>
      </p:graphicFrame>
    </p:spTree>
    <p:extLst>
      <p:ext uri="{BB962C8B-B14F-4D97-AF65-F5344CB8AC3E}">
        <p14:creationId xmlns:p14="http://schemas.microsoft.com/office/powerpoint/2010/main" val="266925435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0C8F-8A00-4879-8BA4-021E6C20A14E}"/>
              </a:ext>
            </a:extLst>
          </p:cNvPr>
          <p:cNvSpPr>
            <a:spLocks noGrp="1"/>
          </p:cNvSpPr>
          <p:nvPr>
            <p:ph type="title"/>
          </p:nvPr>
        </p:nvSpPr>
        <p:spPr/>
        <p:txBody>
          <a:bodyPr/>
          <a:lstStyle/>
          <a:p>
            <a:r>
              <a:rPr lang="en-US" dirty="0"/>
              <a:t>Course Details</a:t>
            </a:r>
          </a:p>
        </p:txBody>
      </p:sp>
      <p:sp>
        <p:nvSpPr>
          <p:cNvPr id="3" name="Content Placeholder 2">
            <a:extLst>
              <a:ext uri="{FF2B5EF4-FFF2-40B4-BE49-F238E27FC236}">
                <a16:creationId xmlns:a16="http://schemas.microsoft.com/office/drawing/2014/main" id="{40579B05-11D8-4F9B-A9E3-5494ACAF739B}"/>
              </a:ext>
            </a:extLst>
          </p:cNvPr>
          <p:cNvSpPr>
            <a:spLocks noGrp="1"/>
          </p:cNvSpPr>
          <p:nvPr>
            <p:ph idx="1"/>
          </p:nvPr>
        </p:nvSpPr>
        <p:spPr/>
        <p:txBody>
          <a:bodyPr/>
          <a:lstStyle/>
          <a:p>
            <a:r>
              <a:rPr lang="en-US" dirty="0">
                <a:solidFill>
                  <a:srgbClr val="000000"/>
                </a:solidFill>
              </a:rPr>
              <a:t>Pre-test</a:t>
            </a:r>
          </a:p>
          <a:p>
            <a:r>
              <a:rPr lang="en-US" dirty="0">
                <a:solidFill>
                  <a:srgbClr val="000000"/>
                </a:solidFill>
              </a:rPr>
              <a:t>Post-test: 70% or higher to receive a certificate</a:t>
            </a:r>
          </a:p>
          <a:p>
            <a:pPr lvl="1"/>
            <a:r>
              <a:rPr lang="en-US" dirty="0">
                <a:solidFill>
                  <a:srgbClr val="000000"/>
                </a:solidFill>
              </a:rPr>
              <a:t>Create a 4-digit number to put on your pre- and post-tests</a:t>
            </a:r>
          </a:p>
          <a:p>
            <a:pPr lvl="1"/>
            <a:r>
              <a:rPr lang="en-US" dirty="0">
                <a:solidFill>
                  <a:srgbClr val="000000"/>
                </a:solidFill>
              </a:rPr>
              <a:t>Memorize the number or keep a written copy</a:t>
            </a:r>
          </a:p>
          <a:p>
            <a:pPr lvl="1"/>
            <a:r>
              <a:rPr lang="en-US" dirty="0">
                <a:solidFill>
                  <a:srgbClr val="000000"/>
                </a:solidFill>
              </a:rPr>
              <a:t>Use the same  number on both the pre- and post-test</a:t>
            </a:r>
          </a:p>
        </p:txBody>
      </p:sp>
      <p:pic>
        <p:nvPicPr>
          <p:cNvPr id="9" name="Content Placeholder 8" descr="A person in front of a computer, taking a test.&#10;&#10; &#10;">
            <a:extLst>
              <a:ext uri="{FF2B5EF4-FFF2-40B4-BE49-F238E27FC236}">
                <a16:creationId xmlns:a16="http://schemas.microsoft.com/office/drawing/2014/main" id="{7A09048C-524D-4AEB-8A51-459839389DA0}"/>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5029200" y="2324100"/>
            <a:ext cx="3657600" cy="2743200"/>
          </a:xfrm>
        </p:spPr>
      </p:pic>
      <p:sp>
        <p:nvSpPr>
          <p:cNvPr id="6" name="Text Placeholder 5">
            <a:extLst>
              <a:ext uri="{FF2B5EF4-FFF2-40B4-BE49-F238E27FC236}">
                <a16:creationId xmlns:a16="http://schemas.microsoft.com/office/drawing/2014/main" id="{3D06D9C2-AB24-4552-91CE-FC29D03A43FE}"/>
              </a:ext>
            </a:extLst>
          </p:cNvPr>
          <p:cNvSpPr>
            <a:spLocks noGrp="1"/>
          </p:cNvSpPr>
          <p:nvPr>
            <p:ph type="body" sz="quarter" idx="13"/>
          </p:nvPr>
        </p:nvSpPr>
        <p:spPr>
          <a:xfrm>
            <a:off x="4800600" y="5334001"/>
            <a:ext cx="3962400" cy="457200"/>
          </a:xfrm>
        </p:spPr>
        <p:txBody>
          <a:bodyPr/>
          <a:lstStyle/>
          <a:p>
            <a:r>
              <a:rPr lang="en-US" dirty="0"/>
              <a:t>An ATSDR Regional Representative taking a test. ATSDR, 2019.</a:t>
            </a:r>
          </a:p>
        </p:txBody>
      </p:sp>
    </p:spTree>
    <p:extLst>
      <p:ext uri="{BB962C8B-B14F-4D97-AF65-F5344CB8AC3E}">
        <p14:creationId xmlns:p14="http://schemas.microsoft.com/office/powerpoint/2010/main" val="380590326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DB13-F632-4548-99B8-B068684E8B58}"/>
              </a:ext>
            </a:extLst>
          </p:cNvPr>
          <p:cNvSpPr>
            <a:spLocks noGrp="1"/>
          </p:cNvSpPr>
          <p:nvPr>
            <p:ph type="title"/>
          </p:nvPr>
        </p:nvSpPr>
        <p:spPr/>
        <p:txBody>
          <a:bodyPr/>
          <a:lstStyle/>
          <a:p>
            <a:r>
              <a:rPr lang="en-US" dirty="0"/>
              <a:t>Case Study: Asbestos Mine - Outcome</a:t>
            </a:r>
          </a:p>
        </p:txBody>
      </p:sp>
      <p:sp>
        <p:nvSpPr>
          <p:cNvPr id="3" name="Content Placeholder 2"/>
          <p:cNvSpPr>
            <a:spLocks noGrp="1"/>
          </p:cNvSpPr>
          <p:nvPr>
            <p:ph idx="1"/>
          </p:nvPr>
        </p:nvSpPr>
        <p:spPr/>
        <p:txBody>
          <a:bodyPr/>
          <a:lstStyle/>
          <a:p>
            <a:r>
              <a:rPr lang="en-US" sz="2800" dirty="0">
                <a:solidFill>
                  <a:srgbClr val="000000"/>
                </a:solidFill>
              </a:rPr>
              <a:t>Education and awareness campaign </a:t>
            </a:r>
            <a:r>
              <a:rPr lang="en-US" sz="2800" b="0" dirty="0">
                <a:solidFill>
                  <a:srgbClr val="000000"/>
                </a:solidFill>
              </a:rPr>
              <a:t>developed</a:t>
            </a:r>
          </a:p>
          <a:p>
            <a:pPr lvl="1"/>
            <a:r>
              <a:rPr lang="en-US" sz="2400" dirty="0">
                <a:solidFill>
                  <a:srgbClr val="000000"/>
                </a:solidFill>
              </a:rPr>
              <a:t>Federal, state, environmental and health agencies</a:t>
            </a:r>
          </a:p>
          <a:p>
            <a:r>
              <a:rPr lang="en-US" sz="2800" b="0" dirty="0">
                <a:solidFill>
                  <a:srgbClr val="000000"/>
                </a:solidFill>
              </a:rPr>
              <a:t>Campaign informed residents about </a:t>
            </a:r>
            <a:r>
              <a:rPr lang="en-US" sz="2800" dirty="0">
                <a:solidFill>
                  <a:srgbClr val="000000"/>
                </a:solidFill>
              </a:rPr>
              <a:t>asbestos exposures </a:t>
            </a:r>
            <a:r>
              <a:rPr lang="en-US" sz="2800" b="0" dirty="0">
                <a:solidFill>
                  <a:srgbClr val="000000"/>
                </a:solidFill>
              </a:rPr>
              <a:t>and encouraged residents to minimize exposure by </a:t>
            </a:r>
            <a:r>
              <a:rPr lang="en-US" sz="2800" dirty="0">
                <a:solidFill>
                  <a:srgbClr val="000000"/>
                </a:solidFill>
              </a:rPr>
              <a:t>staying off the mine property</a:t>
            </a:r>
          </a:p>
          <a:p>
            <a:r>
              <a:rPr lang="en-US" sz="2800" b="0" dirty="0">
                <a:solidFill>
                  <a:srgbClr val="000000"/>
                </a:solidFill>
              </a:rPr>
              <a:t>Site identified as a </a:t>
            </a:r>
            <a:r>
              <a:rPr lang="en-US" sz="2800" dirty="0">
                <a:solidFill>
                  <a:srgbClr val="000000"/>
                </a:solidFill>
              </a:rPr>
              <a:t>hazardous </a:t>
            </a:r>
            <a:r>
              <a:rPr lang="en-US" sz="2800" b="0" dirty="0">
                <a:solidFill>
                  <a:srgbClr val="000000"/>
                </a:solidFill>
              </a:rPr>
              <a:t>place where</a:t>
            </a:r>
            <a:r>
              <a:rPr lang="en-US" sz="2800" dirty="0">
                <a:solidFill>
                  <a:srgbClr val="000000"/>
                </a:solidFill>
              </a:rPr>
              <a:t> </a:t>
            </a:r>
            <a:r>
              <a:rPr lang="en-US" sz="2800" b="0" dirty="0">
                <a:solidFill>
                  <a:srgbClr val="000000"/>
                </a:solidFill>
              </a:rPr>
              <a:t>recreation can be </a:t>
            </a:r>
            <a:r>
              <a:rPr lang="en-US" sz="2800" dirty="0">
                <a:solidFill>
                  <a:srgbClr val="000000"/>
                </a:solidFill>
              </a:rPr>
              <a:t>dangerous to people’s health.</a:t>
            </a:r>
          </a:p>
        </p:txBody>
      </p:sp>
    </p:spTree>
    <p:extLst>
      <p:ext uri="{BB962C8B-B14F-4D97-AF65-F5344CB8AC3E}">
        <p14:creationId xmlns:p14="http://schemas.microsoft.com/office/powerpoint/2010/main" val="2780902031"/>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FAAD-B8D4-4BF2-BD0E-FBFD62B3FC3E}"/>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8FB7BC8D-66F9-4CE4-92BB-1FEF6F5E7009}"/>
              </a:ext>
            </a:extLst>
          </p:cNvPr>
          <p:cNvSpPr>
            <a:spLocks noGrp="1"/>
          </p:cNvSpPr>
          <p:nvPr>
            <p:ph idx="1"/>
          </p:nvPr>
        </p:nvSpPr>
        <p:spPr/>
        <p:txBody>
          <a:bodyPr/>
          <a:lstStyle/>
          <a:p>
            <a:r>
              <a:rPr lang="en-US" dirty="0">
                <a:solidFill>
                  <a:srgbClr val="000000"/>
                </a:solidFill>
              </a:rPr>
              <a:t>ATSDR Communication Toolkit</a:t>
            </a:r>
          </a:p>
          <a:p>
            <a:pPr lvl="1"/>
            <a:r>
              <a:rPr lang="en-US" dirty="0">
                <a:solidFill>
                  <a:srgbClr val="000000"/>
                </a:solidFill>
              </a:rPr>
              <a:t>Community Concern Assessment Tool</a:t>
            </a:r>
          </a:p>
          <a:p>
            <a:r>
              <a:rPr lang="en-US" dirty="0">
                <a:solidFill>
                  <a:srgbClr val="000000"/>
                </a:solidFill>
              </a:rPr>
              <a:t>CDC/Federal Plain Language Guidelines</a:t>
            </a:r>
          </a:p>
          <a:p>
            <a:r>
              <a:rPr lang="en-US" dirty="0">
                <a:solidFill>
                  <a:srgbClr val="000000"/>
                </a:solidFill>
              </a:rPr>
              <a:t>Risk communication resources</a:t>
            </a:r>
          </a:p>
          <a:p>
            <a:endParaRPr lang="en-US" dirty="0"/>
          </a:p>
          <a:p>
            <a:endParaRPr lang="en-US" dirty="0"/>
          </a:p>
          <a:p>
            <a:endParaRPr lang="en-US" dirty="0"/>
          </a:p>
        </p:txBody>
      </p:sp>
    </p:spTree>
    <p:extLst>
      <p:ext uri="{BB962C8B-B14F-4D97-AF65-F5344CB8AC3E}">
        <p14:creationId xmlns:p14="http://schemas.microsoft.com/office/powerpoint/2010/main" val="204939736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Community Concern Assessment Tool</a:t>
            </a:r>
          </a:p>
        </p:txBody>
      </p:sp>
      <p:sp>
        <p:nvSpPr>
          <p:cNvPr id="4" name="TextBox 3"/>
          <p:cNvSpPr txBox="1"/>
          <p:nvPr/>
        </p:nvSpPr>
        <p:spPr>
          <a:xfrm>
            <a:off x="8763000" y="6458209"/>
            <a:ext cx="457200" cy="380999"/>
          </a:xfrm>
          <a:prstGeom prst="rect">
            <a:avLst/>
          </a:prstGeom>
          <a:noFill/>
        </p:spPr>
        <p:txBody>
          <a:bodyPr wrap="square" rtlCol="0">
            <a:spAutoFit/>
          </a:bodyPr>
          <a:lstStyle/>
          <a:p>
            <a:r>
              <a:rPr lang="en-US" dirty="0"/>
              <a:t> </a:t>
            </a:r>
          </a:p>
        </p:txBody>
      </p:sp>
      <p:pic>
        <p:nvPicPr>
          <p:cNvPr id="7" name="Content Placeholder 6" descr="A description of the Community Concern Assessment Tool.">
            <a:extLst>
              <a:ext uri="{FF2B5EF4-FFF2-40B4-BE49-F238E27FC236}">
                <a16:creationId xmlns:a16="http://schemas.microsoft.com/office/drawing/2014/main" id="{6B13EC53-E31C-4DB9-94B7-B07C1709BDBE}"/>
              </a:ext>
            </a:extLst>
          </p:cNvPr>
          <p:cNvPicPr>
            <a:picLocks noGrp="1" noChangeAspect="1"/>
          </p:cNvPicPr>
          <p:nvPr>
            <p:ph idx="1"/>
          </p:nvPr>
        </p:nvPicPr>
        <p:blipFill>
          <a:blip r:embed="rId3"/>
          <a:stretch>
            <a:fillRect/>
          </a:stretch>
        </p:blipFill>
        <p:spPr>
          <a:xfrm>
            <a:off x="3048036" y="1600200"/>
            <a:ext cx="3047928" cy="4191000"/>
          </a:xfrm>
          <a:prstGeom prst="rect">
            <a:avLst/>
          </a:prstGeom>
        </p:spPr>
      </p:pic>
    </p:spTree>
    <p:extLst>
      <p:ext uri="{BB962C8B-B14F-4D97-AF65-F5344CB8AC3E}">
        <p14:creationId xmlns:p14="http://schemas.microsoft.com/office/powerpoint/2010/main" val="302325919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t>Community Concern Assessment Tool</a:t>
            </a:r>
          </a:p>
        </p:txBody>
      </p:sp>
      <p:pic>
        <p:nvPicPr>
          <p:cNvPr id="5" name="Content Placeholder 4" descr="Image of the Community Concern Assessment Tool.&#10;"/>
          <p:cNvPicPr>
            <a:picLocks noGrp="1" noChangeAspect="1"/>
          </p:cNvPicPr>
          <p:nvPr>
            <p:ph idx="1"/>
          </p:nvPr>
        </p:nvPicPr>
        <p:blipFill>
          <a:blip r:embed="rId3"/>
          <a:stretch>
            <a:fillRect/>
          </a:stretch>
        </p:blipFill>
        <p:spPr>
          <a:xfrm>
            <a:off x="1600200" y="916969"/>
            <a:ext cx="5562600" cy="5573008"/>
          </a:xfrm>
          <a:prstGeom prst="rect">
            <a:avLst/>
          </a:prstGeom>
        </p:spPr>
      </p:pic>
    </p:spTree>
    <p:extLst>
      <p:ext uri="{BB962C8B-B14F-4D97-AF65-F5344CB8AC3E}">
        <p14:creationId xmlns:p14="http://schemas.microsoft.com/office/powerpoint/2010/main" val="105592987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CDC/Federal Plain Language Guidelines</a:t>
            </a:r>
          </a:p>
        </p:txBody>
      </p:sp>
      <p:sp>
        <p:nvSpPr>
          <p:cNvPr id="3" name="Content Placeholder 2"/>
          <p:cNvSpPr>
            <a:spLocks noGrp="1"/>
          </p:cNvSpPr>
          <p:nvPr>
            <p:ph idx="1"/>
          </p:nvPr>
        </p:nvSpPr>
        <p:spPr/>
        <p:txBody>
          <a:bodyPr/>
          <a:lstStyle/>
          <a:p>
            <a:pPr marL="0" indent="0">
              <a:buNone/>
            </a:pPr>
            <a:r>
              <a:rPr lang="en-US" dirty="0"/>
              <a:t>Plain Writing Act of 2010</a:t>
            </a:r>
          </a:p>
          <a:p>
            <a:r>
              <a:rPr lang="en-US" b="0" dirty="0"/>
              <a:t>An act to enhance citizen access to government information and services (as well as for other purposes) by establishing that government documents issued to the public must be written clearly.</a:t>
            </a:r>
            <a:endParaRPr lang="en-US" dirty="0"/>
          </a:p>
          <a:p>
            <a:r>
              <a:rPr lang="en-US" b="0" dirty="0"/>
              <a:t>Find Guidelines at </a:t>
            </a:r>
            <a:r>
              <a:rPr lang="en-US" dirty="0"/>
              <a:t>https://www.plainlanguage.gov/guidelines/</a:t>
            </a:r>
          </a:p>
        </p:txBody>
      </p:sp>
    </p:spTree>
    <p:extLst>
      <p:ext uri="{BB962C8B-B14F-4D97-AF65-F5344CB8AC3E}">
        <p14:creationId xmlns:p14="http://schemas.microsoft.com/office/powerpoint/2010/main" val="108595502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Plain Language Guidelines</a:t>
            </a:r>
          </a:p>
        </p:txBody>
      </p:sp>
      <p:sp>
        <p:nvSpPr>
          <p:cNvPr id="3" name="Content Placeholder 2"/>
          <p:cNvSpPr>
            <a:spLocks noGrp="1"/>
          </p:cNvSpPr>
          <p:nvPr>
            <p:ph idx="1"/>
          </p:nvPr>
        </p:nvSpPr>
        <p:spPr/>
        <p:txBody>
          <a:bodyPr/>
          <a:lstStyle/>
          <a:p>
            <a:pPr marL="0" indent="0">
              <a:buNone/>
            </a:pPr>
            <a:r>
              <a:rPr lang="en-US" b="0" dirty="0">
                <a:solidFill>
                  <a:schemeClr val="accent6">
                    <a:lumMod val="50000"/>
                  </a:schemeClr>
                </a:solidFill>
              </a:rPr>
              <a:t>“Plain Language Action and Information Network (PLAIN) is a community of federal employees dedicated to the idea that citizens deserve clear communications from government.”</a:t>
            </a:r>
          </a:p>
        </p:txBody>
      </p:sp>
      <p:sp>
        <p:nvSpPr>
          <p:cNvPr id="4" name="Text Placeholder 3"/>
          <p:cNvSpPr>
            <a:spLocks noGrp="1"/>
          </p:cNvSpPr>
          <p:nvPr>
            <p:ph type="body" sz="quarter" idx="11"/>
          </p:nvPr>
        </p:nvSpPr>
        <p:spPr/>
        <p:txBody>
          <a:bodyPr/>
          <a:lstStyle/>
          <a:p>
            <a:r>
              <a:rPr lang="en-US" dirty="0"/>
              <a:t>https://www.plainlanguage.gov/media/FederalPLGuidelines.pdf</a:t>
            </a:r>
          </a:p>
        </p:txBody>
      </p:sp>
    </p:spTree>
    <p:extLst>
      <p:ext uri="{BB962C8B-B14F-4D97-AF65-F5344CB8AC3E}">
        <p14:creationId xmlns:p14="http://schemas.microsoft.com/office/powerpoint/2010/main" val="496848549"/>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Plain Language Guidelines</a:t>
            </a:r>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Download the manual for free</a:t>
            </a:r>
          </a:p>
          <a:p>
            <a:pPr marL="457200" lvl="1" indent="0">
              <a:buNone/>
            </a:pPr>
            <a:r>
              <a:rPr lang="en-US" dirty="0">
                <a:hlinkClick r:id="rId3"/>
              </a:rPr>
              <a:t>https://www.plainlanguage.gov/media/FederalPLGuidelines.pdf</a:t>
            </a:r>
            <a:r>
              <a:rPr lang="en-US" dirty="0"/>
              <a:t> </a:t>
            </a:r>
          </a:p>
          <a:p>
            <a:pPr marL="457200" lvl="1" indent="0">
              <a:buNone/>
            </a:pPr>
            <a:endParaRPr lang="en-US" dirty="0"/>
          </a:p>
        </p:txBody>
      </p:sp>
    </p:spTree>
    <p:extLst>
      <p:ext uri="{BB962C8B-B14F-4D97-AF65-F5344CB8AC3E}">
        <p14:creationId xmlns:p14="http://schemas.microsoft.com/office/powerpoint/2010/main" val="266101830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E413D0B-2BCB-4528-980D-86D196974DD6}"/>
              </a:ext>
            </a:extLst>
          </p:cNvPr>
          <p:cNvSpPr>
            <a:spLocks noGrp="1"/>
          </p:cNvSpPr>
          <p:nvPr>
            <p:ph type="title"/>
          </p:nvPr>
        </p:nvSpPr>
        <p:spPr/>
        <p:txBody>
          <a:bodyPr/>
          <a:lstStyle/>
          <a:p>
            <a:r>
              <a:rPr lang="en-US" dirty="0"/>
              <a:t>Risk Communication Resources</a:t>
            </a:r>
          </a:p>
        </p:txBody>
      </p:sp>
      <p:sp>
        <p:nvSpPr>
          <p:cNvPr id="6" name="Content Placeholder 5">
            <a:extLst>
              <a:ext uri="{FF2B5EF4-FFF2-40B4-BE49-F238E27FC236}">
                <a16:creationId xmlns:a16="http://schemas.microsoft.com/office/drawing/2014/main" id="{BDE2ADAE-D6FD-414B-930A-E7E8C6C17512}"/>
              </a:ext>
            </a:extLst>
          </p:cNvPr>
          <p:cNvSpPr>
            <a:spLocks noGrp="1"/>
          </p:cNvSpPr>
          <p:nvPr>
            <p:ph idx="1"/>
          </p:nvPr>
        </p:nvSpPr>
        <p:spPr/>
        <p:txBody>
          <a:bodyPr/>
          <a:lstStyle/>
          <a:p>
            <a:r>
              <a:rPr lang="en-US" sz="2000" dirty="0"/>
              <a:t>ATSDR provides links to Risk Communication publications on this website: </a:t>
            </a:r>
            <a:r>
              <a:rPr lang="en-US" sz="2000" u="sng" dirty="0">
                <a:hlinkClick r:id="rId3"/>
              </a:rPr>
              <a:t>https://www.atsdr.cdc.gov/publications_risk_comm.html</a:t>
            </a:r>
            <a:r>
              <a:rPr lang="en-US" sz="2000" dirty="0"/>
              <a:t>.</a:t>
            </a:r>
          </a:p>
          <a:p>
            <a:pPr marL="0" indent="0">
              <a:buNone/>
            </a:pPr>
            <a:r>
              <a:rPr lang="en-US" sz="2000" dirty="0"/>
              <a:t> </a:t>
            </a:r>
          </a:p>
          <a:p>
            <a:r>
              <a:rPr lang="en-US" sz="2000" dirty="0"/>
              <a:t> </a:t>
            </a:r>
            <a:r>
              <a:rPr lang="en-US" sz="2000" u="sng" dirty="0">
                <a:hlinkClick r:id="rId4"/>
              </a:rPr>
              <a:t>A Primer on Health Risk Communication</a:t>
            </a:r>
            <a:r>
              <a:rPr lang="en-US" sz="2000" dirty="0"/>
              <a:t> (</a:t>
            </a:r>
            <a:r>
              <a:rPr lang="en-US" sz="2000" dirty="0">
                <a:hlinkClick r:id="rId4"/>
              </a:rPr>
              <a:t>https://www.atsdr.cdc.gov/risk/riskprimer/index.html</a:t>
            </a:r>
            <a:r>
              <a:rPr lang="en-US" sz="2000" dirty="0"/>
              <a:t>) is no longer maintained by ATSDR, but much of the basic information may still be useful for communicating with the public.</a:t>
            </a:r>
          </a:p>
          <a:p>
            <a:endParaRPr lang="en-US" dirty="0"/>
          </a:p>
        </p:txBody>
      </p:sp>
    </p:spTree>
    <p:extLst>
      <p:ext uri="{BB962C8B-B14F-4D97-AF65-F5344CB8AC3E}">
        <p14:creationId xmlns:p14="http://schemas.microsoft.com/office/powerpoint/2010/main" val="367812485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7810-2BBF-411C-8C85-453F83AC9F13}"/>
              </a:ext>
            </a:extLst>
          </p:cNvPr>
          <p:cNvSpPr>
            <a:spLocks noGrp="1"/>
          </p:cNvSpPr>
          <p:nvPr>
            <p:ph type="title"/>
          </p:nvPr>
        </p:nvSpPr>
        <p:spPr/>
        <p:txBody>
          <a:bodyPr/>
          <a:lstStyle/>
          <a:p>
            <a:r>
              <a:rPr lang="en-US" dirty="0"/>
              <a:t>Risk Communication Resources</a:t>
            </a:r>
          </a:p>
        </p:txBody>
      </p:sp>
      <p:pic>
        <p:nvPicPr>
          <p:cNvPr id="5" name="Content Placeholder 4">
            <a:extLst>
              <a:ext uri="{FF2B5EF4-FFF2-40B4-BE49-F238E27FC236}">
                <a16:creationId xmlns:a16="http://schemas.microsoft.com/office/drawing/2014/main" id="{804C7E45-34A2-473F-BD10-0C2C7AB7650B}"/>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2209800" y="1709933"/>
            <a:ext cx="4343400" cy="3651249"/>
          </a:xfrm>
          <a:prstGeom prst="rect">
            <a:avLst/>
          </a:prstGeom>
        </p:spPr>
      </p:pic>
    </p:spTree>
    <p:extLst>
      <p:ext uri="{BB962C8B-B14F-4D97-AF65-F5344CB8AC3E}">
        <p14:creationId xmlns:p14="http://schemas.microsoft.com/office/powerpoint/2010/main" val="90451083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93D694-B713-4926-8EE0-BC4CD39ED954}"/>
              </a:ext>
            </a:extLst>
          </p:cNvPr>
          <p:cNvSpPr>
            <a:spLocks noGrp="1"/>
          </p:cNvSpPr>
          <p:nvPr>
            <p:ph type="title"/>
          </p:nvPr>
        </p:nvSpPr>
        <p:spPr/>
        <p:txBody>
          <a:bodyPr/>
          <a:lstStyle/>
          <a:p>
            <a:r>
              <a:rPr lang="en-US" dirty="0"/>
              <a:t>Risk Communication Resources</a:t>
            </a:r>
          </a:p>
        </p:txBody>
      </p:sp>
      <p:sp>
        <p:nvSpPr>
          <p:cNvPr id="6" name="Content Placeholder 5">
            <a:extLst>
              <a:ext uri="{FF2B5EF4-FFF2-40B4-BE49-F238E27FC236}">
                <a16:creationId xmlns:a16="http://schemas.microsoft.com/office/drawing/2014/main" id="{8BB3E177-963A-4EDE-80FB-5FCD8D503C2C}"/>
              </a:ext>
            </a:extLst>
          </p:cNvPr>
          <p:cNvSpPr>
            <a:spLocks noGrp="1"/>
          </p:cNvSpPr>
          <p:nvPr>
            <p:ph idx="1"/>
          </p:nvPr>
        </p:nvSpPr>
        <p:spPr/>
        <p:txBody>
          <a:bodyPr/>
          <a:lstStyle/>
          <a:p>
            <a:endParaRPr lang="en-US" b="0" dirty="0"/>
          </a:p>
          <a:p>
            <a:r>
              <a:rPr lang="en-US" sz="1600" b="0" i="1" dirty="0"/>
              <a:t>Risk Communication in Action: The Risk Communication Workbook </a:t>
            </a:r>
            <a:r>
              <a:rPr lang="en-US" sz="1600" b="0" dirty="0"/>
              <a:t>(EPA/625/R-05/003). August 2007. (Authors: Christine Reckelhoff- Dangel, M.S.,ASPH/EPA Fellow and Dan Petersen, Ph.D., DABT) </a:t>
            </a:r>
          </a:p>
          <a:p>
            <a:endParaRPr lang="en-US" b="0" dirty="0"/>
          </a:p>
          <a:p>
            <a:r>
              <a:rPr lang="en-US" sz="1600" b="0" i="1" dirty="0"/>
              <a:t>Risk Communication in Action: Message Mapping </a:t>
            </a:r>
            <a:r>
              <a:rPr lang="en-US" sz="1600" b="0" dirty="0"/>
              <a:t>(EPA/625/R-06/012). August 2007. (Authors: Ivy Lin, M.S., ASPH/ EPA Fellow and Dan D. Petersen, Ph.D., DABT, USEPA) </a:t>
            </a:r>
            <a:endParaRPr lang="en-US" sz="1600" dirty="0"/>
          </a:p>
        </p:txBody>
      </p:sp>
      <p:pic>
        <p:nvPicPr>
          <p:cNvPr id="10" name="Content Placeholder 9">
            <a:extLst>
              <a:ext uri="{FF2B5EF4-FFF2-40B4-BE49-F238E27FC236}">
                <a16:creationId xmlns:a16="http://schemas.microsoft.com/office/drawing/2014/main" id="{40E78EC0-A9B9-475C-B44B-F3577CE31A3F}"/>
              </a:ext>
              <a:ext uri="{C183D7F6-B498-43B3-948B-1728B52AA6E4}">
                <adec:decorative xmlns:adec="http://schemas.microsoft.com/office/drawing/2017/decorative" val="1"/>
              </a:ext>
            </a:extLst>
          </p:cNvPr>
          <p:cNvPicPr>
            <a:picLocks noGrp="1" noChangeAspect="1"/>
          </p:cNvPicPr>
          <p:nvPr>
            <p:ph idx="12"/>
          </p:nvPr>
        </p:nvPicPr>
        <p:blipFill>
          <a:blip r:embed="rId3"/>
          <a:stretch>
            <a:fillRect/>
          </a:stretch>
        </p:blipFill>
        <p:spPr>
          <a:xfrm>
            <a:off x="5257800" y="1815301"/>
            <a:ext cx="1705608" cy="2106605"/>
          </a:xfrm>
          <a:prstGeom prst="rect">
            <a:avLst/>
          </a:prstGeom>
        </p:spPr>
      </p:pic>
      <p:pic>
        <p:nvPicPr>
          <p:cNvPr id="11" name="Picture 10">
            <a:extLst>
              <a:ext uri="{FF2B5EF4-FFF2-40B4-BE49-F238E27FC236}">
                <a16:creationId xmlns:a16="http://schemas.microsoft.com/office/drawing/2014/main" id="{C28CB531-F4FF-4375-859A-53211B6006A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81508" y="3286931"/>
            <a:ext cx="1505292" cy="2065941"/>
          </a:xfrm>
          <a:prstGeom prst="rect">
            <a:avLst/>
          </a:prstGeom>
        </p:spPr>
      </p:pic>
    </p:spTree>
    <p:extLst>
      <p:ext uri="{BB962C8B-B14F-4D97-AF65-F5344CB8AC3E}">
        <p14:creationId xmlns:p14="http://schemas.microsoft.com/office/powerpoint/2010/main" val="24984395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997B-056B-4448-8248-B49F938D879A}"/>
              </a:ext>
            </a:extLst>
          </p:cNvPr>
          <p:cNvSpPr>
            <a:spLocks noGrp="1"/>
          </p:cNvSpPr>
          <p:nvPr>
            <p:ph type="title"/>
          </p:nvPr>
        </p:nvSpPr>
        <p:spPr>
          <a:xfrm>
            <a:off x="457200" y="274638"/>
            <a:ext cx="8229600" cy="1096962"/>
          </a:xfrm>
        </p:spPr>
        <p:txBody>
          <a:bodyPr/>
          <a:lstStyle/>
          <a:p>
            <a:r>
              <a:rPr lang="en-US" dirty="0"/>
              <a:t>Pre-test</a:t>
            </a:r>
          </a:p>
        </p:txBody>
      </p:sp>
      <p:sp>
        <p:nvSpPr>
          <p:cNvPr id="3" name="Content Placeholder 2">
            <a:extLst>
              <a:ext uri="{FF2B5EF4-FFF2-40B4-BE49-F238E27FC236}">
                <a16:creationId xmlns:a16="http://schemas.microsoft.com/office/drawing/2014/main" id="{120DC252-3B71-49EF-BBA8-A6B243891551}"/>
              </a:ext>
            </a:extLst>
          </p:cNvPr>
          <p:cNvSpPr>
            <a:spLocks noGrp="1"/>
          </p:cNvSpPr>
          <p:nvPr>
            <p:ph idx="1"/>
          </p:nvPr>
        </p:nvSpPr>
        <p:spPr/>
        <p:txBody>
          <a:bodyPr/>
          <a:lstStyle/>
          <a:p>
            <a:r>
              <a:rPr lang="en-US" dirty="0"/>
              <a:t>Pre-test Module 3</a:t>
            </a:r>
          </a:p>
          <a:p>
            <a:r>
              <a:rPr lang="en-US" dirty="0"/>
              <a:t>Put your 4-digit number on the top right corner of your pre-test</a:t>
            </a:r>
          </a:p>
        </p:txBody>
      </p:sp>
    </p:spTree>
    <p:extLst>
      <p:ext uri="{BB962C8B-B14F-4D97-AF65-F5344CB8AC3E}">
        <p14:creationId xmlns:p14="http://schemas.microsoft.com/office/powerpoint/2010/main" val="6331283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FC2E8A-FB30-431E-8777-F83F270C0316}"/>
              </a:ext>
            </a:extLst>
          </p:cNvPr>
          <p:cNvSpPr>
            <a:spLocks noGrp="1"/>
          </p:cNvSpPr>
          <p:nvPr>
            <p:ph type="title"/>
          </p:nvPr>
        </p:nvSpPr>
        <p:spPr/>
        <p:txBody>
          <a:bodyPr/>
          <a:lstStyle/>
          <a:p>
            <a:r>
              <a:rPr lang="en-US" dirty="0"/>
              <a:t>Risk Communication Resources</a:t>
            </a:r>
          </a:p>
        </p:txBody>
      </p:sp>
      <p:pic>
        <p:nvPicPr>
          <p:cNvPr id="10" name="Content Placeholder 9">
            <a:extLst>
              <a:ext uri="{FF2B5EF4-FFF2-40B4-BE49-F238E27FC236}">
                <a16:creationId xmlns:a16="http://schemas.microsoft.com/office/drawing/2014/main" id="{F4F57694-4363-4D89-A133-7388A4D9E961}"/>
              </a:ext>
              <a:ext uri="{C183D7F6-B498-43B3-948B-1728B52AA6E4}">
                <adec:decorative xmlns:adec="http://schemas.microsoft.com/office/drawing/2017/decorative" val="1"/>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676400"/>
            <a:ext cx="5181600" cy="3810000"/>
          </a:xfrm>
          <a:prstGeom prst="rect">
            <a:avLst/>
          </a:prstGeom>
          <a:noFill/>
          <a:ln>
            <a:noFill/>
          </a:ln>
        </p:spPr>
      </p:pic>
    </p:spTree>
    <p:extLst>
      <p:ext uri="{BB962C8B-B14F-4D97-AF65-F5344CB8AC3E}">
        <p14:creationId xmlns:p14="http://schemas.microsoft.com/office/powerpoint/2010/main" val="245922063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Post-test</a:t>
            </a:r>
          </a:p>
        </p:txBody>
      </p:sp>
      <p:sp>
        <p:nvSpPr>
          <p:cNvPr id="4" name="Content Placeholder 3">
            <a:extLst>
              <a:ext uri="{FF2B5EF4-FFF2-40B4-BE49-F238E27FC236}">
                <a16:creationId xmlns:a16="http://schemas.microsoft.com/office/drawing/2014/main" id="{DF07D1DA-250F-4D22-8B78-C4A2E735456D}"/>
              </a:ext>
            </a:extLst>
          </p:cNvPr>
          <p:cNvSpPr>
            <a:spLocks noGrp="1"/>
          </p:cNvSpPr>
          <p:nvPr>
            <p:ph idx="1"/>
          </p:nvPr>
        </p:nvSpPr>
        <p:spPr/>
        <p:txBody>
          <a:bodyPr/>
          <a:lstStyle/>
          <a:p>
            <a:r>
              <a:rPr lang="en-US" b="0" dirty="0"/>
              <a:t>Place your </a:t>
            </a:r>
            <a:r>
              <a:rPr lang="en-US" dirty="0"/>
              <a:t>4-digit number on the top </a:t>
            </a:r>
            <a:r>
              <a:rPr lang="en-US" b="0" dirty="0"/>
              <a:t>of your test</a:t>
            </a:r>
          </a:p>
          <a:p>
            <a:r>
              <a:rPr lang="en-US" b="0" dirty="0"/>
              <a:t>You can </a:t>
            </a:r>
            <a:r>
              <a:rPr lang="en-US" dirty="0"/>
              <a:t>retake </a:t>
            </a:r>
            <a:r>
              <a:rPr lang="en-US" b="0" dirty="0"/>
              <a:t>the test </a:t>
            </a:r>
            <a:r>
              <a:rPr lang="en-US" dirty="0"/>
              <a:t>multiple times</a:t>
            </a:r>
          </a:p>
          <a:p>
            <a:r>
              <a:rPr lang="en-US" b="0" dirty="0"/>
              <a:t>Test is </a:t>
            </a:r>
            <a:r>
              <a:rPr lang="en-US" dirty="0"/>
              <a:t>open book</a:t>
            </a:r>
          </a:p>
          <a:p>
            <a:r>
              <a:rPr lang="en-US" b="0" dirty="0"/>
              <a:t>Passing</a:t>
            </a:r>
            <a:r>
              <a:rPr lang="en-US" dirty="0"/>
              <a:t> score of 70% </a:t>
            </a:r>
            <a:r>
              <a:rPr lang="en-US" b="0" dirty="0"/>
              <a:t>is </a:t>
            </a:r>
            <a:r>
              <a:rPr lang="en-US" dirty="0"/>
              <a:t>required</a:t>
            </a:r>
          </a:p>
          <a:p>
            <a:r>
              <a:rPr lang="en-US" b="0" dirty="0"/>
              <a:t>Bring your test in </a:t>
            </a:r>
            <a:r>
              <a:rPr lang="en-US" dirty="0"/>
              <a:t>tomorrow </a:t>
            </a:r>
            <a:r>
              <a:rPr lang="en-US" b="0" dirty="0"/>
              <a:t>for grading</a:t>
            </a:r>
          </a:p>
        </p:txBody>
      </p:sp>
    </p:spTree>
    <p:extLst>
      <p:ext uri="{BB962C8B-B14F-4D97-AF65-F5344CB8AC3E}">
        <p14:creationId xmlns:p14="http://schemas.microsoft.com/office/powerpoint/2010/main" val="918031280"/>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1981200"/>
            <a:ext cx="6400800" cy="3429000"/>
          </a:xfrm>
        </p:spPr>
        <p:txBody>
          <a:bodyPr/>
          <a:lstStyle/>
          <a:p>
            <a:r>
              <a:rPr lang="en-US" sz="3200" dirty="0">
                <a:solidFill>
                  <a:srgbClr val="000000"/>
                </a:solidFill>
              </a:rPr>
              <a:t>Thank you!</a:t>
            </a:r>
          </a:p>
          <a:p>
            <a:endParaRPr lang="en-US" dirty="0">
              <a:solidFill>
                <a:srgbClr val="000000"/>
              </a:solidFill>
            </a:endParaRPr>
          </a:p>
          <a:p>
            <a:endParaRPr lang="en-US" dirty="0">
              <a:solidFill>
                <a:srgbClr val="000000"/>
              </a:solidFill>
            </a:endParaRPr>
          </a:p>
          <a:p>
            <a:r>
              <a:rPr lang="en-US" dirty="0">
                <a:solidFill>
                  <a:srgbClr val="000000"/>
                </a:solidFill>
              </a:rPr>
              <a:t>Laurel Berman, </a:t>
            </a:r>
            <a:r>
              <a:rPr lang="en-US" dirty="0">
                <a:solidFill>
                  <a:srgbClr val="000000"/>
                </a:solidFill>
                <a:hlinkClick r:id="rId2"/>
              </a:rPr>
              <a:t>laberman@cdc.gov</a:t>
            </a:r>
            <a:endParaRPr lang="en-US" dirty="0">
              <a:solidFill>
                <a:srgbClr val="000000"/>
              </a:solidFill>
            </a:endParaRPr>
          </a:p>
          <a:p>
            <a:r>
              <a:rPr lang="en-US" dirty="0">
                <a:solidFill>
                  <a:srgbClr val="000000"/>
                </a:solidFill>
              </a:rPr>
              <a:t>Leann Bing, </a:t>
            </a:r>
            <a:r>
              <a:rPr lang="en-US" dirty="0">
                <a:solidFill>
                  <a:srgbClr val="000000"/>
                </a:solidFill>
                <a:hlinkClick r:id="rId3"/>
              </a:rPr>
              <a:t>kbing@cdc.gov</a:t>
            </a:r>
            <a:r>
              <a:rPr lang="en-US" dirty="0">
                <a:solidFill>
                  <a:srgbClr val="000000"/>
                </a:solidFill>
              </a:rPr>
              <a:t> </a:t>
            </a:r>
          </a:p>
          <a:p>
            <a:r>
              <a:rPr lang="en-US" dirty="0">
                <a:solidFill>
                  <a:srgbClr val="000000"/>
                </a:solidFill>
              </a:rPr>
              <a:t>Sue Casteel, </a:t>
            </a:r>
            <a:r>
              <a:rPr lang="en-US" dirty="0">
                <a:solidFill>
                  <a:srgbClr val="002060"/>
                </a:solidFill>
              </a:rPr>
              <a:t>scasteel</a:t>
            </a:r>
            <a:r>
              <a:rPr lang="en-US" dirty="0">
                <a:solidFill>
                  <a:srgbClr val="002060"/>
                </a:solidFill>
                <a:hlinkClick r:id="rId4"/>
              </a:rPr>
              <a:t>@cdc.gov</a:t>
            </a:r>
            <a:r>
              <a:rPr lang="en-US" dirty="0">
                <a:solidFill>
                  <a:srgbClr val="002060"/>
                </a:solidFill>
              </a:rPr>
              <a:t> </a:t>
            </a:r>
          </a:p>
        </p:txBody>
      </p:sp>
      <p:sp>
        <p:nvSpPr>
          <p:cNvPr id="6" name="Text Placeholder 5"/>
          <p:cNvSpPr>
            <a:spLocks noGrp="1"/>
          </p:cNvSpPr>
          <p:nvPr>
            <p:ph type="body" sz="quarter" idx="11"/>
          </p:nvPr>
        </p:nvSpPr>
        <p:spPr/>
        <p:txBody>
          <a:bodyPr/>
          <a:lstStyle/>
          <a:p>
            <a:endParaRPr lang="en-US" dirty="0"/>
          </a:p>
        </p:txBody>
      </p:sp>
      <p:sp>
        <p:nvSpPr>
          <p:cNvPr id="7" name="Text Placeholder 6"/>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27921277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997B-056B-4448-8248-B49F938D879A}"/>
              </a:ext>
            </a:extLst>
          </p:cNvPr>
          <p:cNvSpPr>
            <a:spLocks noGrp="1"/>
          </p:cNvSpPr>
          <p:nvPr>
            <p:ph type="title"/>
          </p:nvPr>
        </p:nvSpPr>
        <p:spPr/>
        <p:txBody>
          <a:bodyPr/>
          <a:lstStyle/>
          <a:p>
            <a:r>
              <a:rPr lang="en-US" dirty="0"/>
              <a:t>Risk Communication Definition</a:t>
            </a:r>
          </a:p>
        </p:txBody>
      </p:sp>
      <p:sp>
        <p:nvSpPr>
          <p:cNvPr id="3" name="Content Placeholder 2">
            <a:extLst>
              <a:ext uri="{FF2B5EF4-FFF2-40B4-BE49-F238E27FC236}">
                <a16:creationId xmlns:a16="http://schemas.microsoft.com/office/drawing/2014/main" id="{120DC252-3B71-49EF-BBA8-A6B243891551}"/>
              </a:ext>
            </a:extLst>
          </p:cNvPr>
          <p:cNvSpPr>
            <a:spLocks noGrp="1"/>
          </p:cNvSpPr>
          <p:nvPr>
            <p:ph idx="1"/>
          </p:nvPr>
        </p:nvSpPr>
        <p:spPr/>
        <p:txBody>
          <a:bodyPr/>
          <a:lstStyle/>
          <a:p>
            <a:r>
              <a:rPr lang="en-US" dirty="0">
                <a:solidFill>
                  <a:srgbClr val="000000"/>
                </a:solidFill>
              </a:rPr>
              <a:t>A science-based approach for communicating effectively </a:t>
            </a:r>
          </a:p>
          <a:p>
            <a:r>
              <a:rPr lang="en-US" dirty="0">
                <a:solidFill>
                  <a:srgbClr val="000000"/>
                </a:solidFill>
              </a:rPr>
              <a:t>How we talk to the public about</a:t>
            </a:r>
          </a:p>
          <a:p>
            <a:pPr lvl="1">
              <a:buSzPct val="80000"/>
            </a:pPr>
            <a:r>
              <a:rPr lang="en-US" dirty="0">
                <a:solidFill>
                  <a:srgbClr val="000000"/>
                </a:solidFill>
              </a:rPr>
              <a:t>Substances or behaviors that can be harmful</a:t>
            </a:r>
          </a:p>
          <a:p>
            <a:pPr lvl="1">
              <a:buSzPct val="80000"/>
            </a:pPr>
            <a:r>
              <a:rPr lang="en-US" dirty="0">
                <a:solidFill>
                  <a:srgbClr val="000000"/>
                </a:solidFill>
              </a:rPr>
              <a:t>Potential hazards</a:t>
            </a:r>
          </a:p>
          <a:p>
            <a:pPr lvl="1">
              <a:buSzPct val="80000"/>
            </a:pPr>
            <a:r>
              <a:rPr lang="en-US" dirty="0">
                <a:solidFill>
                  <a:srgbClr val="000000"/>
                </a:solidFill>
              </a:rPr>
              <a:t>The nature and level of risks</a:t>
            </a:r>
          </a:p>
          <a:p>
            <a:pPr>
              <a:buSzPct val="80000"/>
              <a:buFont typeface="Wingdings" panose="05000000000000000000" pitchFamily="2" charset="2"/>
              <a:buChar char="§"/>
            </a:pPr>
            <a:endParaRPr lang="en-US" dirty="0"/>
          </a:p>
        </p:txBody>
      </p:sp>
    </p:spTree>
    <p:extLst>
      <p:ext uri="{BB962C8B-B14F-4D97-AF65-F5344CB8AC3E}">
        <p14:creationId xmlns:p14="http://schemas.microsoft.com/office/powerpoint/2010/main" val="5952734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5C5A-AA57-49B3-843B-A24F8973CAB1}"/>
              </a:ext>
            </a:extLst>
          </p:cNvPr>
          <p:cNvSpPr>
            <a:spLocks noGrp="1"/>
          </p:cNvSpPr>
          <p:nvPr>
            <p:ph type="title"/>
          </p:nvPr>
        </p:nvSpPr>
        <p:spPr>
          <a:xfrm>
            <a:off x="457200" y="274638"/>
            <a:ext cx="8229600" cy="792161"/>
          </a:xfrm>
        </p:spPr>
        <p:txBody>
          <a:bodyPr/>
          <a:lstStyle/>
          <a:p>
            <a:r>
              <a:rPr lang="en-US" dirty="0"/>
              <a:t>Risk Communication</a:t>
            </a:r>
          </a:p>
        </p:txBody>
      </p:sp>
      <p:sp>
        <p:nvSpPr>
          <p:cNvPr id="5" name="Content Placeholder 4">
            <a:extLst>
              <a:ext uri="{FF2B5EF4-FFF2-40B4-BE49-F238E27FC236}">
                <a16:creationId xmlns:a16="http://schemas.microsoft.com/office/drawing/2014/main" id="{2E7819A1-0958-42AA-BDA6-D02A408EC154}"/>
              </a:ext>
            </a:extLst>
          </p:cNvPr>
          <p:cNvSpPr>
            <a:spLocks noGrp="1"/>
          </p:cNvSpPr>
          <p:nvPr>
            <p:ph idx="1"/>
          </p:nvPr>
        </p:nvSpPr>
        <p:spPr>
          <a:xfrm>
            <a:off x="457200" y="1790700"/>
            <a:ext cx="3657600" cy="3200399"/>
          </a:xfrm>
        </p:spPr>
        <p:txBody>
          <a:bodyPr/>
          <a:lstStyle/>
          <a:p>
            <a:r>
              <a:rPr lang="en-US" sz="2200" dirty="0">
                <a:solidFill>
                  <a:srgbClr val="000000"/>
                </a:solidFill>
              </a:rPr>
              <a:t>Enhance understanding and knowledge</a:t>
            </a:r>
          </a:p>
          <a:p>
            <a:r>
              <a:rPr lang="en-US" sz="2200" dirty="0">
                <a:solidFill>
                  <a:srgbClr val="000000"/>
                </a:solidFill>
              </a:rPr>
              <a:t>Build trust and credibility</a:t>
            </a:r>
          </a:p>
          <a:p>
            <a:pPr lvl="1"/>
            <a:r>
              <a:rPr lang="en-US" sz="1800" dirty="0">
                <a:solidFill>
                  <a:srgbClr val="000000"/>
                </a:solidFill>
              </a:rPr>
              <a:t>Local health departments </a:t>
            </a:r>
          </a:p>
          <a:p>
            <a:pPr lvl="1"/>
            <a:r>
              <a:rPr lang="en-US" sz="1800" dirty="0">
                <a:solidFill>
                  <a:srgbClr val="000000"/>
                </a:solidFill>
              </a:rPr>
              <a:t>Environmental professionals</a:t>
            </a:r>
          </a:p>
        </p:txBody>
      </p:sp>
      <p:pic>
        <p:nvPicPr>
          <p:cNvPr id="9" name="Content Placeholder 8" descr="A person standing in front of a newsprint easel, talking to community members.&#10;">
            <a:extLst>
              <a:ext uri="{FF2B5EF4-FFF2-40B4-BE49-F238E27FC236}">
                <a16:creationId xmlns:a16="http://schemas.microsoft.com/office/drawing/2014/main" id="{0C376BB2-9F3E-43DD-B415-5AA13C0CDE77}"/>
              </a:ext>
            </a:extLst>
          </p:cNvPr>
          <p:cNvPicPr>
            <a:picLocks noGrp="1" noChangeAspect="1"/>
          </p:cNvPicPr>
          <p:nvPr>
            <p:ph idx="12"/>
          </p:nvPr>
        </p:nvPicPr>
        <p:blipFill>
          <a:blip r:embed="rId3"/>
          <a:stretch>
            <a:fillRect/>
          </a:stretch>
        </p:blipFill>
        <p:spPr>
          <a:xfrm>
            <a:off x="4820951" y="2209800"/>
            <a:ext cx="3279152" cy="2514600"/>
          </a:xfrm>
          <a:prstGeom prst="rect">
            <a:avLst/>
          </a:prstGeom>
        </p:spPr>
      </p:pic>
    </p:spTree>
    <p:extLst>
      <p:ext uri="{BB962C8B-B14F-4D97-AF65-F5344CB8AC3E}">
        <p14:creationId xmlns:p14="http://schemas.microsoft.com/office/powerpoint/2010/main" val="12675353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AF43AC-404D-4E07-A0C1-7B822AD6AE32}"/>
              </a:ext>
            </a:extLst>
          </p:cNvPr>
          <p:cNvSpPr>
            <a:spLocks noGrp="1"/>
          </p:cNvSpPr>
          <p:nvPr>
            <p:ph type="title"/>
          </p:nvPr>
        </p:nvSpPr>
        <p:spPr/>
        <p:txBody>
          <a:bodyPr/>
          <a:lstStyle/>
          <a:p>
            <a:r>
              <a:rPr lang="en-US" dirty="0"/>
              <a:t>Understand Your Audience</a:t>
            </a:r>
          </a:p>
        </p:txBody>
      </p:sp>
      <p:sp>
        <p:nvSpPr>
          <p:cNvPr id="8" name="Content Placeholder 7">
            <a:extLst>
              <a:ext uri="{FF2B5EF4-FFF2-40B4-BE49-F238E27FC236}">
                <a16:creationId xmlns:a16="http://schemas.microsoft.com/office/drawing/2014/main" id="{8D8D6F5D-5622-45F5-A2BC-5EAA15D30E5D}"/>
              </a:ext>
            </a:extLst>
          </p:cNvPr>
          <p:cNvSpPr>
            <a:spLocks noGrp="1"/>
          </p:cNvSpPr>
          <p:nvPr>
            <p:ph idx="1"/>
          </p:nvPr>
        </p:nvSpPr>
        <p:spPr>
          <a:xfrm>
            <a:off x="457200" y="1600200"/>
            <a:ext cx="8229600" cy="4983161"/>
          </a:xfrm>
        </p:spPr>
        <p:txBody>
          <a:bodyPr/>
          <a:lstStyle/>
          <a:p>
            <a:r>
              <a:rPr lang="en-US" dirty="0">
                <a:solidFill>
                  <a:srgbClr val="000000"/>
                </a:solidFill>
              </a:rPr>
              <a:t>Demographics</a:t>
            </a:r>
          </a:p>
          <a:p>
            <a:pPr lvl="2"/>
            <a:r>
              <a:rPr lang="en-US" dirty="0">
                <a:solidFill>
                  <a:srgbClr val="000000"/>
                </a:solidFill>
              </a:rPr>
              <a:t>Education</a:t>
            </a:r>
          </a:p>
          <a:p>
            <a:pPr lvl="2"/>
            <a:r>
              <a:rPr lang="en-US" dirty="0">
                <a:solidFill>
                  <a:srgbClr val="000000"/>
                </a:solidFill>
              </a:rPr>
              <a:t>Income level</a:t>
            </a:r>
          </a:p>
          <a:p>
            <a:pPr lvl="2"/>
            <a:r>
              <a:rPr lang="en-US" dirty="0">
                <a:solidFill>
                  <a:srgbClr val="000000"/>
                </a:solidFill>
              </a:rPr>
              <a:t>Age</a:t>
            </a:r>
          </a:p>
          <a:p>
            <a:pPr lvl="2"/>
            <a:r>
              <a:rPr lang="en-US" dirty="0">
                <a:solidFill>
                  <a:srgbClr val="000000"/>
                </a:solidFill>
              </a:rPr>
              <a:t>Languages spoken and read</a:t>
            </a:r>
          </a:p>
          <a:p>
            <a:pPr lvl="2"/>
            <a:r>
              <a:rPr lang="en-US" dirty="0">
                <a:solidFill>
                  <a:srgbClr val="000000"/>
                </a:solidFill>
              </a:rPr>
              <a:t>Religious beliefs</a:t>
            </a:r>
          </a:p>
          <a:p>
            <a:r>
              <a:rPr lang="en-US" dirty="0">
                <a:solidFill>
                  <a:srgbClr val="000000"/>
                </a:solidFill>
              </a:rPr>
              <a:t>Cultural background norms and values</a:t>
            </a:r>
          </a:p>
        </p:txBody>
      </p:sp>
    </p:spTree>
    <p:extLst>
      <p:ext uri="{BB962C8B-B14F-4D97-AF65-F5344CB8AC3E}">
        <p14:creationId xmlns:p14="http://schemas.microsoft.com/office/powerpoint/2010/main" val="5608939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AF43AC-404D-4E07-A0C1-7B822AD6AE32}"/>
              </a:ext>
            </a:extLst>
          </p:cNvPr>
          <p:cNvSpPr>
            <a:spLocks noGrp="1"/>
          </p:cNvSpPr>
          <p:nvPr>
            <p:ph type="title"/>
          </p:nvPr>
        </p:nvSpPr>
        <p:spPr/>
        <p:txBody>
          <a:bodyPr/>
          <a:lstStyle/>
          <a:p>
            <a:r>
              <a:rPr lang="en-US" dirty="0"/>
              <a:t>Understand Your Audience continued…</a:t>
            </a:r>
          </a:p>
        </p:txBody>
      </p:sp>
      <p:sp>
        <p:nvSpPr>
          <p:cNvPr id="8" name="Content Placeholder 7">
            <a:extLst>
              <a:ext uri="{FF2B5EF4-FFF2-40B4-BE49-F238E27FC236}">
                <a16:creationId xmlns:a16="http://schemas.microsoft.com/office/drawing/2014/main" id="{8D8D6F5D-5622-45F5-A2BC-5EAA15D30E5D}"/>
              </a:ext>
            </a:extLst>
          </p:cNvPr>
          <p:cNvSpPr>
            <a:spLocks noGrp="1"/>
          </p:cNvSpPr>
          <p:nvPr>
            <p:ph idx="1"/>
          </p:nvPr>
        </p:nvSpPr>
        <p:spPr>
          <a:xfrm>
            <a:off x="457200" y="1840203"/>
            <a:ext cx="8229600" cy="4983161"/>
          </a:xfrm>
        </p:spPr>
        <p:txBody>
          <a:bodyPr/>
          <a:lstStyle/>
          <a:p>
            <a:r>
              <a:rPr lang="en-US" dirty="0">
                <a:solidFill>
                  <a:srgbClr val="000000"/>
                </a:solidFill>
              </a:rPr>
              <a:t>Points to consider about your audience:</a:t>
            </a:r>
          </a:p>
          <a:p>
            <a:pPr lvl="1"/>
            <a:r>
              <a:rPr lang="en-US" dirty="0">
                <a:solidFill>
                  <a:srgbClr val="000000"/>
                </a:solidFill>
              </a:rPr>
              <a:t>Geographic location</a:t>
            </a:r>
          </a:p>
          <a:p>
            <a:pPr lvl="1"/>
            <a:r>
              <a:rPr lang="en-US" dirty="0">
                <a:solidFill>
                  <a:srgbClr val="000000"/>
                </a:solidFill>
              </a:rPr>
              <a:t>Knowledge of environmental contamination</a:t>
            </a:r>
          </a:p>
          <a:p>
            <a:pPr lvl="1"/>
            <a:r>
              <a:rPr lang="en-US" dirty="0">
                <a:solidFill>
                  <a:srgbClr val="000000"/>
                </a:solidFill>
              </a:rPr>
              <a:t>How close do they live to brownfields sites?</a:t>
            </a:r>
          </a:p>
          <a:p>
            <a:pPr lvl="2"/>
            <a:r>
              <a:rPr lang="en-US" dirty="0">
                <a:solidFill>
                  <a:srgbClr val="000000"/>
                </a:solidFill>
              </a:rPr>
              <a:t>Are they concerned about these sites?</a:t>
            </a:r>
          </a:p>
          <a:p>
            <a:pPr lvl="2"/>
            <a:r>
              <a:rPr lang="en-US" dirty="0">
                <a:solidFill>
                  <a:srgbClr val="000000"/>
                </a:solidFill>
              </a:rPr>
              <a:t>Ask your audience</a:t>
            </a:r>
          </a:p>
        </p:txBody>
      </p:sp>
    </p:spTree>
    <p:extLst>
      <p:ext uri="{BB962C8B-B14F-4D97-AF65-F5344CB8AC3E}">
        <p14:creationId xmlns:p14="http://schemas.microsoft.com/office/powerpoint/2010/main" val="1093461159"/>
      </p:ext>
    </p:extLst>
  </p:cSld>
  <p:clrMapOvr>
    <a:masterClrMapping/>
  </p:clrMapOvr>
  <p:transition>
    <p:fade/>
  </p:transition>
</p:sld>
</file>

<file path=ppt/theme/theme1.xml><?xml version="1.0" encoding="utf-8"?>
<a:theme xmlns:a="http://schemas.openxmlformats.org/drawingml/2006/main" name="ATSDR_Divisions_PPT_light_REVISED(">
  <a:themeElements>
    <a:clrScheme name="ATSDR Light PPT Colors">
      <a:dk1>
        <a:srgbClr val="0039A6"/>
      </a:dk1>
      <a:lt1>
        <a:srgbClr val="FFFFFF"/>
      </a:lt1>
      <a:dk2>
        <a:srgbClr val="3077FF"/>
      </a:dk2>
      <a:lt2>
        <a:srgbClr val="4B4B4B"/>
      </a:lt2>
      <a:accent1>
        <a:srgbClr val="0039A6"/>
      </a:accent1>
      <a:accent2>
        <a:srgbClr val="7CA295"/>
      </a:accent2>
      <a:accent3>
        <a:srgbClr val="007D57"/>
      </a:accent3>
      <a:accent4>
        <a:srgbClr val="9A3B26"/>
      </a:accent4>
      <a:accent5>
        <a:srgbClr val="7F7F7F"/>
      </a:accent5>
      <a:accent6>
        <a:srgbClr val="4983F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F2E9C3FB-0105-4D0D-87C6-F724B182AAEA}">
  <ds:schemaRefs>
    <ds:schemaRef ds:uri="ESRI.ArcGIS.Mapping.OfficeIntegration.PowerPointInfo"/>
  </ds:schemaRefs>
</ds:datastoreItem>
</file>

<file path=customXml/itemProps2.xml><?xml version="1.0" encoding="utf-8"?>
<ds:datastoreItem xmlns:ds="http://schemas.openxmlformats.org/officeDocument/2006/customXml" ds:itemID="{F14C046A-FBCF-47CF-89CA-7650F892F94C}">
  <ds:schemaRefs>
    <ds:schemaRef ds:uri="ESRI.ArcGIS.Mapping.OfficeIntegration.PowerPointInfo"/>
  </ds:schemaRefs>
</ds:datastoreItem>
</file>

<file path=customXml/itemProps3.xml><?xml version="1.0" encoding="utf-8"?>
<ds:datastoreItem xmlns:ds="http://schemas.openxmlformats.org/officeDocument/2006/customXml" ds:itemID="{1B33B288-C159-48D5-8E4E-80ABC5B0AF13}">
  <ds:schemaRefs>
    <ds:schemaRef ds:uri="ESRI.ArcGIS.Mapping.OfficeIntegration.PowerPointInfo"/>
  </ds:schemaRefs>
</ds:datastoreItem>
</file>

<file path=customXml/itemProps4.xml><?xml version="1.0" encoding="utf-8"?>
<ds:datastoreItem xmlns:ds="http://schemas.openxmlformats.org/officeDocument/2006/customXml" ds:itemID="{430AF373-B06B-4170-92C4-ACEADF9476E4}">
  <ds:schemaRefs>
    <ds:schemaRef ds:uri="ESRI.ArcGIS.Mapping.OfficeIntegration.PowerPointInfo"/>
  </ds:schemaRefs>
</ds:datastoreItem>
</file>

<file path=customXml/itemProps5.xml><?xml version="1.0" encoding="utf-8"?>
<ds:datastoreItem xmlns:ds="http://schemas.openxmlformats.org/officeDocument/2006/customXml" ds:itemID="{2787C356-185D-4F20-BA57-2A4E538FE1EF}">
  <ds:schemaRefs>
    <ds:schemaRef ds:uri="ESRI.ArcGIS.Mapping.OfficeIntegration.PowerPointInfo"/>
  </ds:schemaRefs>
</ds:datastoreItem>
</file>

<file path=customXml/itemProps6.xml><?xml version="1.0" encoding="utf-8"?>
<ds:datastoreItem xmlns:ds="http://schemas.openxmlformats.org/officeDocument/2006/customXml" ds:itemID="{2FAC306D-A8CA-4A39-A3E6-4E01B6E3763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6682</TotalTime>
  <Words>3685</Words>
  <Application>Microsoft Office PowerPoint</Application>
  <PresentationFormat>On-screen Show (4:3)</PresentationFormat>
  <Paragraphs>489</Paragraphs>
  <Slides>52</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Wingdings</vt:lpstr>
      <vt:lpstr>Calibri</vt:lpstr>
      <vt:lpstr>Courier New</vt:lpstr>
      <vt:lpstr>Myriad Web Pro</vt:lpstr>
      <vt:lpstr>ATSDR_Divisions_PPT_light_REVISED(</vt:lpstr>
      <vt:lpstr>Environmental Health and Land Reuse Certificate   Module 3: Communicating Environment and Health Risks</vt:lpstr>
      <vt:lpstr>PowerPoint Presentation</vt:lpstr>
      <vt:lpstr>Course Objectives</vt:lpstr>
      <vt:lpstr>Course Details</vt:lpstr>
      <vt:lpstr>Pre-test</vt:lpstr>
      <vt:lpstr>Risk Communication Definition</vt:lpstr>
      <vt:lpstr>Risk Communication</vt:lpstr>
      <vt:lpstr>Understand Your Audience</vt:lpstr>
      <vt:lpstr>Understand Your Audience continued…</vt:lpstr>
      <vt:lpstr>Communicating Environmental and Health Risks</vt:lpstr>
      <vt:lpstr>Rule 1</vt:lpstr>
      <vt:lpstr>Rule 2</vt:lpstr>
      <vt:lpstr>Rule 3</vt:lpstr>
      <vt:lpstr>Rule 4</vt:lpstr>
      <vt:lpstr>Rule 5</vt:lpstr>
      <vt:lpstr>Rule 6</vt:lpstr>
      <vt:lpstr>Rule 7</vt:lpstr>
      <vt:lpstr>Knowledge Check #1  </vt:lpstr>
      <vt:lpstr>Knowledge Check #2 Which are true? Select all that apply.   </vt:lpstr>
      <vt:lpstr>Knowledge Check #3</vt:lpstr>
      <vt:lpstr>Knowledge Check #4</vt:lpstr>
      <vt:lpstr>Knowledge Check #5</vt:lpstr>
      <vt:lpstr>Knowledge Check #6</vt:lpstr>
      <vt:lpstr>Knowledge Check #7</vt:lpstr>
      <vt:lpstr>Summary Risk Communication Pointers</vt:lpstr>
      <vt:lpstr>The Role of an Environmental or Heath Professional in Risk Communication</vt:lpstr>
      <vt:lpstr>Messaging</vt:lpstr>
      <vt:lpstr>Message Map Template</vt:lpstr>
      <vt:lpstr>Message Map</vt:lpstr>
      <vt:lpstr>Message Map Exercise My Daycare, Shiprock, Navajo Nation (mock)</vt:lpstr>
      <vt:lpstr>Message Map Exercise Risk Communication Activities</vt:lpstr>
      <vt:lpstr>Overview of Case Study</vt:lpstr>
      <vt:lpstr>Message Map Template</vt:lpstr>
      <vt:lpstr>Case Study: Asbestos Mine</vt:lpstr>
      <vt:lpstr>Case Study: Asbestos Exposure</vt:lpstr>
      <vt:lpstr>Case Study: Exposure Factors</vt:lpstr>
      <vt:lpstr>          Case Study: Recommendations and Messages for Regulatory and Health Agencies</vt:lpstr>
      <vt:lpstr>Message Map Template:  List Some Key Messages</vt:lpstr>
      <vt:lpstr>Message Map Template</vt:lpstr>
      <vt:lpstr>Case Study: Asbestos Mine - Outcome</vt:lpstr>
      <vt:lpstr>Additional Resources</vt:lpstr>
      <vt:lpstr>Community Concern Assessment Tool</vt:lpstr>
      <vt:lpstr>Community Concern Assessment Tool</vt:lpstr>
      <vt:lpstr>CDC/Federal Plain Language Guidelines</vt:lpstr>
      <vt:lpstr>Federal Plain Language Guidelines</vt:lpstr>
      <vt:lpstr>Plain Language Guidelines</vt:lpstr>
      <vt:lpstr>Risk Communication Resources</vt:lpstr>
      <vt:lpstr>Risk Communication Resources</vt:lpstr>
      <vt:lpstr>Risk Communication Resources</vt:lpstr>
      <vt:lpstr>Risk Communication Resources</vt:lpstr>
      <vt:lpstr>Post-test</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Scott, Michelle Alexandra (ATSDR/OCOM/HCT)</cp:lastModifiedBy>
  <cp:revision>378</cp:revision>
  <cp:lastPrinted>2019-06-04T20:54:02Z</cp:lastPrinted>
  <dcterms:created xsi:type="dcterms:W3CDTF">2011-02-11T14:41:31Z</dcterms:created>
  <dcterms:modified xsi:type="dcterms:W3CDTF">2020-09-28T18:46:01Z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