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69" r:id="rId2"/>
    <p:sldId id="256" r:id="rId3"/>
    <p:sldId id="257" r:id="rId4"/>
    <p:sldId id="264" r:id="rId5"/>
    <p:sldId id="258" r:id="rId6"/>
    <p:sldId id="262" r:id="rId7"/>
    <p:sldId id="259" r:id="rId8"/>
    <p:sldId id="267" r:id="rId9"/>
    <p:sldId id="260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25F64"/>
    <a:srgbClr val="084597"/>
    <a:srgbClr val="0A3385"/>
    <a:srgbClr val="084797"/>
    <a:srgbClr val="0A4C00"/>
    <a:srgbClr val="005C00"/>
    <a:srgbClr val="00D8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660" autoAdjust="0"/>
  </p:normalViewPr>
  <p:slideViewPr>
    <p:cSldViewPr snapToGrid="0" snapToObjects="1">
      <p:cViewPr>
        <p:scale>
          <a:sx n="100" d="100"/>
          <a:sy n="100" d="100"/>
        </p:scale>
        <p:origin x="-2552" y="-10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EF4D1-BE74-3245-AD3A-7DAA4E817574}" type="datetimeFigureOut">
              <a:rPr lang="en-US" smtClean="0"/>
              <a:pPr/>
              <a:t>3/18/15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050F5-8EFF-B141-8BBA-E7D9662EC2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82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837" b="26591"/>
          <a:stretch/>
        </p:blipFill>
        <p:spPr>
          <a:xfrm>
            <a:off x="1" y="0"/>
            <a:ext cx="9144000" cy="2607235"/>
          </a:xfrm>
          <a:prstGeom prst="rect">
            <a:avLst/>
          </a:prstGeom>
        </p:spPr>
      </p:pic>
      <p:pic>
        <p:nvPicPr>
          <p:cNvPr id="10" name="Picture 9" title="ATSDR 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6159500"/>
            <a:ext cx="2146300" cy="533400"/>
          </a:xfrm>
          <a:prstGeom prst="rect">
            <a:avLst/>
          </a:prstGeom>
        </p:spPr>
      </p:pic>
      <p:sp>
        <p:nvSpPr>
          <p:cNvPr id="12" name="Title 3"/>
          <p:cNvSpPr>
            <a:spLocks noGrp="1"/>
          </p:cNvSpPr>
          <p:nvPr>
            <p:ph type="title" hasCustomPrompt="1"/>
          </p:nvPr>
        </p:nvSpPr>
        <p:spPr>
          <a:xfrm>
            <a:off x="407890" y="2485072"/>
            <a:ext cx="8229600" cy="1143000"/>
          </a:xfrm>
          <a:prstGeom prst="rect">
            <a:avLst/>
          </a:prstGeom>
        </p:spPr>
        <p:txBody>
          <a:bodyPr vert="horz"/>
          <a:lstStyle>
            <a:lvl1pPr algn="ctr">
              <a:defRPr sz="6000" b="1"/>
            </a:lvl1pPr>
          </a:lstStyle>
          <a:p>
            <a:r>
              <a:rPr lang="en-US" dirty="0" smtClean="0"/>
              <a:t>Action Model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07890" y="2997200"/>
            <a:ext cx="8229600" cy="18034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1600" b="1"/>
            </a:lvl1pPr>
          </a:lstStyle>
          <a:p>
            <a:pPr lvl="0"/>
            <a:r>
              <a:rPr lang="en-US" dirty="0" smtClean="0"/>
              <a:t>Toolkit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77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250" y="1943100"/>
            <a:ext cx="6921500" cy="10414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250" y="3302000"/>
            <a:ext cx="6921500" cy="10414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250" y="4648200"/>
            <a:ext cx="6921500" cy="1041400"/>
          </a:xfrm>
          <a:prstGeom prst="rect">
            <a:avLst/>
          </a:prstGeom>
        </p:spPr>
      </p:pic>
      <p:sp>
        <p:nvSpPr>
          <p:cNvPr id="2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2260600" y="2120900"/>
            <a:ext cx="5372100" cy="68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200" b="1" i="0">
                <a:latin typeface="Calibri"/>
                <a:cs typeface="Calibri"/>
              </a:defRPr>
            </a:lvl1pPr>
            <a:lvl2pPr>
              <a:buNone/>
              <a:defRPr sz="1800" b="0" i="0">
                <a:latin typeface="Proxima Nova Semibold"/>
                <a:cs typeface="Proxima Nova Semibold"/>
              </a:defRPr>
            </a:lvl2pPr>
            <a:lvl3pPr>
              <a:defRPr sz="1800" b="0" i="0">
                <a:latin typeface="Proxima Nova Semibold"/>
                <a:cs typeface="Proxima Nova Semibold"/>
              </a:defRPr>
            </a:lvl3pPr>
            <a:lvl4pPr>
              <a:defRPr sz="1800" b="0" i="0">
                <a:latin typeface="Proxima Nova Semibold"/>
                <a:cs typeface="Proxima Nova Semibold"/>
              </a:defRPr>
            </a:lvl4pPr>
            <a:lvl5pPr>
              <a:defRPr sz="1800" b="0" i="0">
                <a:latin typeface="Proxima Nova Semibold"/>
                <a:cs typeface="Proxima Nova Semi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2260600" y="3479800"/>
            <a:ext cx="5372100" cy="68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200" b="1" i="0">
                <a:latin typeface="Calibri"/>
                <a:cs typeface="Calibri"/>
              </a:defRPr>
            </a:lvl1pPr>
            <a:lvl2pPr>
              <a:defRPr sz="1800" b="0" i="0">
                <a:latin typeface="Proxima Nova Semibold"/>
                <a:cs typeface="Proxima Nova Semibold"/>
              </a:defRPr>
            </a:lvl2pPr>
            <a:lvl3pPr>
              <a:defRPr sz="1800" b="0" i="0">
                <a:latin typeface="Proxima Nova Semibold"/>
                <a:cs typeface="Proxima Nova Semibold"/>
              </a:defRPr>
            </a:lvl3pPr>
            <a:lvl4pPr>
              <a:defRPr sz="1800" b="0" i="0">
                <a:latin typeface="Proxima Nova Semibold"/>
                <a:cs typeface="Proxima Nova Semibold"/>
              </a:defRPr>
            </a:lvl4pPr>
            <a:lvl5pPr>
              <a:defRPr sz="1800" b="0" i="0">
                <a:latin typeface="Proxima Nova Semibold"/>
                <a:cs typeface="Proxima Nova Semi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260600" y="4851400"/>
            <a:ext cx="5372100" cy="68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200" b="1" i="0">
                <a:latin typeface="Calibri"/>
                <a:cs typeface="Calibri"/>
              </a:defRPr>
            </a:lvl1pPr>
            <a:lvl2pPr>
              <a:defRPr sz="1800" b="0" i="0">
                <a:latin typeface="Proxima Nova Semibold"/>
                <a:cs typeface="Proxima Nova Semibold"/>
              </a:defRPr>
            </a:lvl2pPr>
            <a:lvl3pPr>
              <a:defRPr sz="1800" b="0" i="0">
                <a:latin typeface="Proxima Nova Semibold"/>
                <a:cs typeface="Proxima Nova Semibold"/>
              </a:defRPr>
            </a:lvl3pPr>
            <a:lvl4pPr>
              <a:defRPr sz="1800" b="0" i="0">
                <a:latin typeface="Proxima Nova Semibold"/>
                <a:cs typeface="Proxima Nova Semibold"/>
              </a:defRPr>
            </a:lvl4pPr>
            <a:lvl5pPr>
              <a:defRPr sz="1800" b="0" i="0">
                <a:latin typeface="Proxima Nova Semibold"/>
                <a:cs typeface="Proxima Nova Semi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0" y="0"/>
            <a:ext cx="9144000" cy="1090706"/>
          </a:xfrm>
          <a:prstGeom prst="rect">
            <a:avLst/>
          </a:prstGeom>
          <a:solidFill>
            <a:srgbClr val="0845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12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63600"/>
          </a:xfrm>
          <a:prstGeom prst="rect">
            <a:avLst/>
          </a:prstGeom>
        </p:spPr>
        <p:txBody>
          <a:bodyPr vert="horz"/>
          <a:lstStyle>
            <a:lvl1pPr>
              <a:defRPr sz="3500" b="1" i="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8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09600" y="2133600"/>
            <a:ext cx="8064500" cy="42672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200" b="0" i="0">
                <a:latin typeface="Calibri"/>
                <a:cs typeface="Calibri"/>
              </a:defRPr>
            </a:lvl1pPr>
            <a:lvl2pPr>
              <a:defRPr sz="1800" b="0" i="0">
                <a:latin typeface="Proxima Nova Regular"/>
                <a:cs typeface="Proxima Nova Regular"/>
              </a:defRPr>
            </a:lvl2pPr>
            <a:lvl3pPr>
              <a:defRPr sz="1800" b="0" i="0">
                <a:latin typeface="Proxima Nova Regular"/>
                <a:cs typeface="Proxima Nova Regular"/>
              </a:defRPr>
            </a:lvl3pPr>
            <a:lvl4pPr>
              <a:defRPr sz="1800" b="0" i="0">
                <a:latin typeface="Proxima Nova Regular"/>
                <a:cs typeface="Proxima Nova Regular"/>
              </a:defRPr>
            </a:lvl4pPr>
            <a:lvl5pPr>
              <a:defRPr sz="1800" b="0" i="0">
                <a:latin typeface="Proxima Nova Regular"/>
                <a:cs typeface="Proxima Nova Regular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1090706"/>
          </a:xfrm>
          <a:prstGeom prst="rect">
            <a:avLst/>
          </a:prstGeom>
          <a:solidFill>
            <a:srgbClr val="0845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18" name="Title 12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63600"/>
          </a:xfrm>
          <a:prstGeom prst="rect">
            <a:avLst/>
          </a:prstGeom>
        </p:spPr>
        <p:txBody>
          <a:bodyPr vert="horz"/>
          <a:lstStyle>
            <a:lvl1pPr>
              <a:defRPr sz="3500" b="1" i="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8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9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09600" y="1968500"/>
            <a:ext cx="8064500" cy="4381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200" b="0" i="0">
                <a:latin typeface="Calibri"/>
                <a:cs typeface="Calibri"/>
              </a:defRPr>
            </a:lvl1pPr>
            <a:lvl2pPr>
              <a:defRPr sz="1800" b="0" i="0">
                <a:latin typeface="Proxima Nova Regular"/>
                <a:cs typeface="Proxima Nova Regular"/>
              </a:defRPr>
            </a:lvl2pPr>
            <a:lvl3pPr>
              <a:defRPr sz="1800" b="0" i="0">
                <a:latin typeface="Proxima Nova Regular"/>
                <a:cs typeface="Proxima Nova Regular"/>
              </a:defRPr>
            </a:lvl3pPr>
            <a:lvl4pPr>
              <a:defRPr sz="1800" b="0" i="0">
                <a:latin typeface="Proxima Nova Regular"/>
                <a:cs typeface="Proxima Nova Regular"/>
              </a:defRPr>
            </a:lvl4pPr>
            <a:lvl5pPr>
              <a:defRPr sz="1800" b="0" i="0">
                <a:latin typeface="Proxima Nova Regular"/>
                <a:cs typeface="Proxima Nova Regular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0" y="0"/>
            <a:ext cx="9144000" cy="1090706"/>
          </a:xfrm>
          <a:prstGeom prst="rect">
            <a:avLst/>
          </a:prstGeom>
          <a:solidFill>
            <a:srgbClr val="225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12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63600"/>
          </a:xfrm>
          <a:prstGeom prst="rect">
            <a:avLst/>
          </a:prstGeom>
        </p:spPr>
        <p:txBody>
          <a:bodyPr vert="horz"/>
          <a:lstStyle>
            <a:lvl1pPr>
              <a:defRPr sz="3500" b="1" i="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8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22300" y="1625600"/>
            <a:ext cx="8064500" cy="9017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200" b="0" i="0">
                <a:latin typeface="Calibri"/>
                <a:cs typeface="Calibri"/>
              </a:defRPr>
            </a:lvl1pPr>
            <a:lvl2pPr>
              <a:defRPr sz="1800" b="0" i="0">
                <a:latin typeface="Proxima Nova Regular"/>
                <a:cs typeface="Proxima Nova Regular"/>
              </a:defRPr>
            </a:lvl2pPr>
            <a:lvl3pPr>
              <a:defRPr sz="1800" b="0" i="0">
                <a:latin typeface="Proxima Nova Regular"/>
                <a:cs typeface="Proxima Nova Regular"/>
              </a:defRPr>
            </a:lvl3pPr>
            <a:lvl4pPr>
              <a:defRPr sz="1800" b="0" i="0">
                <a:latin typeface="Proxima Nova Regular"/>
                <a:cs typeface="Proxima Nova Regular"/>
              </a:defRPr>
            </a:lvl4pPr>
            <a:lvl5pPr>
              <a:defRPr sz="1800" b="0" i="0">
                <a:latin typeface="Proxima Nova Regular"/>
                <a:cs typeface="Proxima Nova Regular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250" y="4013200"/>
            <a:ext cx="6921500" cy="1041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250" y="5232400"/>
            <a:ext cx="6921500" cy="10414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250" y="2781300"/>
            <a:ext cx="6921500" cy="1041400"/>
          </a:xfrm>
          <a:prstGeom prst="rect">
            <a:avLst/>
          </a:prstGeom>
        </p:spPr>
      </p:pic>
      <p:sp>
        <p:nvSpPr>
          <p:cNvPr id="17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2260600" y="2832100"/>
            <a:ext cx="5372100" cy="68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200" b="1" i="0">
                <a:latin typeface="Calibri"/>
                <a:cs typeface="Calibri"/>
              </a:defRPr>
            </a:lvl1pPr>
            <a:lvl2pPr>
              <a:buNone/>
              <a:defRPr sz="1800" b="0" i="0">
                <a:latin typeface="Proxima Nova Semibold"/>
                <a:cs typeface="Proxima Nova Semibold"/>
              </a:defRPr>
            </a:lvl2pPr>
            <a:lvl3pPr>
              <a:defRPr sz="1800" b="0" i="0">
                <a:latin typeface="Proxima Nova Semibold"/>
                <a:cs typeface="Proxima Nova Semibold"/>
              </a:defRPr>
            </a:lvl3pPr>
            <a:lvl4pPr>
              <a:defRPr sz="1800" b="0" i="0">
                <a:latin typeface="Proxima Nova Semibold"/>
                <a:cs typeface="Proxima Nova Semibold"/>
              </a:defRPr>
            </a:lvl4pPr>
            <a:lvl5pPr>
              <a:defRPr sz="1800" b="0" i="0">
                <a:latin typeface="Proxima Nova Semibold"/>
                <a:cs typeface="Proxima Nova Semi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2260600" y="4191000"/>
            <a:ext cx="5372100" cy="68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200" b="1" i="0">
                <a:latin typeface="Calibri"/>
                <a:cs typeface="Calibri"/>
              </a:defRPr>
            </a:lvl1pPr>
            <a:lvl2pPr>
              <a:buNone/>
              <a:defRPr sz="1800" b="0" i="0">
                <a:latin typeface="Proxima Nova Semibold"/>
                <a:cs typeface="Proxima Nova Semibold"/>
              </a:defRPr>
            </a:lvl2pPr>
            <a:lvl3pPr>
              <a:defRPr sz="1800" b="0" i="0">
                <a:latin typeface="Proxima Nova Semibold"/>
                <a:cs typeface="Proxima Nova Semibold"/>
              </a:defRPr>
            </a:lvl3pPr>
            <a:lvl4pPr>
              <a:defRPr sz="1800" b="0" i="0">
                <a:latin typeface="Proxima Nova Semibold"/>
                <a:cs typeface="Proxima Nova Semibold"/>
              </a:defRPr>
            </a:lvl4pPr>
            <a:lvl5pPr>
              <a:defRPr sz="1800" b="0" i="0">
                <a:latin typeface="Proxima Nova Semibold"/>
                <a:cs typeface="Proxima Nova Semi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260600" y="5410200"/>
            <a:ext cx="5372100" cy="68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200" b="1" i="0">
                <a:latin typeface="Calibri"/>
                <a:cs typeface="Calibri"/>
              </a:defRPr>
            </a:lvl1pPr>
            <a:lvl2pPr>
              <a:buNone/>
              <a:defRPr sz="1800" b="0" i="0">
                <a:latin typeface="Proxima Nova Semibold"/>
                <a:cs typeface="Proxima Nova Semibold"/>
              </a:defRPr>
            </a:lvl2pPr>
            <a:lvl3pPr>
              <a:defRPr sz="1800" b="0" i="0">
                <a:latin typeface="Proxima Nova Semibold"/>
                <a:cs typeface="Proxima Nova Semibold"/>
              </a:defRPr>
            </a:lvl3pPr>
            <a:lvl4pPr>
              <a:defRPr sz="1800" b="0" i="0">
                <a:latin typeface="Proxima Nova Semibold"/>
                <a:cs typeface="Proxima Nova Semibold"/>
              </a:defRPr>
            </a:lvl4pPr>
            <a:lvl5pPr>
              <a:defRPr sz="1800" b="0" i="0">
                <a:latin typeface="Proxima Nova Semibold"/>
                <a:cs typeface="Proxima Nova Semi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0" y="0"/>
            <a:ext cx="9144000" cy="1098176"/>
          </a:xfrm>
          <a:prstGeom prst="rect">
            <a:avLst/>
          </a:prstGeom>
          <a:solidFill>
            <a:srgbClr val="225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6" name="Title 12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63600"/>
          </a:xfrm>
          <a:prstGeom prst="rect">
            <a:avLst/>
          </a:prstGeom>
        </p:spPr>
        <p:txBody>
          <a:bodyPr vert="horz"/>
          <a:lstStyle>
            <a:lvl1pPr>
              <a:defRPr sz="3500" b="1" i="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8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426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5" r:id="rId4"/>
    <p:sldLayoutId id="2147483656" r:id="rId5"/>
    <p:sldLayoutId id="2147483658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Model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Toolkit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1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3522"/>
            <a:ext cx="8229600" cy="863600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Work as a team.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2300" y="1633818"/>
            <a:ext cx="4450229" cy="2794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000" dirty="0" smtClean="0"/>
              <a:t>Everyone in this room already knows some of the problems affecting our community. We can work together as a team — the Development Community — to create an Action Model plan that will help solve them.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 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Redevelopment with the Action Model is transforming neighborhoods, towns, and cities across the country. And it always starts with a few passionate, dedicated people like you. </a:t>
            </a:r>
          </a:p>
          <a:p>
            <a:pPr>
              <a:lnSpc>
                <a:spcPct val="110000"/>
              </a:lnSpc>
            </a:pPr>
            <a:endParaRPr lang="en-US" sz="2200" dirty="0"/>
          </a:p>
        </p:txBody>
      </p:sp>
      <p:pic>
        <p:nvPicPr>
          <p:cNvPr id="2" name="Picture 1" title="Peopel working in a group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04117" y="2248648"/>
            <a:ext cx="3115237" cy="306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70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00302" y="1968500"/>
            <a:ext cx="6263341" cy="43815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4500" b="1" dirty="0" smtClean="0">
                <a:solidFill>
                  <a:srgbClr val="084597"/>
                </a:solidFill>
              </a:rPr>
              <a:t>Now, let’s get started.</a:t>
            </a:r>
            <a:br>
              <a:rPr lang="en-US" sz="4500" b="1" dirty="0" smtClean="0">
                <a:solidFill>
                  <a:srgbClr val="084597"/>
                </a:solidFill>
              </a:rPr>
            </a:br>
            <a:r>
              <a:rPr lang="en-US" sz="3500" dirty="0" smtClean="0"/>
              <a:t>What are the biggest problems</a:t>
            </a:r>
            <a:br>
              <a:rPr lang="en-US" sz="3500" dirty="0" smtClean="0"/>
            </a:br>
            <a:r>
              <a:rPr lang="en-US" sz="3500" dirty="0" smtClean="0"/>
              <a:t>in our community — and how</a:t>
            </a:r>
            <a:br>
              <a:rPr lang="en-US" sz="3500" dirty="0" smtClean="0"/>
            </a:br>
            <a:r>
              <a:rPr lang="en-US" sz="3500" dirty="0" smtClean="0"/>
              <a:t>do we want to fix them?</a:t>
            </a:r>
          </a:p>
          <a:p>
            <a:pPr>
              <a:lnSpc>
                <a:spcPct val="110000"/>
              </a:lnSpc>
            </a:pPr>
            <a:endParaRPr lang="en-US" sz="35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2332"/>
            <a:ext cx="8229600" cy="863600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Let’s take </a:t>
            </a:r>
            <a:r>
              <a:rPr lang="en-US" b="1" dirty="0"/>
              <a:t>a</a:t>
            </a:r>
            <a:r>
              <a:rPr lang="en-US" b="1" dirty="0" smtClean="0"/>
              <a:t>ction!</a:t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02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09600" y="1600947"/>
            <a:ext cx="4560048" cy="3175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000" dirty="0" smtClean="0"/>
              <a:t>The Agency for Toxic Substances and Disease Registry (ATSDR) created the ATSDR Brownfields/Land Revitalization Action Model as a tool to help people make changes where we live — like fixing up old buildings or cleaning up empty lots. </a:t>
            </a:r>
          </a:p>
          <a:p>
            <a:pPr>
              <a:lnSpc>
                <a:spcPct val="110000"/>
              </a:lnSpc>
            </a:pPr>
            <a:endParaRPr lang="en-US" sz="500" dirty="0" smtClean="0"/>
          </a:p>
          <a:p>
            <a:pPr>
              <a:lnSpc>
                <a:spcPct val="110000"/>
              </a:lnSpc>
            </a:pPr>
            <a:r>
              <a:rPr lang="en-US" sz="2000" dirty="0" smtClean="0"/>
              <a:t>By teaming up with other people in</a:t>
            </a:r>
            <a:br>
              <a:rPr lang="en-US" sz="2000" dirty="0" smtClean="0"/>
            </a:br>
            <a:r>
              <a:rPr lang="en-US" sz="2000" dirty="0" smtClean="0"/>
              <a:t>our Development Community — like neighbors, officials, developers, and community supporters — we can work together to make lasting improvements in our community.</a:t>
            </a:r>
          </a:p>
          <a:p>
            <a:pPr>
              <a:lnSpc>
                <a:spcPct val="110000"/>
              </a:lnSpc>
            </a:pPr>
            <a:endParaRPr lang="en-US" sz="22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18142"/>
            <a:ext cx="8229600" cy="863600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What is the Action Model?</a:t>
            </a:r>
            <a:endParaRPr lang="en-US" b="1" dirty="0"/>
          </a:p>
        </p:txBody>
      </p:sp>
      <p:pic>
        <p:nvPicPr>
          <p:cNvPr id="5" name="Picture 4" title="People walking through a redeveloped area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3764" y="2129118"/>
            <a:ext cx="3233271" cy="325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306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" y="241300"/>
            <a:ext cx="8686800" cy="863600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 smtClean="0"/>
              <a:t>What are the problems in our community?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2300" y="1333500"/>
            <a:ext cx="8064500" cy="9017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000" dirty="0" smtClean="0"/>
              <a:t>What’s having a negative impact on the health, safety, or happiness of people in our neighborhood, town, or city? In other communities, people say things like: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60600" y="2947147"/>
            <a:ext cx="5372100" cy="685800"/>
          </a:xfrm>
        </p:spPr>
        <p:txBody>
          <a:bodyPr/>
          <a:lstStyle/>
          <a:p>
            <a:pPr marL="0" lvl="1" indent="0">
              <a:spcAft>
                <a:spcPts val="1200"/>
              </a:spcAft>
            </a:pPr>
            <a:r>
              <a:rPr lang="en-US" sz="2000" b="1" dirty="0" smtClean="0">
                <a:latin typeface="Calibri"/>
                <a:cs typeface="Calibri"/>
              </a:rPr>
              <a:t>“We don’t have a park, so there’s no 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  place for kids to play.”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60600" y="4152900"/>
            <a:ext cx="5372100" cy="685800"/>
          </a:xfrm>
        </p:spPr>
        <p:txBody>
          <a:bodyPr/>
          <a:lstStyle/>
          <a:p>
            <a:pPr marL="0" lvl="1" indent="0">
              <a:spcAft>
                <a:spcPts val="1200"/>
              </a:spcAft>
            </a:pPr>
            <a:r>
              <a:rPr lang="en-US" sz="2000" b="1" dirty="0" smtClean="0">
                <a:latin typeface="Calibri"/>
                <a:cs typeface="Calibri"/>
              </a:rPr>
              <a:t>“The sidewalks are all broken up, so 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  older people can’t walk anywhere.”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260600" y="5346700"/>
            <a:ext cx="5651500" cy="685800"/>
          </a:xfrm>
        </p:spPr>
        <p:txBody>
          <a:bodyPr/>
          <a:lstStyle/>
          <a:p>
            <a:pPr marL="0" lvl="1" indent="0">
              <a:spcAft>
                <a:spcPts val="1200"/>
              </a:spcAft>
            </a:pPr>
            <a:r>
              <a:rPr lang="en-US" sz="2000" b="1" dirty="0" smtClean="0">
                <a:latin typeface="Calibri"/>
                <a:cs typeface="Calibri"/>
              </a:rPr>
              <a:t>“We have 3 abandoned buildings on my 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  block, and I don’t feel safe anymore.”</a:t>
            </a:r>
          </a:p>
        </p:txBody>
      </p:sp>
    </p:spTree>
    <p:extLst>
      <p:ext uri="{BB962C8B-B14F-4D97-AF65-F5344CB8AC3E}">
        <p14:creationId xmlns:p14="http://schemas.microsoft.com/office/powerpoint/2010/main" val="3020763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22300" y="2009588"/>
            <a:ext cx="4076700" cy="2362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000" dirty="0" smtClean="0"/>
              <a:t>Since you’re here, you probably want to </a:t>
            </a:r>
            <a:r>
              <a:rPr lang="en-US" sz="2000" b="1" dirty="0" smtClean="0"/>
              <a:t>do something</a:t>
            </a:r>
            <a:r>
              <a:rPr lang="en-US" sz="2000" dirty="0" smtClean="0"/>
              <a:t> about problems like these. You want to make real, lasting change. </a:t>
            </a:r>
          </a:p>
          <a:p>
            <a:pPr>
              <a:lnSpc>
                <a:spcPct val="110000"/>
              </a:lnSpc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en-US" sz="2000" dirty="0" smtClean="0"/>
              <a:t>The Action Model is a grassroots tool for people like us. We can use it to form a plan to improve health and quality of life, reduce risks, and boost pride in our community. </a:t>
            </a:r>
            <a:br>
              <a:rPr lang="en-US" sz="2000" dirty="0" smtClean="0"/>
            </a:br>
            <a:endParaRPr lang="en-US" sz="2000" dirty="0" smtClean="0"/>
          </a:p>
          <a:p>
            <a:pPr>
              <a:lnSpc>
                <a:spcPct val="110000"/>
              </a:lnSpc>
            </a:pPr>
            <a:endParaRPr lang="en-US" sz="2200" dirty="0" smtClean="0"/>
          </a:p>
          <a:p>
            <a:pPr>
              <a:lnSpc>
                <a:spcPct val="110000"/>
              </a:lnSpc>
            </a:pPr>
            <a:endParaRPr lang="en-US" sz="22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20384"/>
            <a:ext cx="8229600" cy="863600"/>
          </a:xfrm>
        </p:spPr>
        <p:txBody>
          <a:bodyPr/>
          <a:lstStyle/>
          <a:p>
            <a:r>
              <a:rPr lang="en-US" b="1" dirty="0" smtClean="0"/>
              <a:t>Make a difference.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title="An abandoned factory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05294" y="2144057"/>
            <a:ext cx="3421534" cy="33393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863600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Improve your community.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47900" y="2087284"/>
            <a:ext cx="5372100" cy="685800"/>
          </a:xfrm>
        </p:spPr>
        <p:txBody>
          <a:bodyPr/>
          <a:lstStyle/>
          <a:p>
            <a:pPr marL="0" lvl="1" indent="0"/>
            <a:r>
              <a:rPr lang="en-US" sz="2000" b="1" dirty="0" smtClean="0">
                <a:latin typeface="Calibri"/>
                <a:cs typeface="Calibri"/>
              </a:rPr>
              <a:t>“We turned an abandoned lot into a    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  community center and a park.”</a:t>
            </a:r>
          </a:p>
          <a:p>
            <a:endParaRPr lang="en-US" sz="2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47900" y="3426013"/>
            <a:ext cx="5372100" cy="685800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 smtClean="0">
                <a:latin typeface="Calibri"/>
                <a:cs typeface="Calibri"/>
              </a:rPr>
              <a:t>“We were in a food desert, so we started 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  our first community garden.”</a:t>
            </a:r>
          </a:p>
          <a:p>
            <a:endParaRPr lang="en-US" sz="2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247900" y="4799855"/>
            <a:ext cx="5918200" cy="685800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 smtClean="0">
                <a:latin typeface="Calibri"/>
                <a:cs typeface="Calibri"/>
              </a:rPr>
              <a:t>“We rebuilt some crumbling buildings and 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  brought in new businesses and jobs.”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2123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4500" y="215155"/>
            <a:ext cx="8229600" cy="863600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The Action Model is simple.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605429"/>
            <a:ext cx="8064500" cy="43815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000" b="1" dirty="0" smtClean="0">
                <a:solidFill>
                  <a:srgbClr val="225F64"/>
                </a:solidFill>
              </a:rPr>
              <a:t>It has 4 steps. </a:t>
            </a:r>
            <a:r>
              <a:rPr lang="en-US" sz="2000" dirty="0" smtClean="0"/>
              <a:t>They’re questions that we’ll ask ourselves today and answer together. </a:t>
            </a:r>
          </a:p>
          <a:p>
            <a:endParaRPr lang="en-US" sz="2000" dirty="0" smtClean="0"/>
          </a:p>
          <a:p>
            <a:pPr marL="73152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/>
              <a:t>What are the issues in the community?</a:t>
            </a:r>
          </a:p>
          <a:p>
            <a:pPr marL="73152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/>
              <a:t>How can development address these issues?</a:t>
            </a:r>
          </a:p>
          <a:p>
            <a:pPr marL="73152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/>
              <a:t>What are the corresponding community health benefits?</a:t>
            </a:r>
          </a:p>
          <a:p>
            <a:pPr marL="73152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/>
              <a:t>What data are needed to measure change?</a:t>
            </a:r>
          </a:p>
          <a:p>
            <a:pPr lvl="0">
              <a:spcAft>
                <a:spcPts val="1200"/>
              </a:spcAft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5177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942708"/>
            <a:ext cx="4388224" cy="4267200"/>
          </a:xfrm>
        </p:spPr>
        <p:txBody>
          <a:bodyPr/>
          <a:lstStyle/>
          <a:p>
            <a:pPr lvl="0">
              <a:lnSpc>
                <a:spcPct val="110000"/>
              </a:lnSpc>
              <a:spcAft>
                <a:spcPts val="1200"/>
              </a:spcAft>
            </a:pPr>
            <a:r>
              <a:rPr lang="en-US" sz="2000" b="1" dirty="0" smtClean="0">
                <a:solidFill>
                  <a:srgbClr val="084597"/>
                </a:solidFill>
              </a:rPr>
              <a:t>Health</a:t>
            </a:r>
            <a:r>
              <a:rPr lang="en-US" sz="2000" dirty="0" smtClean="0">
                <a:solidFill>
                  <a:srgbClr val="084597"/>
                </a:solidFill>
              </a:rPr>
              <a:t/>
            </a:r>
            <a:br>
              <a:rPr lang="en-US" sz="2000" dirty="0" smtClean="0">
                <a:solidFill>
                  <a:srgbClr val="084597"/>
                </a:solidFill>
              </a:rPr>
            </a:br>
            <a:r>
              <a:rPr lang="en-US" sz="2000" dirty="0" smtClean="0"/>
              <a:t>Improving physical health (like forming walking clubs or building trails to boost physical activity) and mental health (like offering services to lower stress).</a:t>
            </a:r>
          </a:p>
          <a:p>
            <a:pPr lvl="0">
              <a:lnSpc>
                <a:spcPct val="110000"/>
              </a:lnSpc>
              <a:spcAft>
                <a:spcPts val="1200"/>
              </a:spcAft>
            </a:pPr>
            <a:r>
              <a:rPr lang="en-US" sz="2000" b="1" dirty="0" smtClean="0">
                <a:solidFill>
                  <a:srgbClr val="084597"/>
                </a:solidFill>
              </a:rPr>
              <a:t>Environment</a:t>
            </a:r>
            <a:r>
              <a:rPr lang="en-US" sz="2000" dirty="0" smtClean="0">
                <a:solidFill>
                  <a:srgbClr val="084597"/>
                </a:solidFill>
              </a:rPr>
              <a:t/>
            </a:r>
            <a:br>
              <a:rPr lang="en-US" sz="2000" dirty="0" smtClean="0">
                <a:solidFill>
                  <a:srgbClr val="084597"/>
                </a:solidFill>
              </a:rPr>
            </a:br>
            <a:r>
              <a:rPr lang="en-US" sz="2000" dirty="0" smtClean="0"/>
              <a:t>Getting rid of harmful substances</a:t>
            </a:r>
            <a:br>
              <a:rPr lang="en-US" sz="2000" dirty="0" smtClean="0"/>
            </a:br>
            <a:r>
              <a:rPr lang="en-US" sz="2000" dirty="0" smtClean="0"/>
              <a:t>and cleaning up the air, water, and land around us.  </a:t>
            </a:r>
          </a:p>
          <a:p>
            <a:pPr>
              <a:lnSpc>
                <a:spcPct val="110000"/>
              </a:lnSpc>
            </a:pPr>
            <a:endParaRPr lang="en-US" sz="2200" dirty="0"/>
          </a:p>
        </p:txBody>
      </p:sp>
      <p:pic>
        <p:nvPicPr>
          <p:cNvPr id="6" name="Picture 5" title="Baraboo Trail during the June 2008 river flood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77118" y="2196707"/>
            <a:ext cx="3390154" cy="31821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4861"/>
            <a:ext cx="8229600" cy="863600"/>
          </a:xfrm>
        </p:spPr>
        <p:txBody>
          <a:bodyPr/>
          <a:lstStyle/>
          <a:p>
            <a:r>
              <a:rPr lang="en-US" dirty="0" smtClean="0"/>
              <a:t>How will the Action Model help?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513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598" y="1782484"/>
            <a:ext cx="4231343" cy="4267200"/>
          </a:xfrm>
        </p:spPr>
        <p:txBody>
          <a:bodyPr/>
          <a:lstStyle/>
          <a:p>
            <a:pPr lvl="0">
              <a:lnSpc>
                <a:spcPct val="110000"/>
              </a:lnSpc>
              <a:spcAft>
                <a:spcPts val="1200"/>
              </a:spcAft>
            </a:pPr>
            <a:r>
              <a:rPr lang="en-US" sz="2000" b="1" dirty="0">
                <a:solidFill>
                  <a:srgbClr val="084597"/>
                </a:solidFill>
              </a:rPr>
              <a:t>Education and </a:t>
            </a:r>
            <a:r>
              <a:rPr lang="en-US" sz="2000" b="1" dirty="0" smtClean="0">
                <a:solidFill>
                  <a:srgbClr val="084597"/>
                </a:solidFill>
              </a:rPr>
              <a:t>economy</a:t>
            </a:r>
            <a:br>
              <a:rPr lang="en-US" sz="2000" b="1" dirty="0" smtClean="0">
                <a:solidFill>
                  <a:srgbClr val="084597"/>
                </a:solidFill>
              </a:rPr>
            </a:br>
            <a:r>
              <a:rPr lang="en-US" sz="2000" dirty="0" smtClean="0"/>
              <a:t>Bringing </a:t>
            </a:r>
            <a:r>
              <a:rPr lang="en-US" sz="2000" dirty="0"/>
              <a:t>in new businesses </a:t>
            </a:r>
            <a:r>
              <a:rPr lang="en-US" sz="2000" dirty="0" smtClean="0"/>
              <a:t>and</a:t>
            </a:r>
            <a:br>
              <a:rPr lang="en-US" sz="2000" dirty="0" smtClean="0"/>
            </a:br>
            <a:r>
              <a:rPr lang="en-US" sz="2000" dirty="0" smtClean="0"/>
              <a:t>building </a:t>
            </a:r>
            <a:r>
              <a:rPr lang="en-US" sz="2000" dirty="0"/>
              <a:t>schools.</a:t>
            </a:r>
          </a:p>
          <a:p>
            <a:pPr lvl="0">
              <a:lnSpc>
                <a:spcPct val="110000"/>
              </a:lnSpc>
              <a:spcAft>
                <a:spcPts val="1200"/>
              </a:spcAft>
            </a:pPr>
            <a:r>
              <a:rPr lang="en-US" sz="2000" b="1" dirty="0">
                <a:solidFill>
                  <a:srgbClr val="084597"/>
                </a:solidFill>
              </a:rPr>
              <a:t>Safety and </a:t>
            </a:r>
            <a:r>
              <a:rPr lang="en-US" sz="2000" b="1" dirty="0" smtClean="0">
                <a:solidFill>
                  <a:srgbClr val="084597"/>
                </a:solidFill>
              </a:rPr>
              <a:t>security</a:t>
            </a:r>
            <a:br>
              <a:rPr lang="en-US" sz="2000" b="1" dirty="0" smtClean="0">
                <a:solidFill>
                  <a:srgbClr val="084597"/>
                </a:solidFill>
              </a:rPr>
            </a:br>
            <a:r>
              <a:rPr lang="en-US" sz="2000" dirty="0" smtClean="0"/>
              <a:t>Preventing </a:t>
            </a:r>
            <a:r>
              <a:rPr lang="en-US" sz="2000" dirty="0"/>
              <a:t>accidents, raising confidence, and lowering crime.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000" dirty="0"/>
              <a:t>A completed Action Model can also be a powerful tool to get funding for our project. We can show groups that offer grants exactly what we want to accomplish and how.</a:t>
            </a:r>
          </a:p>
          <a:p>
            <a:pPr>
              <a:lnSpc>
                <a:spcPct val="110000"/>
              </a:lnSpc>
            </a:pPr>
            <a:endParaRPr lang="en-US" sz="2000" dirty="0"/>
          </a:p>
          <a:p>
            <a:pPr>
              <a:lnSpc>
                <a:spcPct val="110000"/>
              </a:lnSpc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2332"/>
            <a:ext cx="8229600" cy="863600"/>
          </a:xfrm>
        </p:spPr>
        <p:txBody>
          <a:bodyPr/>
          <a:lstStyle/>
          <a:p>
            <a:r>
              <a:rPr lang="en-US" dirty="0" smtClean="0"/>
              <a:t>How will the Action Model help?</a:t>
            </a:r>
            <a:endParaRPr lang="en-US" dirty="0"/>
          </a:p>
        </p:txBody>
      </p:sp>
      <p:pic>
        <p:nvPicPr>
          <p:cNvPr id="4" name="Picture 3" title="People planting trees and diggi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77385" y="2196357"/>
            <a:ext cx="3389619" cy="317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17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4500" y="245784"/>
            <a:ext cx="8229600" cy="863600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Take control of redevelopment.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619622"/>
            <a:ext cx="8064500" cy="43815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000" dirty="0" smtClean="0"/>
              <a:t>Sometimes, redevelopment (which can mean tearing down old buildings and putting up new ones) can have a bad effect on a neighborhood if the people who live there don’t get a say in the process. 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 </a:t>
            </a:r>
          </a:p>
          <a:p>
            <a:pPr>
              <a:lnSpc>
                <a:spcPct val="110000"/>
              </a:lnSpc>
            </a:pPr>
            <a:r>
              <a:rPr lang="en-US" sz="2000" b="1" dirty="0" smtClean="0"/>
              <a:t>Using the Action Model will give our community a voice in redevelopment.</a:t>
            </a:r>
            <a:r>
              <a:rPr lang="en-US" sz="2000" dirty="0" smtClean="0"/>
              <a:t> We can make sure any changes will really</a:t>
            </a:r>
            <a:br>
              <a:rPr lang="en-US" sz="2000" dirty="0" smtClean="0"/>
            </a:br>
            <a:r>
              <a:rPr lang="en-US" sz="2000" dirty="0" smtClean="0"/>
              <a:t>benefit</a:t>
            </a:r>
            <a:r>
              <a:rPr lang="en-US" sz="2000" dirty="0"/>
              <a:t> </a:t>
            </a:r>
            <a:r>
              <a:rPr lang="en-US" sz="2000" dirty="0" smtClean="0"/>
              <a:t>our community.</a:t>
            </a:r>
            <a:br>
              <a:rPr lang="en-US" sz="2000" dirty="0" smtClean="0"/>
            </a:br>
            <a:endParaRPr lang="en-US" sz="2000" dirty="0" smtClean="0"/>
          </a:p>
          <a:p>
            <a:pPr>
              <a:lnSpc>
                <a:spcPct val="110000"/>
              </a:lnSpc>
            </a:pPr>
            <a:endParaRPr lang="en-US" sz="2200" dirty="0" smtClean="0"/>
          </a:p>
          <a:p>
            <a:pPr>
              <a:lnSpc>
                <a:spcPct val="110000"/>
              </a:lnSpc>
            </a:pPr>
            <a:endParaRPr lang="en-US" sz="2200" dirty="0" smtClean="0"/>
          </a:p>
          <a:p>
            <a:pPr>
              <a:lnSpc>
                <a:spcPct val="11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97625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391</Words>
  <Application>Microsoft Macintosh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Action Model</vt:lpstr>
      <vt:lpstr>What is the Action Model?</vt:lpstr>
      <vt:lpstr>What are the problems in our community? </vt:lpstr>
      <vt:lpstr>Make a difference. </vt:lpstr>
      <vt:lpstr>Improve your community. </vt:lpstr>
      <vt:lpstr>The Action Model is simple. </vt:lpstr>
      <vt:lpstr>How will the Action Model help?</vt:lpstr>
      <vt:lpstr>How will the Action Model help?</vt:lpstr>
      <vt:lpstr>Take control of redevelopment. </vt:lpstr>
      <vt:lpstr>Work as a team. </vt:lpstr>
      <vt:lpstr>Let’s take action!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Model Workshop Facilitator's Guide</dc:title>
  <dc:subject>Action Model Workshop Facilitator's Guide</dc:subject>
  <dc:creator>NCEH/ATSDR Office of Communication</dc:creator>
  <cp:keywords>health communicators; health communication; office of communication; NCEH; ATSDR; guidance; toolkit</cp:keywords>
  <dc:description/>
  <cp:lastModifiedBy>Ariana Adams-Gregg</cp:lastModifiedBy>
  <cp:revision>62</cp:revision>
  <cp:lastPrinted>2015-02-13T15:49:05Z</cp:lastPrinted>
  <dcterms:created xsi:type="dcterms:W3CDTF">2015-02-20T15:46:14Z</dcterms:created>
  <dcterms:modified xsi:type="dcterms:W3CDTF">2015-03-18T18:26:34Z</dcterms:modified>
  <cp:category/>
</cp:coreProperties>
</file>