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0"/>
  </p:sldMasterIdLst>
  <p:sldIdLst>
    <p:sldId id="258" r:id="rId11"/>
    <p:sldId id="257" r:id="rId12"/>
  </p:sldIdLst>
  <p:sldSz cx="10058400" cy="7772400"/>
  <p:notesSz cx="7315200" cy="96012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dy, Chinaro (CDC/ONDIEH/NCEH)" initials="KC(" lastIdx="1" clrIdx="0">
    <p:extLst>
      <p:ext uri="{19B8F6BF-5375-455C-9EA6-DF929625EA0E}">
        <p15:presenceInfo xmlns:p15="http://schemas.microsoft.com/office/powerpoint/2012/main" userId="S-1-5-21-1207783550-2075000910-922709458-1735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3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0F87E-3ECD-4665-BCFB-49EBA57D2651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2330-B328-40C9-A8F2-76CFBA0F5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9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08" y="1326385"/>
            <a:ext cx="4858958" cy="628806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205" y="58880"/>
            <a:ext cx="9971990" cy="7654641"/>
          </a:xfrm>
          <a:prstGeom prst="rect">
            <a:avLst/>
          </a:prstGeom>
          <a:noFill/>
          <a:ln w="47625" cmpd="thickThin" algn="ctr">
            <a:solidFill>
              <a:srgbClr val="156A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234" tIns="40234" rIns="40234" bIns="40234" numCol="1" anchor="t" anchorCtr="0" compatLnSpc="1">
            <a:prstTxWarp prst="textNoShape">
              <a:avLst/>
            </a:prstTxWarp>
          </a:bodyPr>
          <a:lstStyle/>
          <a:p>
            <a:endParaRPr lang="en-US" sz="2207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424" y="6372224"/>
            <a:ext cx="1809155" cy="125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9709" y="211014"/>
            <a:ext cx="4858958" cy="128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234" tIns="40234" rIns="40234" bIns="40234" numCol="1" anchor="t" anchorCtr="0" compatLnSpc="1">
            <a:prstTxWarp prst="textNoShape">
              <a:avLst/>
            </a:prstTxWarp>
          </a:bodyPr>
          <a:lstStyle/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310" b="1" dirty="0" smtClean="0">
                <a:solidFill>
                  <a:srgbClr val="000000"/>
                </a:solidFill>
              </a:rPr>
              <a:t>Sábado, 3 de Mayo del 2016</a:t>
            </a:r>
          </a:p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310" b="1" dirty="0" smtClean="0">
                <a:solidFill>
                  <a:srgbClr val="000000"/>
                </a:solidFill>
              </a:rPr>
              <a:t>10 a.m. a 4 p.m.</a:t>
            </a:r>
          </a:p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310" b="1" dirty="0" smtClean="0">
                <a:solidFill>
                  <a:srgbClr val="000000"/>
                </a:solidFill>
              </a:rPr>
              <a:t>¡Sol o Lluvia!</a:t>
            </a:r>
            <a:endParaRPr lang="es-ES" altLang="en-US" sz="198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777" y="1867895"/>
            <a:ext cx="4912299" cy="42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234" tIns="40234" rIns="40234" bIns="40234" numCol="1" anchor="t" anchorCtr="0" compatLnSpc="1">
            <a:prstTxWarp prst="textNoShape">
              <a:avLst/>
            </a:prstTxWarp>
          </a:bodyPr>
          <a:lstStyle/>
          <a:p>
            <a:pPr algn="ctr" defTabSz="100584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ES" altLang="en-US" sz="1550" b="1" dirty="0" smtClean="0">
                <a:solidFill>
                  <a:srgbClr val="000000"/>
                </a:solidFill>
              </a:rPr>
              <a:t>Nuestros colaboradores estarán presentes para compartir información de:</a:t>
            </a:r>
          </a:p>
          <a:p>
            <a:pPr marL="795162" lvl="1" indent="-285750" defTabSz="100584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s-ES" altLang="en-US" sz="1550" b="1" dirty="0" smtClean="0">
                <a:solidFill>
                  <a:srgbClr val="000000"/>
                </a:solidFill>
              </a:rPr>
              <a:t>Los resultados del cernimiento</a:t>
            </a:r>
          </a:p>
          <a:p>
            <a:pPr marL="795162" lvl="1" indent="-285750" defTabSz="100584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s-ES" altLang="en-US" sz="1550" b="1" dirty="0" smtClean="0">
                <a:solidFill>
                  <a:srgbClr val="000000"/>
                </a:solidFill>
              </a:rPr>
              <a:t>Las mejores practicas para prevenir la exposición al plomo</a:t>
            </a:r>
          </a:p>
          <a:p>
            <a:pPr marL="795162" lvl="1" indent="-285750" defTabSz="100584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s-ES" altLang="en-US" sz="1550" b="1" dirty="0" smtClean="0">
                <a:solidFill>
                  <a:srgbClr val="000000"/>
                </a:solidFill>
              </a:rPr>
              <a:t>Consejos de j</a:t>
            </a:r>
            <a:r>
              <a:rPr lang="es-ES" altLang="en-US" sz="1550" b="1" dirty="0" smtClean="0">
                <a:solidFill>
                  <a:srgbClr val="000000"/>
                </a:solidFill>
              </a:rPr>
              <a:t>ardinería</a:t>
            </a:r>
            <a:endParaRPr lang="es-ES" altLang="en-US" sz="1550" b="1" dirty="0" smtClean="0">
              <a:solidFill>
                <a:srgbClr val="000000"/>
              </a:solidFill>
            </a:endParaRPr>
          </a:p>
          <a:p>
            <a:pPr marL="795162" lvl="1" indent="-285750" defTabSz="100584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s-ES" altLang="en-US" sz="1550" b="1" dirty="0" smtClean="0">
                <a:solidFill>
                  <a:srgbClr val="000000"/>
                </a:solidFill>
              </a:rPr>
              <a:t>Recursos para obtener pruebas de plomo en sangre </a:t>
            </a:r>
          </a:p>
          <a:p>
            <a:pPr marL="795162" lvl="1" indent="-285750" defTabSz="100584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s-ES" altLang="en-US" sz="1550" b="1" dirty="0" smtClean="0">
                <a:solidFill>
                  <a:srgbClr val="000000"/>
                </a:solidFill>
              </a:rPr>
              <a:t>Alimentarse y ejercitarse saludablemente</a:t>
            </a:r>
          </a:p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1550" b="1" dirty="0" smtClean="0">
              <a:solidFill>
                <a:srgbClr val="000000"/>
              </a:solidFill>
            </a:endParaRPr>
          </a:p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550" b="1" dirty="0" smtClean="0">
                <a:solidFill>
                  <a:srgbClr val="005000"/>
                </a:solidFill>
                <a:latin typeface="Arial" panose="020B0604020202020204" pitchFamily="34" charset="0"/>
              </a:rPr>
              <a:t>ENTRADA AL PARQUE Y MUSEO SON GRATUITAS!! </a:t>
            </a:r>
          </a:p>
          <a:p>
            <a:pPr algn="ctr" defTabSz="1005840" eaLnBrk="0" fontAlgn="base" hangingPunct="0">
              <a:spcBef>
                <a:spcPct val="0"/>
              </a:spcBef>
              <a:spcAft>
                <a:spcPts val="1540"/>
              </a:spcAft>
            </a:pPr>
            <a:r>
              <a:rPr lang="es-ES" altLang="en-US" sz="1600" b="1" dirty="0">
                <a:solidFill>
                  <a:srgbClr val="000000"/>
                </a:solidFill>
              </a:rPr>
              <a:t>¡ </a:t>
            </a:r>
            <a:r>
              <a:rPr lang="es-ES" altLang="en-US" sz="1550" dirty="0" smtClean="0">
                <a:solidFill>
                  <a:srgbClr val="000000"/>
                </a:solidFill>
                <a:latin typeface="Arial" panose="020B0604020202020204" pitchFamily="34" charset="0"/>
              </a:rPr>
              <a:t>Visita el museo, detente en la venta de plantas, aprende a crear mesas para cultivos….y disfruta todo lo que ofrece el City Park!</a:t>
            </a:r>
          </a:p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320" dirty="0" smtClean="0">
                <a:solidFill>
                  <a:srgbClr val="000000"/>
                </a:solidFill>
              </a:rPr>
              <a:t>City Park esta localizado en 1000 West Street (ruta de autobuses E20 y E22; pregunta por la parada de City Park); estacionamiento gratis disponible. Para mas información visita: </a:t>
            </a:r>
            <a:r>
              <a:rPr lang="es-ES" altLang="en-US" sz="1320" dirty="0" smtClean="0">
                <a:solidFill>
                  <a:srgbClr val="0000FF"/>
                </a:solidFill>
              </a:rPr>
              <a:t>http://www.website.org</a:t>
            </a:r>
            <a:endParaRPr lang="es-ES" altLang="en-US" sz="198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6515" y="1239452"/>
            <a:ext cx="4959929" cy="64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234" tIns="40234" rIns="40234" bIns="40234" numCol="1" anchor="t" anchorCtr="0" compatLnSpc="1">
            <a:prstTxWarp prst="textNoShape">
              <a:avLst/>
            </a:prstTxWarp>
          </a:bodyPr>
          <a:lstStyle/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7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Trae tu muestra de suelo en una bolsa Ziplock y haremos el cernimiento para Plomo</a:t>
            </a:r>
            <a:endParaRPr lang="es-ES" altLang="en-US" sz="17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0532" y="114300"/>
            <a:ext cx="4893400" cy="11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234" tIns="40234" rIns="40234" bIns="40234" numCol="1" anchor="t" anchorCtr="0" compatLnSpc="1">
            <a:prstTxWarp prst="textNoShape">
              <a:avLst/>
            </a:prstTxWarp>
          </a:bodyPr>
          <a:lstStyle/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3600" b="1" i="1" dirty="0" smtClean="0">
                <a:solidFill>
                  <a:srgbClr val="005000"/>
                </a:solidFill>
              </a:rPr>
              <a:t>Muestreo de Suelo</a:t>
            </a:r>
          </a:p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3600" dirty="0" smtClean="0">
                <a:solidFill>
                  <a:srgbClr val="005000"/>
                </a:solidFill>
              </a:rPr>
              <a:t>GRATIS en CITY PARK</a:t>
            </a:r>
            <a:endParaRPr lang="es-ES" altLang="en-US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9000097">
            <a:off x="-1531637" y="2979157"/>
            <a:ext cx="897223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13800" b="1" cap="none" spc="0" dirty="0" smtClean="0">
                <a:ln w="1016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EJEMPLO</a:t>
            </a:r>
            <a:endParaRPr lang="en-US" sz="13800" b="1" cap="none" spc="0" dirty="0">
              <a:ln w="1016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77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506072" y="651075"/>
            <a:ext cx="7745504" cy="6064893"/>
          </a:xfrm>
          <a:prstGeom prst="rect">
            <a:avLst/>
          </a:prstGeom>
        </p:spPr>
        <p:txBody>
          <a:bodyPr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u="sng" dirty="0" smtClean="0"/>
              <a:t>Consejos para la toma de muestra: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/>
              <a:t>Paso 1: </a:t>
            </a:r>
            <a:r>
              <a:rPr lang="es-ES" sz="1400" dirty="0" smtClean="0"/>
              <a:t>Identifique un área de interés para su muestra de suelo</a:t>
            </a:r>
          </a:p>
          <a:p>
            <a:pPr marL="0" indent="0">
              <a:buNone/>
            </a:pPr>
            <a:r>
              <a:rPr lang="es-ES" sz="1400" b="1" dirty="0" smtClean="0"/>
              <a:t>Paso 2</a:t>
            </a:r>
            <a:r>
              <a:rPr lang="es-ES" sz="1400" dirty="0" smtClean="0"/>
              <a:t>: Colecte el suelo – Para un área grande, colecte suelo de 5-10 lugares al azar dentro de su área de interés y combine en un recipiente limpio. Para un área pequeña, colecte suelo de 3 lugares al azar y </a:t>
            </a:r>
            <a:r>
              <a:rPr lang="es-ES" sz="1400" dirty="0"/>
              <a:t>combine en un recipiente limpio. </a:t>
            </a:r>
            <a:r>
              <a:rPr lang="es-ES" sz="1400" dirty="0" smtClean="0"/>
              <a:t>(</a:t>
            </a:r>
            <a:r>
              <a:rPr lang="es-ES" sz="1400" b="1" dirty="0" smtClean="0"/>
              <a:t>Ver Tabla para conocer la profundidad de colecta de la muestra.</a:t>
            </a:r>
            <a:r>
              <a:rPr lang="es-ES" sz="14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/>
              <a:t>Paso 3. </a:t>
            </a:r>
            <a:r>
              <a:rPr lang="es-ES" sz="1400" dirty="0" smtClean="0"/>
              <a:t>Mezcle el suelo en un recipiente limpio.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/>
              <a:t>Paso 4: </a:t>
            </a:r>
            <a:r>
              <a:rPr lang="es-ES" sz="1400" dirty="0" smtClean="0"/>
              <a:t>Mientras mezcla, remueva cualquier piedra, raíces u hojas que encuentre. </a:t>
            </a:r>
            <a:r>
              <a:rPr lang="es-ES" sz="1400" u="sng" dirty="0" smtClean="0"/>
              <a:t>Favor de no utilizar cualquier </a:t>
            </a:r>
            <a:r>
              <a:rPr lang="es-ES" sz="1400" u="sng" dirty="0" err="1" smtClean="0"/>
              <a:t>tip</a:t>
            </a:r>
            <a:r>
              <a:rPr lang="es-ES" sz="1400" u="sng" dirty="0" smtClean="0"/>
              <a:t> de llama, horno o secador de pelo para secar la tierra.</a:t>
            </a:r>
            <a:endParaRPr lang="es-ES" sz="1400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b="1" dirty="0" smtClean="0"/>
              <a:t>Paso 5: </a:t>
            </a:r>
            <a:r>
              <a:rPr lang="es-ES" sz="1400" dirty="0" smtClean="0"/>
              <a:t>Transfiera 1-2 tazas del suelo mezclado a una bolsa limpia Ziplock de un cuarto de capacidad. </a:t>
            </a:r>
            <a:endParaRPr lang="es-ES" sz="1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000" b="1" dirty="0" smtClean="0"/>
              <a:t>Nota: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dirty="0" smtClean="0"/>
              <a:t>Limite de 3 muestras/persona.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dirty="0" smtClean="0"/>
              <a:t>Muestras de suelo serán aceptadas hasta las 3 pm para así tener tiempo a que sean procesadas.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32426"/>
              </p:ext>
            </p:extLst>
          </p:nvPr>
        </p:nvGraphicFramePr>
        <p:xfrm>
          <a:off x="3272417" y="4731542"/>
          <a:ext cx="444642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211"/>
                <a:gridCol w="2223211"/>
              </a:tblGrid>
              <a:tr h="340800">
                <a:tc>
                  <a:txBody>
                    <a:bodyPr/>
                    <a:lstStyle/>
                    <a:p>
                      <a:pPr algn="ctr"/>
                      <a:r>
                        <a:rPr lang="es-PR" sz="1200" noProof="0" dirty="0" smtClean="0"/>
                        <a:t>Área de Interés</a:t>
                      </a:r>
                      <a:endParaRPr lang="es-P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200" noProof="0" dirty="0" smtClean="0"/>
                        <a:t>Profundidad de Muestra </a:t>
                      </a:r>
                      <a:r>
                        <a:rPr lang="es-PR" sz="1200" baseline="0" noProof="0" dirty="0" smtClean="0"/>
                        <a:t>(pulgadas)</a:t>
                      </a:r>
                      <a:endParaRPr lang="es-PR" sz="1200" noProof="0" dirty="0"/>
                    </a:p>
                  </a:txBody>
                  <a:tcPr/>
                </a:tc>
              </a:tr>
              <a:tr h="340800">
                <a:tc>
                  <a:txBody>
                    <a:bodyPr/>
                    <a:lstStyle/>
                    <a:p>
                      <a:r>
                        <a:rPr lang="es-PR" sz="1200" noProof="0" dirty="0" smtClean="0"/>
                        <a:t>Área del Huerto</a:t>
                      </a:r>
                      <a:r>
                        <a:rPr lang="es-PR" sz="1200" baseline="0" noProof="0" dirty="0" smtClean="0"/>
                        <a:t> o Jardín</a:t>
                      </a:r>
                      <a:endParaRPr lang="es-P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200" noProof="0" dirty="0" smtClean="0"/>
                        <a:t>Colecte</a:t>
                      </a:r>
                      <a:r>
                        <a:rPr lang="es-PR" sz="1200" baseline="0" noProof="0" dirty="0" smtClean="0"/>
                        <a:t> la muestra desde el tope del suelo hasta 6 – 8 pulgadas de profundidad por lugar</a:t>
                      </a:r>
                      <a:endParaRPr lang="es-PR" sz="1200" noProof="0" dirty="0"/>
                    </a:p>
                  </a:txBody>
                  <a:tcPr/>
                </a:tc>
              </a:tr>
              <a:tr h="340800">
                <a:tc>
                  <a:txBody>
                    <a:bodyPr/>
                    <a:lstStyle/>
                    <a:p>
                      <a:r>
                        <a:rPr lang="es-PR" sz="1200" noProof="0" dirty="0" smtClean="0"/>
                        <a:t>Área de Juegos </a:t>
                      </a:r>
                      <a:r>
                        <a:rPr lang="es-PR" sz="1200" baseline="0" noProof="0" dirty="0" smtClean="0"/>
                        <a:t>/ Otra Área </a:t>
                      </a:r>
                      <a:endParaRPr lang="es-P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200" noProof="0" dirty="0" smtClean="0"/>
                        <a:t>Colecte</a:t>
                      </a:r>
                      <a:r>
                        <a:rPr lang="es-PR" sz="1200" baseline="0" noProof="0" dirty="0" smtClean="0"/>
                        <a:t> la muestra desde el tope del suelo hasta </a:t>
                      </a:r>
                      <a:r>
                        <a:rPr lang="es-PR" sz="1200" noProof="0" dirty="0" smtClean="0"/>
                        <a:t>1</a:t>
                      </a:r>
                      <a:r>
                        <a:rPr lang="es-PR" sz="1200" baseline="0" noProof="0" dirty="0" smtClean="0"/>
                        <a:t> – 2 de profundidad por lugar</a:t>
                      </a:r>
                      <a:endParaRPr lang="es-PR" sz="12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26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E837EFF39A13489B6D7376E2B684C6" ma:contentTypeVersion="8" ma:contentTypeDescription="Create a new document." ma:contentTypeScope="" ma:versionID="ac3b775062849657fb7cc67ec551200f">
  <xsd:schema xmlns:xsd="http://www.w3.org/2001/XMLSchema" xmlns:xs="http://www.w3.org/2001/XMLSchema" xmlns:p="http://schemas.microsoft.com/office/2006/metadata/properties" xmlns:ns2="5eb76e04-ab9b-44b4-8cc2-bdb9003fe3fb" xmlns:ns3="c566d9f5-f25d-4a6c-aa74-8ca41d351b42" targetNamespace="http://schemas.microsoft.com/office/2006/metadata/properties" ma:root="true" ma:fieldsID="c53b77c78b2d9432cfb4738a63dee3bc" ns2:_="" ns3:_="">
    <xsd:import namespace="5eb76e04-ab9b-44b4-8cc2-bdb9003fe3fb"/>
    <xsd:import namespace="c566d9f5-f25d-4a6c-aa74-8ca41d351b4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Link" minOccurs="0"/>
                <xsd:element ref="ns3:Description0" minOccurs="0"/>
                <xsd:element ref="ns3:Priority_x0020_for_x0020_Review" minOccurs="0"/>
                <xsd:element ref="ns3:Fast_x0020_Track_x0020_to_x0020_Clearance" minOccurs="0"/>
                <xsd:element ref="ns3:Approved" minOccurs="0"/>
                <xsd:element ref="ns3:Assignments" minOccurs="0"/>
                <xsd:element ref="ns3:Example_x0020_or_x0020_Tool_x003f_" minOccurs="0"/>
                <xsd:element ref="ns3:Project_x0020_Ph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76e04-ab9b-44b4-8cc2-bdb9003fe3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ink" ma:index="1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6d9f5-f25d-4a6c-aa74-8ca41d351b42" elementFormDefault="qualified">
    <xsd:import namespace="http://schemas.microsoft.com/office/2006/documentManagement/types"/>
    <xsd:import namespace="http://schemas.microsoft.com/office/infopath/2007/PartnerControls"/>
    <xsd:element name="Description0" ma:index="12" nillable="true" ma:displayName="Category" ma:default="Outreach and Partnership" ma:description="Describe the document you are uploading." ma:format="Dropdown" ma:internalName="Description0">
      <xsd:simpleType>
        <xsd:restriction base="dms:Choice">
          <xsd:enumeration value="Outreach and Partnership"/>
          <xsd:enumeration value="Screening"/>
          <xsd:enumeration value="Health Education"/>
          <xsd:enumeration value="Other Tools"/>
          <xsd:enumeration value="Web Content"/>
        </xsd:restriction>
      </xsd:simpleType>
    </xsd:element>
    <xsd:element name="Priority_x0020_for_x0020_Review" ma:index="13" nillable="true" ma:displayName="Priority for Review" ma:default="Yes" ma:format="Dropdown" ma:internalName="Priority_x0020_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Fast_x0020_Track_x0020_to_x0020_Clearance" ma:index="14" nillable="true" ma:displayName="Fast Track to Clearance" ma:default="Yes" ma:format="Dropdown" ma:internalName="Fast_x0020_Track_x0020_to_x0020_Clearance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Approved" ma:index="15" nillable="true" ma:displayName="Status" ma:default="Pending Internal Review" ma:description="Status of resource in review process." ma:format="Dropdown" ma:internalName="Approved">
      <xsd:simpleType>
        <xsd:restriction base="dms:Choice">
          <xsd:enumeration value="Pending Internal Review"/>
          <xsd:enumeration value="Pending Work Group Review"/>
          <xsd:enumeration value="Pending Internal Approval"/>
          <xsd:enumeration value="Pending Clearance Review"/>
          <xsd:enumeration value="Cleared"/>
        </xsd:restriction>
      </xsd:simpleType>
    </xsd:element>
    <xsd:element name="Assignments" ma:index="16" nillable="true" ma:displayName="Assignments" ma:list="UserInfo" ma:SharePointGroup="0" ma:internalName="Assignments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ample_x0020_or_x0020_Tool_x003f_" ma:index="17" nillable="true" ma:displayName="Description" ma:default="N/A" ma:format="Dropdown" ma:internalName="Example_x0020_or_x0020_Tool_x003f_">
      <xsd:simpleType>
        <xsd:restriction base="dms:Choice">
          <xsd:enumeration value="Example"/>
          <xsd:enumeration value="Tool"/>
          <xsd:enumeration value="Web Content"/>
          <xsd:enumeration value="N/A"/>
        </xsd:restriction>
      </xsd:simpleType>
    </xsd:element>
    <xsd:element name="Project_x0020_Phase" ma:index="18" nillable="true" ma:displayName="Project Phase" ma:internalName="Project_x0020_Pha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5eb76e04-ab9b-44b4-8cc2-bdb9003fe3fb">
      <Url xsi:nil="true"/>
      <Description xsi:nil="true"/>
    </Link>
    <Approved xmlns="c566d9f5-f25d-4a6c-aa74-8ca41d351b42">Pending Clearance Review</Approved>
    <Fast_x0020_Track_x0020_to_x0020_Clearance xmlns="c566d9f5-f25d-4a6c-aa74-8ca41d351b42">Yes</Fast_x0020_Track_x0020_to_x0020_Clearance>
    <Priority_x0020_for_x0020_Review xmlns="c566d9f5-f25d-4a6c-aa74-8ca41d351b42">Yes</Priority_x0020_for_x0020_Review>
    <Assignments xmlns="c566d9f5-f25d-4a6c-aa74-8ca41d351b42">
      <UserInfo>
        <DisplayName/>
        <AccountId xsi:nil="true"/>
        <AccountType/>
      </UserInfo>
    </Assignments>
    <Example_x0020_or_x0020_Tool_x003f_ xmlns="c566d9f5-f25d-4a6c-aa74-8ca41d351b42">Tool</Example_x0020_or_x0020_Tool_x003f_>
    <Description0 xmlns="c566d9f5-f25d-4a6c-aa74-8ca41d351b42">Outreach and Partnership</Description0>
    <_dlc_DocId xmlns="5eb76e04-ab9b-44b4-8cc2-bdb9003fe3fb">SE6K34EJ4F4K-332-106</_dlc_DocId>
    <_dlc_DocIdUrl xmlns="5eb76e04-ab9b-44b4-8cc2-bdb9003fe3fb">
      <Url>https://partner.cdc.gov/Sites/NCEH/ATSDR/DCHI/soil kitchen/_layouts/DocIdRedir.aspx?ID=SE6K34EJ4F4K-332-106</Url>
      <Description>SE6K34EJ4F4K-332-106</Description>
    </_dlc_DocIdUrl>
    <Project_x0020_Phase xmlns="c566d9f5-f25d-4a6c-aa74-8ca41d351b42">Phase 1</Project_x0020_Phase>
  </documentManagement>
</p:properti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D64A19B-20A9-4D13-A034-FFEC2219E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1536B-944F-406A-AC24-5057E596B68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9A41D90-3C0C-4771-9D1E-5610F90A538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C4C91EC-2E92-4826-BACB-0AB6FB471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76e04-ab9b-44b4-8cc2-bdb9003fe3fb"/>
    <ds:schemaRef ds:uri="c566d9f5-f25d-4a6c-aa74-8ca41d351b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A37BB3C-7224-42A0-B917-859FADBCA7AB}">
  <ds:schemaRefs>
    <ds:schemaRef ds:uri="5eb76e04-ab9b-44b4-8cc2-bdb9003fe3f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c566d9f5-f25d-4a6c-aa74-8ca41d351b42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6.xml><?xml version="1.0" encoding="utf-8"?>
<ds:datastoreItem xmlns:ds="http://schemas.openxmlformats.org/officeDocument/2006/customXml" ds:itemID="{F1E4B63B-AE64-4579-B6E6-87B076C7B55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4B363E5-05E9-4C51-AC83-27031DA0C29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74DB74F-19DF-40FA-B545-9CC8FCD74627}">
  <ds:schemaRefs>
    <ds:schemaRef ds:uri="http://schemas.microsoft.com/sharepoint/events"/>
  </ds:schemaRefs>
</ds:datastoreItem>
</file>

<file path=customXml/itemProps9.xml><?xml version="1.0" encoding="utf-8"?>
<ds:datastoreItem xmlns:ds="http://schemas.openxmlformats.org/officeDocument/2006/customXml" ds:itemID="{7BA86BE8-DC56-47DE-B903-848BEE7FA3E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380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Tetra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Example_Outreach_Flyer_Color_Spanish</dc:title>
  <dc:creator>Slotnick, Emily</dc:creator>
  <cp:lastModifiedBy>Vaouli, Elena (ATSDR/DCHI/EB)</cp:lastModifiedBy>
  <cp:revision>29</cp:revision>
  <cp:lastPrinted>2015-12-06T19:25:39Z</cp:lastPrinted>
  <dcterms:created xsi:type="dcterms:W3CDTF">2015-12-06T19:07:49Z</dcterms:created>
  <dcterms:modified xsi:type="dcterms:W3CDTF">2016-05-26T19:10:28Z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0x0101002EE837EFF39A13489B6D7376E2B684C6</vt:lpwstr>
  </property>
  <property fmtid="{D5CDD505-2E9C-101B-9397-08002B2CF9AE}" pid="3" name="_dlc_DocIdItemGuid">
    <vt:lpwstr>688bf92b-5fc7-431d-a37e-240a57dfbeed</vt:lpwstr>
  </property>
  <property fmtid="{D5CDD505-2E9C-101B-9397-08002B2CF9AE}" pid="4" name="Order">
    <vt:r8>8400</vt:r8>
  </property>
</Properties>
</file>