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7"/>
  </p:sldMasterIdLst>
  <p:sldIdLst>
    <p:sldId id="256" r:id="rId8"/>
    <p:sldId id="257" r:id="rId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nnedy, Chinaro (CDC/ONDIEH/NCEH)" initials="KC(" lastIdx="2" clrIdx="0">
    <p:extLst>
      <p:ext uri="{19B8F6BF-5375-455C-9EA6-DF929625EA0E}">
        <p15:presenceInfo xmlns:p15="http://schemas.microsoft.com/office/powerpoint/2012/main" userId="S-1-5-21-1207783550-2075000910-922709458-17351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10" autoAdjust="0"/>
    <p:restoredTop sz="93883" autoAdjust="0"/>
  </p:normalViewPr>
  <p:slideViewPr>
    <p:cSldViewPr snapToGrid="0">
      <p:cViewPr varScale="1">
        <p:scale>
          <a:sx n="67" d="100"/>
          <a:sy n="67" d="100"/>
        </p:scale>
        <p:origin x="36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Master" Target="slideMasters/slideMaster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presProps" Target="presProps.xml"/><Relationship Id="rId5" Type="http://schemas.openxmlformats.org/officeDocument/2006/relationships/customXml" Target="../customXml/item5.xml"/><Relationship Id="rId10"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7DAD1DA-F333-4EFB-949C-7FA51B887312}" type="datetimeFigureOut">
              <a:rPr lang="en-US" smtClean="0"/>
              <a:t>5/26/2016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8EB1D41-AC4E-4DB2-88F7-CB71B2F35F7C}" type="slidenum">
              <a:rPr lang="en-US" smtClean="0"/>
              <a:t>‹#›</a:t>
            </a:fld>
            <a:endParaRPr lang="en-US" dirty="0"/>
          </a:p>
        </p:txBody>
      </p:sp>
    </p:spTree>
    <p:extLst>
      <p:ext uri="{BB962C8B-B14F-4D97-AF65-F5344CB8AC3E}">
        <p14:creationId xmlns:p14="http://schemas.microsoft.com/office/powerpoint/2010/main" val="1513059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DAD1DA-F333-4EFB-949C-7FA51B887312}" type="datetimeFigureOut">
              <a:rPr lang="en-US" smtClean="0"/>
              <a:t>5/26/2016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8EB1D41-AC4E-4DB2-88F7-CB71B2F35F7C}" type="slidenum">
              <a:rPr lang="en-US" smtClean="0"/>
              <a:t>‹#›</a:t>
            </a:fld>
            <a:endParaRPr lang="en-US" dirty="0"/>
          </a:p>
        </p:txBody>
      </p:sp>
    </p:spTree>
    <p:extLst>
      <p:ext uri="{BB962C8B-B14F-4D97-AF65-F5344CB8AC3E}">
        <p14:creationId xmlns:p14="http://schemas.microsoft.com/office/powerpoint/2010/main" val="2116343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DAD1DA-F333-4EFB-949C-7FA51B887312}" type="datetimeFigureOut">
              <a:rPr lang="en-US" smtClean="0"/>
              <a:t>5/26/2016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8EB1D41-AC4E-4DB2-88F7-CB71B2F35F7C}" type="slidenum">
              <a:rPr lang="en-US" smtClean="0"/>
              <a:t>‹#›</a:t>
            </a:fld>
            <a:endParaRPr lang="en-US" dirty="0"/>
          </a:p>
        </p:txBody>
      </p:sp>
    </p:spTree>
    <p:extLst>
      <p:ext uri="{BB962C8B-B14F-4D97-AF65-F5344CB8AC3E}">
        <p14:creationId xmlns:p14="http://schemas.microsoft.com/office/powerpoint/2010/main" val="689781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DAD1DA-F333-4EFB-949C-7FA51B887312}" type="datetimeFigureOut">
              <a:rPr lang="en-US" smtClean="0"/>
              <a:t>5/26/2016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8EB1D41-AC4E-4DB2-88F7-CB71B2F35F7C}" type="slidenum">
              <a:rPr lang="en-US" smtClean="0"/>
              <a:t>‹#›</a:t>
            </a:fld>
            <a:endParaRPr lang="en-US" dirty="0"/>
          </a:p>
        </p:txBody>
      </p:sp>
    </p:spTree>
    <p:extLst>
      <p:ext uri="{BB962C8B-B14F-4D97-AF65-F5344CB8AC3E}">
        <p14:creationId xmlns:p14="http://schemas.microsoft.com/office/powerpoint/2010/main" val="304842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DAD1DA-F333-4EFB-949C-7FA51B887312}" type="datetimeFigureOut">
              <a:rPr lang="en-US" smtClean="0"/>
              <a:t>5/26/2016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8EB1D41-AC4E-4DB2-88F7-CB71B2F35F7C}" type="slidenum">
              <a:rPr lang="en-US" smtClean="0"/>
              <a:t>‹#›</a:t>
            </a:fld>
            <a:endParaRPr lang="en-US" dirty="0"/>
          </a:p>
        </p:txBody>
      </p:sp>
    </p:spTree>
    <p:extLst>
      <p:ext uri="{BB962C8B-B14F-4D97-AF65-F5344CB8AC3E}">
        <p14:creationId xmlns:p14="http://schemas.microsoft.com/office/powerpoint/2010/main" val="409546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7DAD1DA-F333-4EFB-949C-7FA51B887312}" type="datetimeFigureOut">
              <a:rPr lang="en-US" smtClean="0"/>
              <a:t>5/26/2016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8EB1D41-AC4E-4DB2-88F7-CB71B2F35F7C}" type="slidenum">
              <a:rPr lang="en-US" smtClean="0"/>
              <a:t>‹#›</a:t>
            </a:fld>
            <a:endParaRPr lang="en-US" dirty="0"/>
          </a:p>
        </p:txBody>
      </p:sp>
    </p:spTree>
    <p:extLst>
      <p:ext uri="{BB962C8B-B14F-4D97-AF65-F5344CB8AC3E}">
        <p14:creationId xmlns:p14="http://schemas.microsoft.com/office/powerpoint/2010/main" val="3524537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7DAD1DA-F333-4EFB-949C-7FA51B887312}" type="datetimeFigureOut">
              <a:rPr lang="en-US" smtClean="0"/>
              <a:t>5/26/2016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8EB1D41-AC4E-4DB2-88F7-CB71B2F35F7C}" type="slidenum">
              <a:rPr lang="en-US" smtClean="0"/>
              <a:t>‹#›</a:t>
            </a:fld>
            <a:endParaRPr lang="en-US" dirty="0"/>
          </a:p>
        </p:txBody>
      </p:sp>
    </p:spTree>
    <p:extLst>
      <p:ext uri="{BB962C8B-B14F-4D97-AF65-F5344CB8AC3E}">
        <p14:creationId xmlns:p14="http://schemas.microsoft.com/office/powerpoint/2010/main" val="3652517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DAD1DA-F333-4EFB-949C-7FA51B887312}" type="datetimeFigureOut">
              <a:rPr lang="en-US" smtClean="0"/>
              <a:t>5/26/2016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8EB1D41-AC4E-4DB2-88F7-CB71B2F35F7C}" type="slidenum">
              <a:rPr lang="en-US" smtClean="0"/>
              <a:t>‹#›</a:t>
            </a:fld>
            <a:endParaRPr lang="en-US" dirty="0"/>
          </a:p>
        </p:txBody>
      </p:sp>
    </p:spTree>
    <p:extLst>
      <p:ext uri="{BB962C8B-B14F-4D97-AF65-F5344CB8AC3E}">
        <p14:creationId xmlns:p14="http://schemas.microsoft.com/office/powerpoint/2010/main" val="3202376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DAD1DA-F333-4EFB-949C-7FA51B887312}" type="datetimeFigureOut">
              <a:rPr lang="en-US" smtClean="0"/>
              <a:t>5/26/2016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8EB1D41-AC4E-4DB2-88F7-CB71B2F35F7C}" type="slidenum">
              <a:rPr lang="en-US" smtClean="0"/>
              <a:t>‹#›</a:t>
            </a:fld>
            <a:endParaRPr lang="en-US" dirty="0"/>
          </a:p>
        </p:txBody>
      </p:sp>
    </p:spTree>
    <p:extLst>
      <p:ext uri="{BB962C8B-B14F-4D97-AF65-F5344CB8AC3E}">
        <p14:creationId xmlns:p14="http://schemas.microsoft.com/office/powerpoint/2010/main" val="2319885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DAD1DA-F333-4EFB-949C-7FA51B887312}" type="datetimeFigureOut">
              <a:rPr lang="en-US" smtClean="0"/>
              <a:t>5/26/2016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8EB1D41-AC4E-4DB2-88F7-CB71B2F35F7C}" type="slidenum">
              <a:rPr lang="en-US" smtClean="0"/>
              <a:t>‹#›</a:t>
            </a:fld>
            <a:endParaRPr lang="en-US" dirty="0"/>
          </a:p>
        </p:txBody>
      </p:sp>
    </p:spTree>
    <p:extLst>
      <p:ext uri="{BB962C8B-B14F-4D97-AF65-F5344CB8AC3E}">
        <p14:creationId xmlns:p14="http://schemas.microsoft.com/office/powerpoint/2010/main" val="3469846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DAD1DA-F333-4EFB-949C-7FA51B887312}" type="datetimeFigureOut">
              <a:rPr lang="en-US" smtClean="0"/>
              <a:t>5/26/2016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8EB1D41-AC4E-4DB2-88F7-CB71B2F35F7C}" type="slidenum">
              <a:rPr lang="en-US" smtClean="0"/>
              <a:t>‹#›</a:t>
            </a:fld>
            <a:endParaRPr lang="en-US" dirty="0"/>
          </a:p>
        </p:txBody>
      </p:sp>
    </p:spTree>
    <p:extLst>
      <p:ext uri="{BB962C8B-B14F-4D97-AF65-F5344CB8AC3E}">
        <p14:creationId xmlns:p14="http://schemas.microsoft.com/office/powerpoint/2010/main" val="717848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DAD1DA-F333-4EFB-949C-7FA51B887312}" type="datetimeFigureOut">
              <a:rPr lang="en-US" smtClean="0"/>
              <a:t>5/26/2016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EB1D41-AC4E-4DB2-88F7-CB71B2F35F7C}" type="slidenum">
              <a:rPr lang="en-US" smtClean="0"/>
              <a:t>‹#›</a:t>
            </a:fld>
            <a:endParaRPr lang="en-US" dirty="0"/>
          </a:p>
        </p:txBody>
      </p:sp>
    </p:spTree>
    <p:extLst>
      <p:ext uri="{BB962C8B-B14F-4D97-AF65-F5344CB8AC3E}">
        <p14:creationId xmlns:p14="http://schemas.microsoft.com/office/powerpoint/2010/main" val="9373543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Box 9"/>
          <p:cNvSpPr txBox="1">
            <a:spLocks noChangeArrowheads="1" noChangeShapeType="1"/>
          </p:cNvSpPr>
          <p:nvPr/>
        </p:nvSpPr>
        <p:spPr bwMode="auto">
          <a:xfrm>
            <a:off x="609601" y="299111"/>
            <a:ext cx="3124200" cy="6057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4A00"/>
                </a:solidFill>
                <a:effectLst/>
                <a:latin typeface="Franklin Gothic Demi" panose="020B0703020102020204" pitchFamily="34" charset="0"/>
              </a:rPr>
              <a:t>Things to Remember</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4A00"/>
                </a:solidFill>
                <a:effectLst/>
                <a:latin typeface="Franklin Gothic Demi" panose="020B0703020102020204" pitchFamily="34" charset="0"/>
              </a:rPr>
              <a:t>about Lead in Soil</a:t>
            </a:r>
            <a:endParaRPr kumimoji="0" lang="en-US" altLang="en-US" sz="1300" b="0" i="0" u="none" strike="noStrike" cap="none" normalizeH="0" baseline="0" dirty="0" smtClean="0">
              <a:ln>
                <a:noFill/>
              </a:ln>
              <a:solidFill>
                <a:srgbClr val="004A00"/>
              </a:solidFill>
              <a:effectLst/>
              <a:latin typeface="Franklin Gothic Demi" panose="020B0703020102020204" pitchFamily="34" charset="0"/>
            </a:endParaRPr>
          </a:p>
          <a:p>
            <a:pPr marL="0" marR="0" lvl="0" indent="0" algn="l" defTabSz="914400" rtl="0" eaLnBrk="0" fontAlgn="base" latinLnBrk="0" hangingPunct="0">
              <a:lnSpc>
                <a:spcPct val="100000"/>
              </a:lnSpc>
              <a:spcBef>
                <a:spcPts val="1350"/>
              </a:spcBef>
              <a:spcAft>
                <a:spcPct val="0"/>
              </a:spcAft>
              <a:buClrTx/>
              <a:buSzTx/>
              <a:buFontTx/>
              <a:buNone/>
              <a:tabLst/>
            </a:pPr>
            <a:r>
              <a:rPr kumimoji="0" lang="en-US" altLang="en-US" sz="1200" b="0" i="0" u="none" strike="noStrike" cap="none" normalizeH="0" baseline="0" dirty="0" smtClean="0">
                <a:ln>
                  <a:noFill/>
                </a:ln>
                <a:solidFill>
                  <a:srgbClr val="004A00"/>
                </a:solidFill>
                <a:effectLst/>
                <a:latin typeface="Franklin Gothic Demi" panose="020B0703020102020204" pitchFamily="34" charset="0"/>
              </a:rPr>
              <a:t>There is no known safe blood lead level.</a:t>
            </a:r>
          </a:p>
          <a:p>
            <a:pPr marL="171450" marR="0" lvl="0" indent="-171450" algn="l" defTabSz="914400" rtl="0" eaLnBrk="0" fontAlgn="base" latinLnBrk="0" hangingPunct="0">
              <a:lnSpc>
                <a:spcPct val="100000"/>
              </a:lnSpc>
              <a:spcBef>
                <a:spcPts val="1350"/>
              </a:spcBef>
              <a:spcAft>
                <a:spcPct val="0"/>
              </a:spcAft>
              <a:buClrTx/>
              <a:buSzTx/>
              <a:buFont typeface="Arial" panose="020B0604020202020204" pitchFamily="34" charset="0"/>
              <a:buChar char="•"/>
              <a:tabLst/>
            </a:pPr>
            <a:r>
              <a:rPr kumimoji="0" lang="en-US" altLang="en-US" sz="1200" b="0" i="0" u="none" strike="noStrike" cap="none" normalizeH="0" baseline="0" dirty="0" smtClean="0">
                <a:ln>
                  <a:noFill/>
                </a:ln>
                <a:solidFill>
                  <a:srgbClr val="50261E"/>
                </a:solidFill>
                <a:effectLst/>
                <a:latin typeface="Franklin Gothic Book" panose="020B0503020102020204" pitchFamily="34" charset="0"/>
              </a:rPr>
              <a:t>Lead is a health concern for young children and pregnant women.</a:t>
            </a:r>
          </a:p>
          <a:p>
            <a:pPr marL="0" marR="0" lvl="0" indent="0" algn="l" defTabSz="914400" rtl="0" eaLnBrk="0" fontAlgn="base" latinLnBrk="0" hangingPunct="0">
              <a:lnSpc>
                <a:spcPct val="100000"/>
              </a:lnSpc>
              <a:spcBef>
                <a:spcPts val="1350"/>
              </a:spcBef>
              <a:spcAft>
                <a:spcPct val="0"/>
              </a:spcAft>
              <a:buClrTx/>
              <a:buSzTx/>
              <a:buFontTx/>
              <a:buNone/>
              <a:tabLst/>
            </a:pPr>
            <a:r>
              <a:rPr kumimoji="0" lang="en-US" altLang="en-US" sz="1200" b="0" i="0" u="none" strike="noStrike" cap="none" normalizeH="0" baseline="0" dirty="0" smtClean="0">
                <a:ln>
                  <a:noFill/>
                </a:ln>
                <a:solidFill>
                  <a:srgbClr val="004A00"/>
                </a:solidFill>
                <a:effectLst/>
                <a:latin typeface="Franklin Gothic Demi" panose="020B0703020102020204" pitchFamily="34" charset="0"/>
              </a:rPr>
              <a:t>Lead poisoning is a preventable disease.</a:t>
            </a:r>
          </a:p>
          <a:p>
            <a:pPr marL="171450" marR="0" lvl="0" indent="-171450" algn="l" defTabSz="914400" rtl="0" eaLnBrk="0" fontAlgn="base" latinLnBrk="0" hangingPunct="0">
              <a:lnSpc>
                <a:spcPct val="100000"/>
              </a:lnSpc>
              <a:spcBef>
                <a:spcPts val="450"/>
              </a:spcBef>
              <a:spcAft>
                <a:spcPct val="0"/>
              </a:spcAft>
              <a:buClrTx/>
              <a:buSzPts val="1000"/>
              <a:buFont typeface="Arial" panose="020B0604020202020204" pitchFamily="34" charset="0"/>
              <a:buChar char="•"/>
              <a:tabLst/>
            </a:pPr>
            <a:r>
              <a:rPr kumimoji="0" lang="en-US" altLang="en-US" sz="1200" b="0" i="0" u="none" strike="noStrike" cap="none" normalizeH="0" baseline="0" dirty="0" smtClean="0">
                <a:ln>
                  <a:noFill/>
                </a:ln>
                <a:solidFill>
                  <a:srgbClr val="50261E"/>
                </a:solidFill>
                <a:effectLst/>
                <a:latin typeface="Franklin Gothic Book" panose="020B0503020102020204" pitchFamily="34" charset="0"/>
              </a:rPr>
              <a:t>Get your children tested for lead.  Children under 6 years of age are at most risk.  If you are pregnant, lead can harm your baby.</a:t>
            </a:r>
          </a:p>
          <a:p>
            <a:pPr marL="171450" marR="0" lvl="0" indent="-171450" algn="l" defTabSz="914400" rtl="0" eaLnBrk="0" fontAlgn="base" latinLnBrk="0" hangingPunct="0">
              <a:lnSpc>
                <a:spcPct val="100000"/>
              </a:lnSpc>
              <a:spcBef>
                <a:spcPts val="450"/>
              </a:spcBef>
              <a:spcAft>
                <a:spcPct val="0"/>
              </a:spcAft>
              <a:buClrTx/>
              <a:buSzPts val="1000"/>
              <a:buFont typeface="Arial" panose="020B0604020202020204" pitchFamily="34" charset="0"/>
              <a:buChar char="•"/>
              <a:tabLst/>
            </a:pPr>
            <a:r>
              <a:rPr kumimoji="0" lang="en-US" altLang="en-US" sz="1200" b="0" i="0" u="none" strike="noStrike" cap="none" normalizeH="0" baseline="0" dirty="0" smtClean="0">
                <a:ln>
                  <a:noFill/>
                </a:ln>
                <a:solidFill>
                  <a:srgbClr val="50261E"/>
                </a:solidFill>
                <a:effectLst/>
                <a:latin typeface="Franklin Gothic Book" panose="020B0503020102020204" pitchFamily="34" charset="0"/>
              </a:rPr>
              <a:t>Identify, control or safely remove lead hazards in your environment.</a:t>
            </a:r>
          </a:p>
          <a:p>
            <a:pPr marL="0" marR="0" lvl="0" indent="0" algn="l" defTabSz="914400" rtl="0" eaLnBrk="0" fontAlgn="base" latinLnBrk="0" hangingPunct="0">
              <a:lnSpc>
                <a:spcPct val="100000"/>
              </a:lnSpc>
              <a:spcBef>
                <a:spcPts val="1350"/>
              </a:spcBef>
              <a:spcAft>
                <a:spcPct val="0"/>
              </a:spcAft>
              <a:buClrTx/>
              <a:buSzTx/>
              <a:buFontTx/>
              <a:buNone/>
              <a:tabLst/>
            </a:pPr>
            <a:r>
              <a:rPr kumimoji="0" lang="en-US" altLang="en-US" sz="1200" b="0" i="0" u="none" strike="noStrike" cap="none" normalizeH="0" baseline="0" dirty="0" smtClean="0">
                <a:ln>
                  <a:noFill/>
                </a:ln>
                <a:solidFill>
                  <a:srgbClr val="004A00"/>
                </a:solidFill>
                <a:effectLst/>
                <a:latin typeface="Franklin Gothic Demi" panose="020B0703020102020204" pitchFamily="34" charset="0"/>
              </a:rPr>
              <a:t>Lead is common in urban settings.</a:t>
            </a:r>
          </a:p>
          <a:p>
            <a:pPr marL="171450" marR="0" lvl="0" indent="-171450" algn="l" defTabSz="914400" rtl="0" eaLnBrk="0" fontAlgn="base" latinLnBrk="0" hangingPunct="0">
              <a:lnSpc>
                <a:spcPct val="100000"/>
              </a:lnSpc>
              <a:spcBef>
                <a:spcPts val="450"/>
              </a:spcBef>
              <a:spcAft>
                <a:spcPct val="0"/>
              </a:spcAft>
              <a:buClrTx/>
              <a:buSzPts val="1000"/>
              <a:buFont typeface="Arial" panose="020B0604020202020204" pitchFamily="34" charset="0"/>
              <a:buChar char="•"/>
              <a:tabLst/>
            </a:pPr>
            <a:r>
              <a:rPr kumimoji="0" lang="en-US" altLang="en-US" sz="1200" b="0" i="0" u="none" strike="noStrike" cap="none" normalizeH="0" baseline="0" dirty="0" smtClean="0">
                <a:ln>
                  <a:noFill/>
                </a:ln>
                <a:solidFill>
                  <a:srgbClr val="50261E"/>
                </a:solidFill>
                <a:effectLst/>
                <a:latin typeface="Franklin Gothic Book" panose="020B0503020102020204" pitchFamily="34" charset="0"/>
              </a:rPr>
              <a:t>One screened sample may not tell the whole story about lead in your yard or garden.</a:t>
            </a:r>
          </a:p>
          <a:p>
            <a:pPr marL="171450" marR="0" lvl="0" indent="-171450" algn="l" defTabSz="914400" rtl="0" eaLnBrk="0" fontAlgn="base" latinLnBrk="0" hangingPunct="0">
              <a:lnSpc>
                <a:spcPct val="100000"/>
              </a:lnSpc>
              <a:spcBef>
                <a:spcPts val="450"/>
              </a:spcBef>
              <a:spcAft>
                <a:spcPct val="0"/>
              </a:spcAft>
              <a:buClrTx/>
              <a:buSzPts val="1000"/>
              <a:buFont typeface="Arial" panose="020B0604020202020204" pitchFamily="34" charset="0"/>
              <a:buChar char="•"/>
              <a:tabLst/>
            </a:pPr>
            <a:r>
              <a:rPr kumimoji="0" lang="en-US" altLang="en-US" sz="1200" b="0" i="0" u="none" strike="noStrike" cap="none" normalizeH="0" baseline="0" dirty="0" smtClean="0">
                <a:ln>
                  <a:noFill/>
                </a:ln>
                <a:solidFill>
                  <a:srgbClr val="50261E"/>
                </a:solidFill>
                <a:effectLst/>
                <a:latin typeface="Franklin Gothic Book" panose="020B0503020102020204" pitchFamily="34" charset="0"/>
              </a:rPr>
              <a:t>If you are concerned about your </a:t>
            </a:r>
            <a:r>
              <a:rPr kumimoji="0" lang="en-US" altLang="en-US" sz="1200" b="0" i="0" u="none" strike="noStrike" cap="none" normalizeH="0" baseline="0" dirty="0" smtClean="0">
                <a:ln>
                  <a:noFill/>
                </a:ln>
                <a:solidFill>
                  <a:srgbClr val="000000"/>
                </a:solidFill>
                <a:effectLst/>
                <a:latin typeface="Franklin Gothic Book" panose="020B0503020102020204" pitchFamily="34" charset="0"/>
              </a:rPr>
              <a:t>soil lead </a:t>
            </a:r>
            <a:r>
              <a:rPr kumimoji="0" lang="en-US" altLang="en-US" sz="1200" b="0" i="0" u="none" strike="noStrike" cap="none" normalizeH="0" baseline="0" dirty="0" smtClean="0">
                <a:ln>
                  <a:noFill/>
                </a:ln>
                <a:solidFill>
                  <a:srgbClr val="50261E"/>
                </a:solidFill>
                <a:effectLst/>
                <a:latin typeface="Franklin Gothic Book" panose="020B0503020102020204" pitchFamily="34" charset="0"/>
              </a:rPr>
              <a:t>screening result, consider getting your soil further tested by a laboratory.</a:t>
            </a:r>
          </a:p>
          <a:p>
            <a:pPr marL="0" marR="0" lvl="0" indent="0" algn="l" defTabSz="914400" rtl="0" eaLnBrk="0" fontAlgn="base" latinLnBrk="0" hangingPunct="0">
              <a:lnSpc>
                <a:spcPct val="100000"/>
              </a:lnSpc>
              <a:spcBef>
                <a:spcPts val="1350"/>
              </a:spcBef>
              <a:spcAft>
                <a:spcPct val="0"/>
              </a:spcAft>
              <a:buClrTx/>
              <a:buSzTx/>
              <a:buFontTx/>
              <a:buNone/>
              <a:tabLst/>
            </a:pPr>
            <a:r>
              <a:rPr kumimoji="0" lang="en-US" altLang="en-US" sz="1200" b="0" i="0" u="none" strike="noStrike" cap="none" normalizeH="0" baseline="0" dirty="0" smtClean="0">
                <a:ln>
                  <a:noFill/>
                </a:ln>
                <a:solidFill>
                  <a:srgbClr val="004A00"/>
                </a:solidFill>
                <a:effectLst/>
                <a:latin typeface="Franklin Gothic Demi" panose="020B0703020102020204" pitchFamily="34" charset="0"/>
              </a:rPr>
              <a:t>Avoid exposures to all sources of lead.</a:t>
            </a:r>
          </a:p>
          <a:p>
            <a:pPr marL="171450" marR="0" lvl="0" indent="-171450" algn="l" defTabSz="914400" rtl="0" eaLnBrk="0" fontAlgn="base" latinLnBrk="0" hangingPunct="0">
              <a:lnSpc>
                <a:spcPct val="100000"/>
              </a:lnSpc>
              <a:spcBef>
                <a:spcPts val="450"/>
              </a:spcBef>
              <a:spcAft>
                <a:spcPct val="0"/>
              </a:spcAft>
              <a:buClrTx/>
              <a:buSzPts val="1000"/>
              <a:buFont typeface="Arial" panose="020B0604020202020204" pitchFamily="34" charset="0"/>
              <a:buChar char="•"/>
              <a:tabLst/>
            </a:pPr>
            <a:r>
              <a:rPr kumimoji="0" lang="en-US" altLang="en-US" sz="1200" b="0" i="0" u="none" strike="noStrike" cap="none" normalizeH="0" baseline="0" dirty="0" smtClean="0">
                <a:ln>
                  <a:noFill/>
                </a:ln>
                <a:solidFill>
                  <a:srgbClr val="50261E"/>
                </a:solidFill>
                <a:effectLst/>
                <a:latin typeface="Franklin Gothic Book" panose="020B0503020102020204" pitchFamily="34" charset="0"/>
              </a:rPr>
              <a:t>Reduce lead exposure from garden soil by washing hands, removing shoes before entering the home, and washing all vegetables and fruits before eating.</a:t>
            </a:r>
            <a:endParaRPr kumimoji="0" lang="en-US" altLang="en-US" sz="1200" b="0" i="0" u="none" strike="noStrike" cap="none" normalizeH="0" baseline="0" dirty="0" smtClean="0">
              <a:ln>
                <a:noFill/>
              </a:ln>
              <a:solidFill>
                <a:srgbClr val="000000"/>
              </a:solidFill>
              <a:effectLst/>
              <a:latin typeface="Times New Roman" panose="02020603050405020304" pitchFamily="18" charset="0"/>
            </a:endParaRPr>
          </a:p>
          <a:p>
            <a:pPr marL="171450" marR="0" lvl="0" indent="-171450" algn="l" defTabSz="914400" rtl="0" eaLnBrk="0" fontAlgn="base" latinLnBrk="0" hangingPunct="0">
              <a:lnSpc>
                <a:spcPct val="100000"/>
              </a:lnSpc>
              <a:spcBef>
                <a:spcPts val="450"/>
              </a:spcBef>
              <a:spcAft>
                <a:spcPct val="0"/>
              </a:spcAft>
              <a:buClrTx/>
              <a:buSzPts val="1000"/>
              <a:buFont typeface="Arial" panose="020B0604020202020204" pitchFamily="34" charset="0"/>
              <a:buChar char="•"/>
              <a:tabLst/>
            </a:pPr>
            <a:r>
              <a:rPr kumimoji="0" lang="en-US" altLang="en-US" sz="1200" b="0" i="0" u="none" strike="noStrike" cap="none" normalizeH="0" baseline="0" dirty="0" smtClean="0">
                <a:ln>
                  <a:noFill/>
                </a:ln>
                <a:solidFill>
                  <a:srgbClr val="50261E"/>
                </a:solidFill>
                <a:effectLst/>
                <a:latin typeface="Franklin Gothic Book" panose="020B0503020102020204" pitchFamily="34" charset="0"/>
              </a:rPr>
              <a:t>Always use lead-safe practices, both outdoors and indoors, to reduce lead exposure for your family.</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grpSp>
        <p:nvGrpSpPr>
          <p:cNvPr id="14" name="Group 13"/>
          <p:cNvGrpSpPr/>
          <p:nvPr/>
        </p:nvGrpSpPr>
        <p:grpSpPr>
          <a:xfrm>
            <a:off x="8775699" y="654711"/>
            <a:ext cx="2829031" cy="5809589"/>
            <a:chOff x="8413870" y="754818"/>
            <a:chExt cx="3092330" cy="5702471"/>
          </a:xfrm>
        </p:grpSpPr>
        <p:sp>
          <p:nvSpPr>
            <p:cNvPr id="9" name="Text Box 7"/>
            <p:cNvSpPr txBox="1">
              <a:spLocks noChangeArrowheads="1" noChangeShapeType="1"/>
            </p:cNvSpPr>
            <p:nvPr/>
          </p:nvSpPr>
          <p:spPr bwMode="auto">
            <a:xfrm>
              <a:off x="8413871" y="5346559"/>
              <a:ext cx="3081629" cy="1110730"/>
            </a:xfrm>
            <a:prstGeom prst="rect">
              <a:avLst/>
            </a:prstGeom>
            <a:solidFill>
              <a:srgbClr val="004A00">
                <a:alpha val="35001"/>
              </a:srgbClr>
            </a:solidFill>
            <a:ln>
              <a:noFill/>
            </a:ln>
            <a:effectLst/>
            <a:extLst>
              <a:ext uri="{91240B29-F687-4F45-9708-019B960494DF}">
                <a14:hiddenLine xmlns:a14="http://schemas.microsoft.com/office/drawing/2010/main" w="12700" algn="in">
                  <a:solidFill>
                    <a:srgbClr val="004A00">
                      <a:alpha val="34000"/>
                    </a:srgbClr>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700" b="0" i="0" u="none" strike="noStrike" cap="none" normalizeH="0" baseline="0" dirty="0" smtClean="0">
                  <a:ln>
                    <a:noFill/>
                  </a:ln>
                  <a:solidFill>
                    <a:schemeClr val="tx1"/>
                  </a:solidFill>
                  <a:effectLst/>
                  <a:latin typeface="Arial" panose="020B0604020202020204" pitchFamily="34" charset="0"/>
                </a:rPr>
                <a:t>DISCLAIMER: This soilSHOP is a community health education event where people are offered free lead screenings to raise awareness of potential lead presence in their soil sample, and about how to avoid exposure to lead while gardening or playing in </a:t>
              </a:r>
              <a:r>
                <a:rPr kumimoji="0" lang="en-US" altLang="en-US" sz="700" b="0" i="0" u="none" strike="noStrike" cap="none" normalizeH="0" baseline="0" dirty="0" smtClean="0">
                  <a:ln>
                    <a:noFill/>
                  </a:ln>
                  <a:solidFill>
                    <a:srgbClr val="000000"/>
                  </a:solidFill>
                  <a:effectLst/>
                  <a:latin typeface="Arial" panose="020B0604020202020204" pitchFamily="34" charset="0"/>
                </a:rPr>
                <a:t>yards. The screening method will provide participants with same-day screening results, but cannot provide information about sources of lead in soil. Participants may wish to seek further laboratory testing to confirm their lead </a:t>
              </a:r>
              <a:r>
                <a:rPr kumimoji="0" lang="en-US" altLang="en-US" sz="700" b="0" i="0" u="none" strike="noStrike" cap="none" normalizeH="0" baseline="0" dirty="0" smtClean="0">
                  <a:ln>
                    <a:noFill/>
                  </a:ln>
                  <a:solidFill>
                    <a:schemeClr val="tx1"/>
                  </a:solidFill>
                  <a:effectLst/>
                  <a:latin typeface="Arial" panose="020B0604020202020204" pitchFamily="34" charset="0"/>
                </a:rPr>
                <a:t>screening result. soilSHOP staff will help explain soil screening results and share information on ways to reduce potential exposures to lead in soil.</a:t>
              </a:r>
              <a:r>
                <a:rPr kumimoji="0" lang="en-US" altLang="en-US" sz="700" b="0" i="0" u="none" strike="noStrike" cap="none" normalizeH="0" baseline="0" dirty="0" smtClean="0">
                  <a:ln>
                    <a:noFill/>
                  </a:ln>
                  <a:solidFill>
                    <a:schemeClr val="tx1"/>
                  </a:solidFill>
                  <a:effectLst/>
                  <a:latin typeface="Times New Roman" panose="02020603050405020304" pitchFamily="18" charset="0"/>
                </a:rPr>
                <a:t> </a:t>
              </a:r>
              <a:endParaRPr kumimoji="0" lang="en-US" altLang="en-US" sz="700" b="0" i="0" u="none" strike="noStrike" cap="none" normalizeH="0" baseline="0" dirty="0" smtClean="0">
                <a:ln>
                  <a:noFill/>
                </a:ln>
                <a:solidFill>
                  <a:schemeClr val="tx1"/>
                </a:solidFill>
                <a:effectLst/>
                <a:latin typeface="Arial" panose="020B0604020202020204" pitchFamily="34" charset="0"/>
              </a:endParaRPr>
            </a:p>
          </p:txBody>
        </p:sp>
        <p:sp>
          <p:nvSpPr>
            <p:cNvPr id="10" name="Text Box 8"/>
            <p:cNvSpPr txBox="1">
              <a:spLocks noChangeArrowheads="1" noChangeShapeType="1"/>
            </p:cNvSpPr>
            <p:nvPr/>
          </p:nvSpPr>
          <p:spPr bwMode="auto">
            <a:xfrm>
              <a:off x="8413870" y="754818"/>
              <a:ext cx="3081629" cy="4796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marL="0" marR="0" lvl="0" indent="0" algn="ctr" defTabSz="914400" rtl="0" eaLnBrk="0" fontAlgn="base" latinLnBrk="0" hangingPunct="0">
                <a:lnSpc>
                  <a:spcPct val="100000"/>
                </a:lnSpc>
                <a:spcBef>
                  <a:spcPts val="1063"/>
                </a:spcBef>
                <a:spcAft>
                  <a:spcPct val="0"/>
                </a:spcAft>
                <a:buClrTx/>
                <a:buSzTx/>
                <a:buFontTx/>
                <a:buNone/>
                <a:tabLst/>
              </a:pPr>
              <a:r>
                <a:rPr kumimoji="0" lang="en-US" altLang="en-US" sz="2600" b="0" i="0" u="none" strike="noStrike" cap="none" normalizeH="0" baseline="0" dirty="0" smtClean="0">
                  <a:ln>
                    <a:noFill/>
                  </a:ln>
                  <a:solidFill>
                    <a:srgbClr val="004A00"/>
                  </a:solidFill>
                  <a:effectLst/>
                  <a:latin typeface="Franklin Gothic Demi" panose="020B0703020102020204" pitchFamily="34" charset="0"/>
                </a:rPr>
                <a:t>Understanding </a:t>
              </a:r>
            </a:p>
            <a:p>
              <a:pPr marL="0" marR="0" lvl="0" indent="0" algn="ctr" defTabSz="914400" rtl="0" eaLnBrk="0" fontAlgn="base" latinLnBrk="0" hangingPunct="0">
                <a:lnSpc>
                  <a:spcPct val="100000"/>
                </a:lnSpc>
                <a:spcBef>
                  <a:spcPts val="1063"/>
                </a:spcBef>
                <a:spcAft>
                  <a:spcPct val="0"/>
                </a:spcAft>
                <a:buClrTx/>
                <a:buSzTx/>
                <a:buFontTx/>
                <a:buNone/>
                <a:tabLst/>
              </a:pPr>
              <a:r>
                <a:rPr kumimoji="0" lang="en-US" altLang="en-US" sz="2600" b="0" i="0" u="none" strike="noStrike" cap="none" normalizeH="0" baseline="0" dirty="0" smtClean="0">
                  <a:ln>
                    <a:noFill/>
                  </a:ln>
                  <a:solidFill>
                    <a:srgbClr val="004A00"/>
                  </a:solidFill>
                  <a:effectLst/>
                  <a:latin typeface="Franklin Gothic Demi" panose="020B0703020102020204" pitchFamily="34" charset="0"/>
                </a:rPr>
                <a:t>Your Soil Lead Screening Results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500" b="0" i="0" u="none" strike="noStrike" cap="none" normalizeH="0" baseline="0" dirty="0" smtClean="0">
                <a:ln>
                  <a:noFill/>
                </a:ln>
                <a:solidFill>
                  <a:srgbClr val="000000"/>
                </a:solidFill>
                <a:effectLst/>
                <a:latin typeface="Franklin Gothic Book" panose="020B05030201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500" b="0" i="0" u="none" strike="noStrike" cap="none" normalizeH="0" baseline="0" dirty="0" smtClean="0">
                <a:ln>
                  <a:noFill/>
                </a:ln>
                <a:solidFill>
                  <a:srgbClr val="50261E"/>
                </a:solidFill>
                <a:effectLst/>
                <a:latin typeface="Franklin Gothic Demi" panose="020B07030201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pic>
          <p:nvPicPr>
            <p:cNvPr id="1034" name="Picture 3" descr="soilKitchen_2014Sept-03"/>
            <p:cNvPicPr>
              <a:picLocks noChangeAspect="1" noChangeArrowheads="1"/>
            </p:cNvPicPr>
            <p:nvPr/>
          </p:nvPicPr>
          <p:blipFill>
            <a:blip r:embed="rId2" cstate="print">
              <a:extLst>
                <a:ext uri="{28A0092B-C50C-407E-A947-70E740481C1C}">
                  <a14:useLocalDpi xmlns:a14="http://schemas.microsoft.com/office/drawing/2010/main" val="0"/>
                </a:ext>
              </a:extLst>
            </a:blip>
            <a:srcRect t="694" b="694"/>
            <a:stretch>
              <a:fillRect/>
            </a:stretch>
          </p:blipFill>
          <p:spPr bwMode="auto">
            <a:xfrm>
              <a:off x="8413871" y="2697356"/>
              <a:ext cx="3092329" cy="17081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sp>
        <p:nvSpPr>
          <p:cNvPr id="12" name="Text Box 11"/>
          <p:cNvSpPr txBox="1">
            <a:spLocks noChangeArrowheads="1" noChangeShapeType="1"/>
          </p:cNvSpPr>
          <p:nvPr/>
        </p:nvSpPr>
        <p:spPr bwMode="auto">
          <a:xfrm>
            <a:off x="4706287" y="304800"/>
            <a:ext cx="2977214" cy="6159500"/>
          </a:xfrm>
          <a:prstGeom prst="rect">
            <a:avLst/>
          </a:prstGeom>
          <a:solidFill>
            <a:srgbClr val="92D050">
              <a:alpha val="35001"/>
            </a:srgbClr>
          </a:solidFill>
          <a:ln>
            <a:noFill/>
          </a:ln>
          <a:effectLst/>
          <a:extLst>
            <a:ext uri="{91240B29-F687-4F45-9708-019B960494DF}">
              <a14:hiddenLine xmlns:a14="http://schemas.microsoft.com/office/drawing/2010/main" w="1270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Franklin Gothic Demi" panose="020B0703020102020204" pitchFamily="34" charset="0"/>
              </a:rPr>
              <a:t>Comments:</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003796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457200" y="368300"/>
            <a:ext cx="11430000" cy="6362700"/>
            <a:chOff x="-1744830" y="-1181100"/>
            <a:chExt cx="10012839" cy="7115003"/>
          </a:xfrm>
        </p:grpSpPr>
        <p:sp>
          <p:nvSpPr>
            <p:cNvPr id="5" name="Text Box 5"/>
            <p:cNvSpPr txBox="1">
              <a:spLocks noChangeArrowheads="1" noChangeShapeType="1"/>
            </p:cNvSpPr>
            <p:nvPr/>
          </p:nvSpPr>
          <p:spPr bwMode="auto">
            <a:xfrm>
              <a:off x="-1744830" y="-1152697"/>
              <a:ext cx="3053385" cy="7086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rgbClr val="004A00"/>
                  </a:solidFill>
                  <a:effectLst/>
                  <a:latin typeface="Franklin Gothic Demi" panose="020B0703020102020204" pitchFamily="34" charset="0"/>
                </a:rPr>
                <a:t>What is a soilSHOP?</a:t>
              </a:r>
            </a:p>
            <a:p>
              <a:pPr marL="0" marR="0" lvl="0" indent="0" algn="l" defTabSz="914400" rtl="0" eaLnBrk="0" fontAlgn="base" latinLnBrk="0" hangingPunct="0">
                <a:lnSpc>
                  <a:spcPct val="100000"/>
                </a:lnSpc>
                <a:spcBef>
                  <a:spcPts val="450"/>
                </a:spcBef>
                <a:spcAft>
                  <a:spcPct val="0"/>
                </a:spcAft>
                <a:buClrTx/>
                <a:buSzTx/>
                <a:buFontTx/>
                <a:buNone/>
                <a:tabLst/>
              </a:pPr>
              <a:r>
                <a:rPr kumimoji="0" lang="en-US" altLang="en-US" sz="1000" b="0" i="0" u="none" strike="noStrike" cap="none" normalizeH="0" baseline="0" dirty="0" smtClean="0">
                  <a:ln>
                    <a:noFill/>
                  </a:ln>
                  <a:solidFill>
                    <a:srgbClr val="000000"/>
                  </a:solidFill>
                  <a:effectLst/>
                  <a:latin typeface="Franklin Gothic Book" panose="020B0503020102020204" pitchFamily="34" charset="0"/>
                </a:rPr>
                <a:t>A </a:t>
              </a:r>
              <a:r>
                <a:rPr kumimoji="0" lang="en-US" altLang="en-US" sz="1000" b="0" i="1" u="none" strike="noStrike" cap="none" normalizeH="0" baseline="0" dirty="0" smtClean="0">
                  <a:ln>
                    <a:noFill/>
                  </a:ln>
                  <a:solidFill>
                    <a:srgbClr val="000000"/>
                  </a:solidFill>
                  <a:effectLst/>
                  <a:latin typeface="Franklin Gothic Book" panose="020B0503020102020204" pitchFamily="34" charset="0"/>
                </a:rPr>
                <a:t>soilSHOP</a:t>
              </a:r>
              <a:r>
                <a:rPr kumimoji="0" lang="en-US" altLang="en-US" sz="1000" b="0" i="0" u="none" strike="noStrike" cap="none" normalizeH="0" baseline="0" dirty="0" smtClean="0">
                  <a:ln>
                    <a:noFill/>
                  </a:ln>
                  <a:solidFill>
                    <a:srgbClr val="000000"/>
                  </a:solidFill>
                  <a:effectLst/>
                  <a:latin typeface="Franklin Gothic Book" panose="020B0503020102020204" pitchFamily="34" charset="0"/>
                </a:rPr>
                <a:t> (soil screening, health, outreach and partnership) is a community health educational event where people can learn more about potential lead contamination in their soil and how to prevent or reduce exposures to lead in soil. Lead is often found in urban soil due to past uses of lead in gasoline and paint, and from industrial processes. The purpose of this event is to increase your awareness about the hazards of lead in soil and provide information on how to avoid exposures to lead while gardening or playing in your yard.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600" b="0" i="0" u="none" strike="noStrike" cap="none" normalizeH="0" baseline="0" dirty="0" smtClean="0">
                <a:ln>
                  <a:noFill/>
                </a:ln>
                <a:solidFill>
                  <a:srgbClr val="000000"/>
                </a:solidFill>
                <a:effectLst/>
                <a:latin typeface="Franklin Gothic Book" panose="020B05030201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rgbClr val="000000"/>
                  </a:solidFill>
                  <a:effectLst/>
                  <a:latin typeface="Franklin Gothic Demi" panose="020B0703020102020204" pitchFamily="34" charset="0"/>
                </a:rPr>
                <a:t>How does the soilSHOP work?</a:t>
              </a:r>
              <a:r>
                <a:rPr kumimoji="0" lang="en-US" altLang="en-US" sz="1000" b="0" i="0" u="none" strike="noStrike" cap="none" normalizeH="0" baseline="0" dirty="0" smtClean="0">
                  <a:ln>
                    <a:noFill/>
                  </a:ln>
                  <a:solidFill>
                    <a:srgbClr val="000000"/>
                  </a:solidFill>
                  <a:effectLst/>
                  <a:latin typeface="Franklin Gothic Heavy" panose="020B0903020102020204" pitchFamily="34" charset="0"/>
                </a:rPr>
                <a:t> </a:t>
              </a:r>
              <a:endParaRPr kumimoji="0" lang="en-US" altLang="en-US" sz="1000" b="0" i="0" u="none" strike="noStrike" cap="none" normalizeH="0" baseline="0" dirty="0" smtClean="0">
                <a:ln>
                  <a:noFill/>
                </a:ln>
                <a:solidFill>
                  <a:srgbClr val="000000"/>
                </a:solidFill>
                <a:effectLst/>
                <a:latin typeface="Franklin Gothic Book" panose="020B0503020102020204" pitchFamily="34" charset="0"/>
              </a:endParaRPr>
            </a:p>
            <a:p>
              <a:pPr marL="0" marR="0" lvl="0" indent="0" algn="l" defTabSz="914400" rtl="0" eaLnBrk="0" fontAlgn="base" latinLnBrk="0" hangingPunct="0">
                <a:lnSpc>
                  <a:spcPct val="100000"/>
                </a:lnSpc>
                <a:spcBef>
                  <a:spcPts val="450"/>
                </a:spcBef>
                <a:spcAft>
                  <a:spcPct val="0"/>
                </a:spcAft>
                <a:buClrTx/>
                <a:buSzTx/>
                <a:buFontTx/>
                <a:buNone/>
                <a:tabLst/>
              </a:pPr>
              <a:r>
                <a:rPr kumimoji="0" lang="en-US" altLang="en-US" sz="1000" b="0" i="0" u="none" strike="noStrike" cap="none" normalizeH="0" baseline="0" dirty="0" smtClean="0">
                  <a:ln>
                    <a:noFill/>
                  </a:ln>
                  <a:solidFill>
                    <a:srgbClr val="000000"/>
                  </a:solidFill>
                  <a:effectLst/>
                  <a:latin typeface="Franklin Gothic Book" panose="020B0503020102020204" pitchFamily="34" charset="0"/>
                </a:rPr>
                <a:t>Community members are encouraged to collect a sample of soil from their home or neighborhood and bring it to the soilSHOP event to be screened (measured) for lead using a hand-held device that estimates the amount of lead in soil. Participants will receive 1 to 3 soil lead screening results, have an opportunity to talk with health and environmental partners about their results, and be offered additional information on:</a:t>
              </a:r>
            </a:p>
            <a:p>
              <a:pPr marL="0" marR="0" lvl="0" indent="0" algn="l" defTabSz="914400" rtl="0" eaLnBrk="0" fontAlgn="base" latinLnBrk="0" hangingPunct="0">
                <a:lnSpc>
                  <a:spcPct val="100000"/>
                </a:lnSpc>
                <a:spcBef>
                  <a:spcPts val="450"/>
                </a:spcBef>
                <a:spcAft>
                  <a:spcPct val="0"/>
                </a:spcAft>
                <a:buClrTx/>
                <a:buSzPts val="1000"/>
                <a:buFont typeface="Symbol" panose="05050102010706020507" pitchFamily="18" charset="2"/>
                <a:buChar char="·"/>
                <a:tabLst/>
              </a:pPr>
              <a:r>
                <a:rPr kumimoji="0" lang="en-US" altLang="en-US" sz="1000" b="0" i="0" u="none" strike="noStrike" cap="none" normalizeH="0" baseline="0" dirty="0" smtClean="0">
                  <a:ln>
                    <a:noFill/>
                  </a:ln>
                  <a:solidFill>
                    <a:srgbClr val="000000"/>
                  </a:solidFill>
                  <a:effectLst/>
                  <a:latin typeface="Franklin Gothic Book" panose="020B0503020102020204" pitchFamily="34" charset="0"/>
                </a:rPr>
                <a:t>ways to reduce lead exposure while gardening</a:t>
              </a:r>
            </a:p>
            <a:p>
              <a:pPr marL="0" marR="0" lvl="0" indent="0" algn="l" defTabSz="914400" rtl="0" eaLnBrk="0" fontAlgn="base" latinLnBrk="0" hangingPunct="0">
                <a:lnSpc>
                  <a:spcPct val="100000"/>
                </a:lnSpc>
                <a:spcBef>
                  <a:spcPts val="450"/>
                </a:spcBef>
                <a:spcAft>
                  <a:spcPct val="0"/>
                </a:spcAft>
                <a:buClrTx/>
                <a:buSzPts val="1000"/>
                <a:buFont typeface="Symbol" panose="05050102010706020507" pitchFamily="18" charset="2"/>
                <a:buChar char="·"/>
                <a:tabLst/>
              </a:pPr>
              <a:r>
                <a:rPr kumimoji="0" lang="en-US" altLang="en-US" sz="1000" b="0" i="0" u="none" strike="noStrike" cap="none" normalizeH="0" baseline="0" dirty="0" smtClean="0">
                  <a:ln>
                    <a:noFill/>
                  </a:ln>
                  <a:solidFill>
                    <a:srgbClr val="000000"/>
                  </a:solidFill>
                  <a:effectLst/>
                  <a:latin typeface="Franklin Gothic Book" panose="020B0503020102020204" pitchFamily="34" charset="0"/>
                </a:rPr>
                <a:t>how to prevent lead poisoning in and around the home and neighborhood</a:t>
              </a:r>
            </a:p>
            <a:p>
              <a:pPr marL="0" marR="0" lvl="0" indent="0" algn="l" defTabSz="914400" rtl="0" eaLnBrk="0" fontAlgn="base" latinLnBrk="0" hangingPunct="0">
                <a:lnSpc>
                  <a:spcPct val="100000"/>
                </a:lnSpc>
                <a:spcBef>
                  <a:spcPts val="450"/>
                </a:spcBef>
                <a:spcAft>
                  <a:spcPct val="0"/>
                </a:spcAft>
                <a:buClrTx/>
                <a:buSzPts val="1000"/>
                <a:buFont typeface="Symbol" panose="05050102010706020507" pitchFamily="18" charset="2"/>
                <a:buChar char="·"/>
                <a:tabLst/>
              </a:pPr>
              <a:r>
                <a:rPr kumimoji="0" lang="en-US" altLang="en-US" sz="1000" b="0" i="0" u="none" strike="noStrike" cap="none" normalizeH="0" baseline="0" dirty="0" smtClean="0">
                  <a:ln>
                    <a:noFill/>
                  </a:ln>
                  <a:solidFill>
                    <a:srgbClr val="000000"/>
                  </a:solidFill>
                  <a:effectLst/>
                  <a:latin typeface="Franklin Gothic Book" panose="020B0503020102020204" pitchFamily="34" charset="0"/>
                </a:rPr>
                <a:t>how to get additional soil testing done</a:t>
              </a:r>
            </a:p>
            <a:p>
              <a:pPr marL="0" marR="0" lvl="0" indent="0" algn="l" defTabSz="914400" rtl="0" eaLnBrk="0" fontAlgn="base" latinLnBrk="0" hangingPunct="0">
                <a:lnSpc>
                  <a:spcPct val="100000"/>
                </a:lnSpc>
                <a:spcBef>
                  <a:spcPts val="450"/>
                </a:spcBef>
                <a:spcAft>
                  <a:spcPct val="0"/>
                </a:spcAft>
                <a:buClrTx/>
                <a:buSzPts val="1000"/>
                <a:buFont typeface="Symbol" panose="05050102010706020507" pitchFamily="18" charset="2"/>
                <a:buChar char="·"/>
                <a:tabLst/>
              </a:pPr>
              <a:r>
                <a:rPr kumimoji="0" lang="en-US" altLang="en-US" sz="1000" b="0" i="0" u="none" strike="noStrike" cap="none" normalizeH="0" baseline="0" dirty="0" smtClean="0">
                  <a:ln>
                    <a:noFill/>
                  </a:ln>
                  <a:solidFill>
                    <a:srgbClr val="000000"/>
                  </a:solidFill>
                  <a:effectLst/>
                  <a:latin typeface="Franklin Gothic Book" panose="020B0503020102020204" pitchFamily="34" charset="0"/>
                </a:rPr>
                <a:t>where you can go to get tested if you are      concerned about lead exposure</a:t>
              </a:r>
            </a:p>
            <a:p>
              <a:pPr marL="0" marR="0" lvl="0" indent="0" algn="l" defTabSz="914400" rtl="0" eaLnBrk="0" fontAlgn="base" latinLnBrk="0" hangingPunct="0">
                <a:lnSpc>
                  <a:spcPct val="100000"/>
                </a:lnSpc>
                <a:spcBef>
                  <a:spcPts val="450"/>
                </a:spcBef>
                <a:spcAft>
                  <a:spcPct val="0"/>
                </a:spcAft>
                <a:buClrTx/>
                <a:buSzTx/>
                <a:buFontTx/>
                <a:buNone/>
                <a:tabLst/>
              </a:pPr>
              <a:endParaRPr kumimoji="0" lang="en-US" altLang="en-US" sz="600" b="0" i="0" u="none" strike="noStrike" cap="none" normalizeH="0" baseline="0" dirty="0" smtClean="0">
                <a:ln>
                  <a:noFill/>
                </a:ln>
                <a:solidFill>
                  <a:srgbClr val="000000"/>
                </a:solidFill>
                <a:effectLst/>
                <a:latin typeface="Franklin Gothic Medium" panose="020B06030201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rgbClr val="000000"/>
                  </a:solidFill>
                  <a:effectLst/>
                  <a:latin typeface="Franklin Gothic Demi" panose="020B0703020102020204" pitchFamily="34" charset="0"/>
                </a:rPr>
                <a:t>What are the limitations of the results from the soilSHOP screening?</a:t>
              </a:r>
            </a:p>
            <a:p>
              <a:pPr marL="0" marR="0" lvl="0" indent="0" algn="l" defTabSz="914400" rtl="0" eaLnBrk="0" fontAlgn="base" latinLnBrk="0" hangingPunct="0">
                <a:lnSpc>
                  <a:spcPct val="100000"/>
                </a:lnSpc>
                <a:spcBef>
                  <a:spcPts val="450"/>
                </a:spcBef>
                <a:spcAft>
                  <a:spcPct val="0"/>
                </a:spcAft>
                <a:buClrTx/>
                <a:buSzTx/>
                <a:buFontTx/>
                <a:buNone/>
                <a:tabLst/>
              </a:pPr>
              <a:r>
                <a:rPr kumimoji="0" lang="en-US" altLang="en-US" sz="1000" b="0" i="0" u="none" strike="noStrike" cap="none" normalizeH="0" baseline="0" dirty="0" smtClean="0">
                  <a:ln>
                    <a:noFill/>
                  </a:ln>
                  <a:solidFill>
                    <a:srgbClr val="000000"/>
                  </a:solidFill>
                  <a:effectLst/>
                  <a:latin typeface="Franklin Gothic Book" panose="020B0503020102020204" pitchFamily="34" charset="0"/>
                </a:rPr>
                <a:t>Due to time and resource limitations at the event, participants will generally receive soil lead screening results for the samples provided (up to 3 samples).  These results will likely not be representative of soil for the entire property where the </a:t>
              </a:r>
              <a:r>
                <a:rPr kumimoji="0" lang="en-US" altLang="en-US" sz="1000" b="0" i="0" u="none" strike="noStrike" cap="none" normalizeH="0" baseline="0" dirty="0" smtClean="0">
                  <a:ln>
                    <a:noFill/>
                  </a:ln>
                  <a:effectLst/>
                  <a:latin typeface="Franklin Gothic Book" panose="020B0503020102020204" pitchFamily="34" charset="0"/>
                </a:rPr>
                <a:t>samples were collected</a:t>
              </a:r>
              <a:r>
                <a:rPr kumimoji="0" lang="en-US" altLang="en-US" sz="1000" b="0" i="0" u="none" strike="noStrike" cap="none" normalizeH="0" baseline="0" dirty="0" smtClean="0">
                  <a:ln>
                    <a:noFill/>
                  </a:ln>
                  <a:solidFill>
                    <a:srgbClr val="000000"/>
                  </a:solidFill>
                  <a:effectLst/>
                  <a:latin typeface="Franklin Gothic Book" panose="020B0503020102020204" pitchFamily="34" charset="0"/>
                </a:rPr>
                <a:t>. The screening method used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6" name="Text Box 6"/>
            <p:cNvSpPr txBox="1">
              <a:spLocks noChangeArrowheads="1" noChangeShapeType="1"/>
            </p:cNvSpPr>
            <p:nvPr/>
          </p:nvSpPr>
          <p:spPr bwMode="auto">
            <a:xfrm>
              <a:off x="1930782" y="-1181100"/>
              <a:ext cx="2857500" cy="7086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marL="0" marR="0" lvl="0" indent="0" algn="l" defTabSz="914400" rtl="0" eaLnBrk="0" fontAlgn="base" latinLnBrk="0" hangingPunct="0">
                <a:lnSpc>
                  <a:spcPct val="100000"/>
                </a:lnSpc>
                <a:spcBef>
                  <a:spcPts val="450"/>
                </a:spcBef>
                <a:spcAft>
                  <a:spcPct val="0"/>
                </a:spcAft>
                <a:buClrTx/>
                <a:buSzTx/>
                <a:buFontTx/>
                <a:buNone/>
                <a:tabLst/>
              </a:pPr>
              <a:r>
                <a:rPr kumimoji="0" lang="en-US" altLang="en-US" sz="1000" b="0" i="0" u="none" strike="noStrike" cap="none" normalizeH="0" baseline="0" dirty="0" smtClean="0">
                  <a:ln>
                    <a:noFill/>
                  </a:ln>
                  <a:solidFill>
                    <a:srgbClr val="000000"/>
                  </a:solidFill>
                  <a:effectLst/>
                  <a:latin typeface="Franklin Gothic Book" panose="020B0503020102020204" pitchFamily="34" charset="0"/>
                </a:rPr>
                <a:t>during the soilSHOP event may be less accurate compared to laboratory testing for lead in soil. The soil screening method will provide participants with a measurement of the amount of lead in a soil sample, expressed as parts per million by weight (milligrams lead per kilogram soil). The soil screening method does not provide information about the source or sources of lead in soil. Soil samples will be screened for lead only during the soilSHOP. There is a possibility that other contaminants may be present in the soil. soilSHOP partners will provide information on where participants may seek further laboratory testing to confirm their lead screening result and to have soil tested for additional parameters.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600" b="0" i="0" u="none" strike="noStrike" cap="none" normalizeH="0" baseline="0" dirty="0" smtClean="0">
                <a:ln>
                  <a:noFill/>
                </a:ln>
                <a:solidFill>
                  <a:srgbClr val="000000"/>
                </a:solidFill>
                <a:effectLst/>
                <a:latin typeface="Franklin Gothic Medium" panose="020B06030201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rgbClr val="004A00"/>
                  </a:solidFill>
                  <a:effectLst/>
                  <a:latin typeface="Franklin Gothic Demi" panose="020B0703020102020204" pitchFamily="34" charset="0"/>
                </a:rPr>
                <a:t>Why are lead screening and interpretation of screening results important?</a:t>
              </a:r>
            </a:p>
            <a:p>
              <a:pPr marL="0" marR="0" lvl="0" indent="0" algn="l" defTabSz="914400" rtl="0" eaLnBrk="0" fontAlgn="base" latinLnBrk="0" hangingPunct="0">
                <a:lnSpc>
                  <a:spcPct val="100000"/>
                </a:lnSpc>
                <a:spcBef>
                  <a:spcPts val="450"/>
                </a:spcBef>
                <a:spcAft>
                  <a:spcPct val="0"/>
                </a:spcAft>
                <a:buClrTx/>
                <a:buSzTx/>
                <a:buFontTx/>
                <a:buNone/>
                <a:tabLst/>
              </a:pPr>
              <a:r>
                <a:rPr kumimoji="0" lang="en-US" altLang="en-US" sz="1000" b="0" i="0" u="none" strike="noStrike" cap="none" normalizeH="0" baseline="0" dirty="0" smtClean="0">
                  <a:ln>
                    <a:noFill/>
                  </a:ln>
                  <a:solidFill>
                    <a:srgbClr val="000000"/>
                  </a:solidFill>
                  <a:effectLst/>
                  <a:latin typeface="Franklin Gothic Book" panose="020B0503020102020204" pitchFamily="34" charset="0"/>
                </a:rPr>
                <a:t>Given the long history of industrial use, historically high levels of lead-based paint in older buildings, and the use of leaded gasoline in vehicles until the late 1980s, lead is often found in urban soil. Therefore, most of the soil samples brought to the soilSHOP are expected to contain some amount of lead. soilSHOP partners will help to explain what the soil screening result means and how it compares to other soil tested in the area and across the State. They will also  explain ways to prevent or reduce  exposure to lead in soil.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600" b="0" i="0" u="none" strike="noStrike" cap="none" normalizeH="0" baseline="0" dirty="0" smtClean="0">
                <a:ln>
                  <a:noFill/>
                </a:ln>
                <a:solidFill>
                  <a:srgbClr val="000000"/>
                </a:solidFill>
                <a:effectLst/>
                <a:latin typeface="Franklin Gothic Book" panose="020B05030201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rgbClr val="004A00"/>
                  </a:solidFill>
                  <a:effectLst/>
                  <a:latin typeface="Franklin Gothic Demi" panose="020B0703020102020204" pitchFamily="34" charset="0"/>
                </a:rPr>
                <a:t>Who is the most at risk from lead in soil and why?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rgbClr val="000000"/>
                  </a:solidFill>
                  <a:effectLst/>
                  <a:latin typeface="Franklin Gothic Book" panose="020B0503020102020204" pitchFamily="34" charset="0"/>
                </a:rPr>
                <a:t>Children under the age of 6 years are most at risk. Young children spend a lot of time on the ground and tend to put their hands or other objects (which may be contaminated with lead dust) into their mouths. Children are also at greater risk because their brains are growing quickly and lead can hurt the brain's growth, hearing and speech development, overall growth and development, and make it hard to pay attention and learn.  Even a small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7" name="Text Box 7"/>
            <p:cNvSpPr txBox="1">
              <a:spLocks noChangeArrowheads="1" noChangeShapeType="1"/>
            </p:cNvSpPr>
            <p:nvPr/>
          </p:nvSpPr>
          <p:spPr bwMode="auto">
            <a:xfrm>
              <a:off x="5410509" y="-1181100"/>
              <a:ext cx="2857500" cy="7086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marL="0" marR="0" lvl="0" indent="0" algn="l" defTabSz="914400" rtl="0" eaLnBrk="0" fontAlgn="base" latinLnBrk="0" hangingPunct="0">
                <a:lnSpc>
                  <a:spcPct val="100000"/>
                </a:lnSpc>
                <a:spcBef>
                  <a:spcPts val="450"/>
                </a:spcBef>
                <a:spcAft>
                  <a:spcPct val="0"/>
                </a:spcAft>
                <a:buClrTx/>
                <a:buSzTx/>
                <a:buFontTx/>
                <a:buNone/>
                <a:tabLst/>
              </a:pPr>
              <a:r>
                <a:rPr kumimoji="0" lang="en-US" altLang="en-US" sz="1000" b="0" i="0" u="none" strike="noStrike" cap="none" normalizeH="0" baseline="0" dirty="0" smtClean="0">
                  <a:ln>
                    <a:noFill/>
                  </a:ln>
                  <a:solidFill>
                    <a:srgbClr val="000000"/>
                  </a:solidFill>
                  <a:effectLst/>
                  <a:latin typeface="Franklin Gothic Book" panose="020B0503020102020204" pitchFamily="34" charset="0"/>
                </a:rPr>
                <a:t>amount of lead can harm a young, growing child. Pregnant women are also at risk since lead can cause high blood pressure, and can be passed from a mother to her unborn baby. Many homes built before 1978 still contain lead-based paint and lead dust from peeling paint.  This lead can land on soil around the outside of the home or inside homes on window sills, floors, and toys. All these factors increase the risk of lead poisoning among children.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600" b="0" i="0" u="none" strike="noStrike" cap="none" normalizeH="0" baseline="0" dirty="0" smtClean="0">
                <a:ln>
                  <a:noFill/>
                </a:ln>
                <a:solidFill>
                  <a:srgbClr val="000000"/>
                </a:solidFill>
                <a:effectLst/>
                <a:latin typeface="Franklin Gothic Book" panose="020B05030201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rgbClr val="000000"/>
                  </a:solidFill>
                  <a:effectLst/>
                  <a:latin typeface="Franklin Gothic Demi" panose="020B0703020102020204" pitchFamily="34" charset="0"/>
                </a:rPr>
                <a:t>What are next steps for gardeners and homeowners who are concerned about their soil lead results?</a:t>
              </a:r>
            </a:p>
            <a:p>
              <a:pPr marL="0" marR="0" lvl="0" indent="0" algn="l" defTabSz="914400" rtl="0" eaLnBrk="0" fontAlgn="base" latinLnBrk="0" hangingPunct="0">
                <a:lnSpc>
                  <a:spcPct val="100000"/>
                </a:lnSpc>
                <a:spcBef>
                  <a:spcPts val="450"/>
                </a:spcBef>
                <a:spcAft>
                  <a:spcPct val="0"/>
                </a:spcAft>
                <a:buClrTx/>
                <a:buSzTx/>
                <a:buFontTx/>
                <a:buNone/>
                <a:tabLst/>
              </a:pPr>
              <a:r>
                <a:rPr kumimoji="0" lang="en-US" altLang="en-US" sz="1000" b="0" i="0" u="none" strike="noStrike" cap="none" normalizeH="0" baseline="0" dirty="0" smtClean="0">
                  <a:ln>
                    <a:noFill/>
                  </a:ln>
                  <a:solidFill>
                    <a:srgbClr val="000000"/>
                  </a:solidFill>
                  <a:effectLst/>
                  <a:latin typeface="Franklin Gothic Book" panose="020B0503020102020204" pitchFamily="34" charset="0"/>
                </a:rPr>
                <a:t>If you are concerned about your soil lead results or possible other sources of lead in your yard or garden, you may want to consider steps to reduce   potential exposure, especially if you have young children. Simple steps can include: </a:t>
              </a:r>
            </a:p>
            <a:p>
              <a:pPr marL="171450" marR="0" lvl="0" indent="-171450" algn="l" defTabSz="914400" rtl="0" eaLnBrk="0" fontAlgn="base" latinLnBrk="0" hangingPunct="0">
                <a:lnSpc>
                  <a:spcPct val="100000"/>
                </a:lnSpc>
                <a:spcBef>
                  <a:spcPts val="450"/>
                </a:spcBef>
                <a:spcAft>
                  <a:spcPct val="0"/>
                </a:spcAft>
                <a:buClrTx/>
                <a:buSzTx/>
                <a:buFont typeface="Arial" panose="020B0604020202020204" pitchFamily="34" charset="0"/>
                <a:buChar char="•"/>
                <a:tabLst/>
              </a:pPr>
              <a:r>
                <a:rPr kumimoji="0" lang="en-US" altLang="en-US" sz="1000" b="0" i="0" u="none" strike="noStrike" cap="none" normalizeH="0" baseline="0" dirty="0" smtClean="0">
                  <a:ln>
                    <a:noFill/>
                  </a:ln>
                  <a:solidFill>
                    <a:srgbClr val="000000"/>
                  </a:solidFill>
                  <a:effectLst/>
                  <a:latin typeface="Franklin Gothic Book" panose="020B0503020102020204" pitchFamily="34" charset="0"/>
                </a:rPr>
                <a:t>minimizing a child's direct contact with bare soil by covering the soil with grass or adding clean soil or compost; </a:t>
              </a:r>
              <a:endParaRPr kumimoji="0" lang="en-US" altLang="en-US" sz="1000" b="0" i="0" u="none" strike="noStrike" cap="none" normalizeH="0" baseline="0" dirty="0" smtClean="0">
                <a:ln>
                  <a:noFill/>
                </a:ln>
                <a:solidFill>
                  <a:srgbClr val="000000"/>
                </a:solidFill>
                <a:effectLst/>
                <a:latin typeface="Franklin Gothic Medium" panose="020B0603020102020204" pitchFamily="34" charset="0"/>
              </a:endParaRPr>
            </a:p>
            <a:p>
              <a:pPr marL="171450" marR="0" lvl="0" indent="-171450" algn="l" defTabSz="914400" rtl="0" eaLnBrk="0" fontAlgn="base" latinLnBrk="0" hangingPunct="0">
                <a:lnSpc>
                  <a:spcPct val="100000"/>
                </a:lnSpc>
                <a:spcBef>
                  <a:spcPts val="450"/>
                </a:spcBef>
                <a:spcAft>
                  <a:spcPct val="0"/>
                </a:spcAft>
                <a:buClrTx/>
                <a:buSzTx/>
                <a:buFont typeface="Arial" panose="020B0604020202020204" pitchFamily="34" charset="0"/>
                <a:buChar char="•"/>
                <a:tabLst/>
              </a:pPr>
              <a:r>
                <a:rPr kumimoji="0" lang="en-US" altLang="en-US" sz="1000" b="0" i="0" u="none" strike="noStrike" cap="none" normalizeH="0" baseline="0" dirty="0" smtClean="0">
                  <a:ln>
                    <a:noFill/>
                  </a:ln>
                  <a:solidFill>
                    <a:srgbClr val="000000"/>
                  </a:solidFill>
                  <a:effectLst/>
                  <a:latin typeface="Franklin Gothic Book" panose="020B0503020102020204" pitchFamily="34" charset="0"/>
                </a:rPr>
                <a:t>practicing good hygiene like washing hands after touching the soil and avoiding tracking soil into your home; and </a:t>
              </a:r>
            </a:p>
            <a:p>
              <a:pPr marL="171450" marR="0" lvl="0" indent="-171450" algn="l" defTabSz="914400" rtl="0" eaLnBrk="0" fontAlgn="base" latinLnBrk="0" hangingPunct="0">
                <a:lnSpc>
                  <a:spcPct val="100000"/>
                </a:lnSpc>
                <a:spcBef>
                  <a:spcPts val="450"/>
                </a:spcBef>
                <a:spcAft>
                  <a:spcPct val="0"/>
                </a:spcAft>
                <a:buClrTx/>
                <a:buSzTx/>
                <a:buFont typeface="Arial" panose="020B0604020202020204" pitchFamily="34" charset="0"/>
                <a:buChar char="•"/>
                <a:tabLst/>
              </a:pPr>
              <a:r>
                <a:rPr kumimoji="0" lang="en-US" altLang="en-US" sz="1000" b="0" i="0" u="none" strike="noStrike" cap="none" normalizeH="0" baseline="0" dirty="0" smtClean="0">
                  <a:ln>
                    <a:noFill/>
                  </a:ln>
                  <a:solidFill>
                    <a:srgbClr val="000000"/>
                  </a:solidFill>
                  <a:effectLst/>
                  <a:latin typeface="Franklin Gothic Book" panose="020B0503020102020204" pitchFamily="34" charset="0"/>
                </a:rPr>
                <a:t>ensuring that your child's blood has been tested for lead. </a:t>
              </a:r>
              <a:endParaRPr kumimoji="0" lang="en-US" altLang="en-US" sz="1000" b="0" i="0" u="none" strike="noStrike" cap="none" normalizeH="0" baseline="0" dirty="0" smtClean="0">
                <a:ln>
                  <a:noFill/>
                </a:ln>
                <a:solidFill>
                  <a:srgbClr val="000000"/>
                </a:solidFill>
                <a:effectLst/>
                <a:latin typeface="Franklin Gothic Medium" panose="020B0603020102020204" pitchFamily="34" charset="0"/>
              </a:endParaRPr>
            </a:p>
            <a:p>
              <a:pPr marL="0" marR="0" lvl="0" indent="0" algn="l" defTabSz="914400" rtl="0" eaLnBrk="0" fontAlgn="base" latinLnBrk="0" hangingPunct="0">
                <a:lnSpc>
                  <a:spcPct val="100000"/>
                </a:lnSpc>
                <a:spcBef>
                  <a:spcPts val="450"/>
                </a:spcBef>
                <a:spcAft>
                  <a:spcPct val="0"/>
                </a:spcAft>
                <a:buClrTx/>
                <a:buSzTx/>
                <a:buFontTx/>
                <a:buNone/>
                <a:tabLst/>
              </a:pPr>
              <a:r>
                <a:rPr kumimoji="0" lang="en-US" altLang="en-US" sz="1000" b="0" i="0" u="none" strike="noStrike" cap="none" normalizeH="0" baseline="0" dirty="0" smtClean="0">
                  <a:ln>
                    <a:noFill/>
                  </a:ln>
                  <a:solidFill>
                    <a:srgbClr val="000000"/>
                  </a:solidFill>
                  <a:effectLst/>
                  <a:latin typeface="Franklin Gothic Book" panose="020B0503020102020204" pitchFamily="34" charset="0"/>
                </a:rPr>
                <a:t>If you do not have a doctor or health insurance, information will be available at the event about where you can go locally to get a blood lead test for you or your child, to sign-up for health insurance, and to find a doctor. Additional information on other ways to reduce potential exposure to lead in soil will be available from soilSHOP partners.</a:t>
              </a:r>
              <a:endParaRPr kumimoji="0" lang="en-US" altLang="en-US" sz="1000" b="0" i="0" u="none" strike="noStrike" cap="none" normalizeH="0" baseline="0" dirty="0" smtClean="0">
                <a:ln>
                  <a:noFill/>
                </a:ln>
                <a:solidFill>
                  <a:srgbClr val="000000"/>
                </a:solidFill>
                <a:effectLst/>
                <a:latin typeface="Franklin Gothic Medium" panose="020B0603020102020204" pitchFamily="34" charset="0"/>
              </a:endParaRPr>
            </a:p>
            <a:p>
              <a:pPr marL="0" marR="0" lvl="0" indent="0" algn="l" defTabSz="914400" rtl="0" eaLnBrk="0" fontAlgn="base" latinLnBrk="0" hangingPunct="0">
                <a:lnSpc>
                  <a:spcPct val="100000"/>
                </a:lnSpc>
                <a:spcBef>
                  <a:spcPts val="900"/>
                </a:spcBef>
                <a:spcAft>
                  <a:spcPct val="0"/>
                </a:spcAft>
                <a:buClrTx/>
                <a:buSzTx/>
                <a:buFontTx/>
                <a:buNone/>
                <a:tabLst/>
              </a:pPr>
              <a:r>
                <a:rPr kumimoji="0" lang="en-US" altLang="en-US" sz="800" b="0" i="1" u="none" strike="noStrike" cap="none" normalizeH="0" baseline="0" dirty="0" smtClean="0">
                  <a:ln>
                    <a:noFill/>
                  </a:ln>
                  <a:solidFill>
                    <a:srgbClr val="000000"/>
                  </a:solidFill>
                  <a:effectLst/>
                  <a:latin typeface="Franklin Gothic Book" panose="020B0503020102020204" pitchFamily="34" charset="0"/>
                </a:rPr>
                <a:t>______________________________________________________</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1" u="none" strike="noStrike" cap="none" normalizeH="0" baseline="0" dirty="0" smtClean="0">
                  <a:ln>
                    <a:noFill/>
                  </a:ln>
                  <a:solidFill>
                    <a:srgbClr val="000000"/>
                  </a:solidFill>
                  <a:effectLst/>
                  <a:latin typeface="Franklin Gothic Book" panose="020B0503020102020204" pitchFamily="34" charset="0"/>
                </a:rPr>
                <a:t>The above is modified and updated from information developed by ATSDR and EPA to support the 2011 EPA Brownfields Soil Kitchen. Revised May 2016.</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2355998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ink xmlns="5eb76e04-ab9b-44b4-8cc2-bdb9003fe3fb">
      <Url xsi:nil="true"/>
      <Description xsi:nil="true"/>
    </Link>
    <Approved xmlns="c566d9f5-f25d-4a6c-aa74-8ca41d351b42">Pending Clearance Review</Approved>
    <Fast_x0020_Track_x0020_to_x0020_Clearance xmlns="c566d9f5-f25d-4a6c-aa74-8ca41d351b42">Yes</Fast_x0020_Track_x0020_to_x0020_Clearance>
    <Project_x0020_Phase xmlns="c566d9f5-f25d-4a6c-aa74-8ca41d351b42">Phase 1</Project_x0020_Phase>
    <Priority_x0020_for_x0020_Review xmlns="c566d9f5-f25d-4a6c-aa74-8ca41d351b42">Yes</Priority_x0020_for_x0020_Review>
    <Assignments xmlns="c566d9f5-f25d-4a6c-aa74-8ca41d351b42">
      <UserInfo>
        <DisplayName/>
        <AccountId xsi:nil="true"/>
        <AccountType/>
      </UserInfo>
    </Assignments>
    <Example_x0020_or_x0020_Tool_x003f_ xmlns="c566d9f5-f25d-4a6c-aa74-8ca41d351b42">Tool</Example_x0020_or_x0020_Tool_x003f_>
    <Description0 xmlns="c566d9f5-f25d-4a6c-aa74-8ca41d351b42">Health Education</Description0>
    <_dlc_DocId xmlns="5eb76e04-ab9b-44b4-8cc2-bdb9003fe3fb">SE6K34EJ4F4K-332-102</_dlc_DocId>
    <_dlc_DocIdUrl xmlns="5eb76e04-ab9b-44b4-8cc2-bdb9003fe3fb">
      <Url>https://partner.cdc.gov/Sites/NCEH/ATSDR/DCHI/soil kitchen/_layouts/DocIdRedir.aspx?ID=SE6K34EJ4F4K-332-102</Url>
      <Description>SE6K34EJ4F4K-332-102</Description>
    </_dlc_DocIdUrl>
  </documentManagement>
</p:properties>
</file>

<file path=customXml/item3.xml><?xml version="1.0" encoding="utf-8"?>
<EsriMapsInfo xmlns="ESRI.ArcGIS.Mapping.OfficeIntegration.PowerPointInfo">
  <Version>Version1</Version>
  <RequiresSignIn>False</RequiresSignIn>
</EsriMapsInfo>
</file>

<file path=customXml/item4.xml><?xml version="1.0" encoding="utf-8"?>
<EsriMapsInfo xmlns="ESRI.ArcGIS.Mapping.OfficeIntegration.PowerPointInfo">
  <Version>Version1</Version>
  <RequiresSignIn>False</RequiresSignIn>
</EsriMapsInfo>
</file>

<file path=customXml/item5.xml><?xml version="1.0" encoding="utf-8"?>
<ct:contentTypeSchema xmlns:ct="http://schemas.microsoft.com/office/2006/metadata/contentType" xmlns:ma="http://schemas.microsoft.com/office/2006/metadata/properties/metaAttributes" ct:_="" ma:_="" ma:contentTypeName="Document" ma:contentTypeID="0x0101002EE837EFF39A13489B6D7376E2B684C6" ma:contentTypeVersion="8" ma:contentTypeDescription="Create a new document." ma:contentTypeScope="" ma:versionID="ac3b775062849657fb7cc67ec551200f">
  <xsd:schema xmlns:xsd="http://www.w3.org/2001/XMLSchema" xmlns:xs="http://www.w3.org/2001/XMLSchema" xmlns:p="http://schemas.microsoft.com/office/2006/metadata/properties" xmlns:ns2="5eb76e04-ab9b-44b4-8cc2-bdb9003fe3fb" xmlns:ns3="c566d9f5-f25d-4a6c-aa74-8ca41d351b42" targetNamespace="http://schemas.microsoft.com/office/2006/metadata/properties" ma:root="true" ma:fieldsID="c53b77c78b2d9432cfb4738a63dee3bc" ns2:_="" ns3:_="">
    <xsd:import namespace="5eb76e04-ab9b-44b4-8cc2-bdb9003fe3fb"/>
    <xsd:import namespace="c566d9f5-f25d-4a6c-aa74-8ca41d351b42"/>
    <xsd:element name="properties">
      <xsd:complexType>
        <xsd:sequence>
          <xsd:element name="documentManagement">
            <xsd:complexType>
              <xsd:all>
                <xsd:element ref="ns2:_dlc_DocId" minOccurs="0"/>
                <xsd:element ref="ns2:_dlc_DocIdUrl" minOccurs="0"/>
                <xsd:element ref="ns2:_dlc_DocIdPersistId" minOccurs="0"/>
                <xsd:element ref="ns2:Link" minOccurs="0"/>
                <xsd:element ref="ns3:Description0" minOccurs="0"/>
                <xsd:element ref="ns3:Priority_x0020_for_x0020_Review" minOccurs="0"/>
                <xsd:element ref="ns3:Fast_x0020_Track_x0020_to_x0020_Clearance" minOccurs="0"/>
                <xsd:element ref="ns3:Approved" minOccurs="0"/>
                <xsd:element ref="ns3:Assignments" minOccurs="0"/>
                <xsd:element ref="ns3:Example_x0020_or_x0020_Tool_x003f_" minOccurs="0"/>
                <xsd:element ref="ns3:Project_x0020_Phas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b76e04-ab9b-44b4-8cc2-bdb9003fe3f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Link" ma:index="11" nillable="true" ma:displayName="Link" ma:format="Hyperlink" ma:internalName="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566d9f5-f25d-4a6c-aa74-8ca41d351b42" elementFormDefault="qualified">
    <xsd:import namespace="http://schemas.microsoft.com/office/2006/documentManagement/types"/>
    <xsd:import namespace="http://schemas.microsoft.com/office/infopath/2007/PartnerControls"/>
    <xsd:element name="Description0" ma:index="12" nillable="true" ma:displayName="Category" ma:default="Outreach and Partnership" ma:description="Describe the document you are uploading." ma:format="Dropdown" ma:internalName="Description0">
      <xsd:simpleType>
        <xsd:restriction base="dms:Choice">
          <xsd:enumeration value="Outreach and Partnership"/>
          <xsd:enumeration value="Screening"/>
          <xsd:enumeration value="Health Education"/>
          <xsd:enumeration value="Other Tools"/>
          <xsd:enumeration value="Web Content"/>
        </xsd:restriction>
      </xsd:simpleType>
    </xsd:element>
    <xsd:element name="Priority_x0020_for_x0020_Review" ma:index="13" nillable="true" ma:displayName="Priority for Review" ma:default="Yes" ma:format="Dropdown" ma:internalName="Priority_x0020_for_x0020_Review">
      <xsd:simpleType>
        <xsd:restriction base="dms:Choice">
          <xsd:enumeration value="Yes"/>
          <xsd:enumeration value="No"/>
          <xsd:enumeration value="N/A"/>
        </xsd:restriction>
      </xsd:simpleType>
    </xsd:element>
    <xsd:element name="Fast_x0020_Track_x0020_to_x0020_Clearance" ma:index="14" nillable="true" ma:displayName="Fast Track to Clearance" ma:default="Yes" ma:format="Dropdown" ma:internalName="Fast_x0020_Track_x0020_to_x0020_Clearance">
      <xsd:simpleType>
        <xsd:restriction base="dms:Choice">
          <xsd:enumeration value="Yes"/>
          <xsd:enumeration value="No"/>
          <xsd:enumeration value="N/A"/>
        </xsd:restriction>
      </xsd:simpleType>
    </xsd:element>
    <xsd:element name="Approved" ma:index="15" nillable="true" ma:displayName="Status" ma:default="Pending Internal Review" ma:description="Status of resource in review process." ma:format="Dropdown" ma:internalName="Approved">
      <xsd:simpleType>
        <xsd:restriction base="dms:Choice">
          <xsd:enumeration value="Pending Internal Review"/>
          <xsd:enumeration value="Pending Work Group Review"/>
          <xsd:enumeration value="Pending Internal Approval"/>
          <xsd:enumeration value="Pending Clearance Review"/>
          <xsd:enumeration value="Cleared"/>
        </xsd:restriction>
      </xsd:simpleType>
    </xsd:element>
    <xsd:element name="Assignments" ma:index="16" nillable="true" ma:displayName="Assignments" ma:list="UserInfo" ma:SharePointGroup="0" ma:internalName="Assignments"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xample_x0020_or_x0020_Tool_x003f_" ma:index="17" nillable="true" ma:displayName="Description" ma:default="N/A" ma:format="Dropdown" ma:internalName="Example_x0020_or_x0020_Tool_x003f_">
      <xsd:simpleType>
        <xsd:restriction base="dms:Choice">
          <xsd:enumeration value="Example"/>
          <xsd:enumeration value="Tool"/>
          <xsd:enumeration value="Web Content"/>
          <xsd:enumeration value="N/A"/>
        </xsd:restriction>
      </xsd:simpleType>
    </xsd:element>
    <xsd:element name="Project_x0020_Phase" ma:index="18" nillable="true" ma:displayName="Project Phase" ma:internalName="Project_x0020_Phase">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6.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F2399AEC-7F75-4E5B-980F-87413D3F1205}">
  <ds:schemaRefs>
    <ds:schemaRef ds:uri="http://schemas.microsoft.com/sharepoint/v3/contenttype/forms"/>
  </ds:schemaRefs>
</ds:datastoreItem>
</file>

<file path=customXml/itemProps2.xml><?xml version="1.0" encoding="utf-8"?>
<ds:datastoreItem xmlns:ds="http://schemas.openxmlformats.org/officeDocument/2006/customXml" ds:itemID="{44DA38C2-DD07-46FB-8AF2-0616D0DDE397}">
  <ds:schemaRefs>
    <ds:schemaRef ds:uri="http://schemas.microsoft.com/office/2006/metadata/properties"/>
    <ds:schemaRef ds:uri="http://www.w3.org/XML/1998/namespace"/>
    <ds:schemaRef ds:uri="http://schemas.microsoft.com/office/2006/documentManagement/types"/>
    <ds:schemaRef ds:uri="http://schemas.openxmlformats.org/package/2006/metadata/core-properties"/>
    <ds:schemaRef ds:uri="http://purl.org/dc/terms/"/>
    <ds:schemaRef ds:uri="http://purl.org/dc/dcmitype/"/>
    <ds:schemaRef ds:uri="c566d9f5-f25d-4a6c-aa74-8ca41d351b42"/>
    <ds:schemaRef ds:uri="http://purl.org/dc/elements/1.1/"/>
    <ds:schemaRef ds:uri="http://schemas.microsoft.com/office/infopath/2007/PartnerControls"/>
    <ds:schemaRef ds:uri="5eb76e04-ab9b-44b4-8cc2-bdb9003fe3fb"/>
  </ds:schemaRefs>
</ds:datastoreItem>
</file>

<file path=customXml/itemProps3.xml><?xml version="1.0" encoding="utf-8"?>
<ds:datastoreItem xmlns:ds="http://schemas.openxmlformats.org/officeDocument/2006/customXml" ds:itemID="{82EADACC-32FF-4961-BAA7-783F4BB052A9}">
  <ds:schemaRefs>
    <ds:schemaRef ds:uri="ESRI.ArcGIS.Mapping.OfficeIntegration.PowerPointInfo"/>
  </ds:schemaRefs>
</ds:datastoreItem>
</file>

<file path=customXml/itemProps4.xml><?xml version="1.0" encoding="utf-8"?>
<ds:datastoreItem xmlns:ds="http://schemas.openxmlformats.org/officeDocument/2006/customXml" ds:itemID="{4B2E09CB-D718-4AA9-8157-01CA4934E89F}">
  <ds:schemaRefs>
    <ds:schemaRef ds:uri="ESRI.ArcGIS.Mapping.OfficeIntegration.PowerPointInfo"/>
  </ds:schemaRefs>
</ds:datastoreItem>
</file>

<file path=customXml/itemProps5.xml><?xml version="1.0" encoding="utf-8"?>
<ds:datastoreItem xmlns:ds="http://schemas.openxmlformats.org/officeDocument/2006/customXml" ds:itemID="{A4AD0BD4-3353-4812-B036-8FF18FBD0C0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eb76e04-ab9b-44b4-8cc2-bdb9003fe3fb"/>
    <ds:schemaRef ds:uri="c566d9f5-f25d-4a6c-aa74-8ca41d351b4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6.xml><?xml version="1.0" encoding="utf-8"?>
<ds:datastoreItem xmlns:ds="http://schemas.openxmlformats.org/officeDocument/2006/customXml" ds:itemID="{97915624-2100-47DA-AADD-6881E63FA8D7}">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17</TotalTime>
  <Words>1205</Words>
  <Application>Microsoft Office PowerPoint</Application>
  <PresentationFormat>Widescreen</PresentationFormat>
  <Paragraphs>47</Paragraphs>
  <Slides>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vt:i4>
      </vt:variant>
    </vt:vector>
  </HeadingPairs>
  <TitlesOfParts>
    <vt:vector size="12" baseType="lpstr">
      <vt:lpstr>Arial</vt:lpstr>
      <vt:lpstr>Calibri</vt:lpstr>
      <vt:lpstr>Calibri Light</vt:lpstr>
      <vt:lpstr>Franklin Gothic Book</vt:lpstr>
      <vt:lpstr>Franklin Gothic Demi</vt:lpstr>
      <vt:lpstr>Franklin Gothic Heavy</vt:lpstr>
      <vt:lpstr>Franklin Gothic Medium</vt:lpstr>
      <vt:lpstr>Symbol</vt:lpstr>
      <vt:lpstr>Times New Roman</vt:lpstr>
      <vt:lpstr>Office Theme</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Vaouli, Elena</dc:creator>
  <cp:lastModifiedBy>Vaouli, Elena (ATSDR/DCHI/EB)</cp:lastModifiedBy>
  <cp:revision>5</cp:revision>
  <cp:lastPrinted>2016-03-24T15:09:17Z</cp:lastPrinted>
  <dcterms:created xsi:type="dcterms:W3CDTF">2016-03-24T15:04:44Z</dcterms:created>
  <dcterms:modified xsi:type="dcterms:W3CDTF">2016-05-26T15:24:20Z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0x0101002EE837EFF39A13489B6D7376E2B684C6</vt:lpwstr>
  </property>
  <property fmtid="{D5CDD505-2E9C-101B-9397-08002B2CF9AE}" pid="3" name="_dlc_DocIdItemGuid">
    <vt:lpwstr>99e121d1-4012-4acc-b544-78e6b3c9b5de</vt:lpwstr>
  </property>
</Properties>
</file>