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9"/>
  </p:sldMasterIdLst>
  <p:sldIdLst>
    <p:sldId id="256" r:id="rId10"/>
    <p:sldId id="257"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035" autoAdjust="0"/>
    <p:restoredTop sz="93883" autoAdjust="0"/>
  </p:normalViewPr>
  <p:slideViewPr>
    <p:cSldViewPr snapToGrid="0">
      <p:cViewPr varScale="1">
        <p:scale>
          <a:sx n="67" d="100"/>
          <a:sy n="67" d="100"/>
        </p:scale>
        <p:origin x="31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tableStyles" Target="tableStyles.xml"/><Relationship Id="rId10" Type="http://schemas.openxmlformats.org/officeDocument/2006/relationships/slide" Target="slides/slide1.xml"/><Relationship Id="rId4" Type="http://schemas.openxmlformats.org/officeDocument/2006/relationships/customXml" Target="../customXml/item4.xml"/><Relationship Id="rId9" Type="http://schemas.openxmlformats.org/officeDocument/2006/relationships/slideMaster" Target="slideMasters/slideMaster1.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151305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211634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68978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04842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40954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52453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652517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20237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231988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46984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71784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AD1DA-F333-4EFB-949C-7FA51B887312}" type="datetimeFigureOut">
              <a:rPr lang="en-US" smtClean="0"/>
              <a:t>5/26/2016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B1D41-AC4E-4DB2-88F7-CB71B2F35F7C}" type="slidenum">
              <a:rPr lang="en-US" smtClean="0"/>
              <a:t>‹#›</a:t>
            </a:fld>
            <a:endParaRPr lang="en-US" dirty="0"/>
          </a:p>
        </p:txBody>
      </p:sp>
    </p:spTree>
    <p:extLst>
      <p:ext uri="{BB962C8B-B14F-4D97-AF65-F5344CB8AC3E}">
        <p14:creationId xmlns:p14="http://schemas.microsoft.com/office/powerpoint/2010/main" val="937354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noChangeShapeType="1"/>
          </p:cNvSpPr>
          <p:nvPr/>
        </p:nvSpPr>
        <p:spPr bwMode="auto">
          <a:xfrm>
            <a:off x="8950642" y="4991099"/>
            <a:ext cx="2743200" cy="1460501"/>
          </a:xfrm>
          <a:prstGeom prst="rect">
            <a:avLst/>
          </a:prstGeom>
          <a:solidFill>
            <a:srgbClr val="004A00">
              <a:alpha val="35001"/>
            </a:srgbClr>
          </a:solidFill>
          <a:ln>
            <a:noFill/>
          </a:ln>
          <a:effectLst/>
          <a:extLst>
            <a:ext uri="{91240B29-F687-4F45-9708-019B960494DF}">
              <a14:hiddenLine xmlns:a14="http://schemas.microsoft.com/office/drawing/2010/main" w="127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s-ES" altLang="en-US" sz="500" b="0" i="0" u="none" strike="noStrike" cap="none" normalizeH="0" baseline="0" dirty="0" smtClean="0">
                <a:ln>
                  <a:noFill/>
                </a:ln>
                <a:solidFill>
                  <a:srgbClr val="000000"/>
                </a:solidFill>
                <a:effectLst/>
                <a:latin typeface="Arial" panose="020B0604020202020204" pitchFamily="34" charset="0"/>
              </a:rPr>
              <a:t>AVISO LEGAL: El evento de educación en salud “</a:t>
            </a:r>
            <a:r>
              <a:rPr kumimoji="0" lang="es-ES" altLang="en-US" sz="500" b="0" i="0" u="none" strike="noStrike" cap="none" normalizeH="0" baseline="0" dirty="0" err="1" smtClean="0">
                <a:ln>
                  <a:noFill/>
                </a:ln>
                <a:solidFill>
                  <a:srgbClr val="000000"/>
                </a:solidFill>
                <a:effectLst/>
                <a:latin typeface="Arial" panose="020B0604020202020204" pitchFamily="34" charset="0"/>
              </a:rPr>
              <a:t>soilSHOP</a:t>
            </a:r>
            <a:r>
              <a:rPr kumimoji="0" lang="es-ES" altLang="en-US" sz="500" b="0" i="0" u="none" strike="noStrike" cap="none" normalizeH="0" baseline="0" dirty="0" smtClean="0">
                <a:ln>
                  <a:noFill/>
                </a:ln>
                <a:solidFill>
                  <a:srgbClr val="000000"/>
                </a:solidFill>
                <a:effectLst/>
                <a:latin typeface="Arial" panose="020B0604020202020204" pitchFamily="34" charset="0"/>
              </a:rPr>
              <a:t>” ofrece a sus miembros un </a:t>
            </a:r>
            <a:r>
              <a:rPr kumimoji="0" lang="es-ES" altLang="en-US" sz="500" b="0" i="0" u="none" strike="noStrike" cap="none" normalizeH="0" baseline="0" dirty="0" err="1" smtClean="0">
                <a:ln>
                  <a:noFill/>
                </a:ln>
                <a:solidFill>
                  <a:srgbClr val="000000"/>
                </a:solidFill>
                <a:effectLst/>
                <a:latin typeface="Arial" panose="020B0604020202020204" pitchFamily="34" charset="0"/>
              </a:rPr>
              <a:t>cernimiento</a:t>
            </a:r>
            <a:r>
              <a:rPr kumimoji="0" lang="es-ES" altLang="en-US" sz="500" b="0" i="0" u="none" strike="noStrike" cap="none" normalizeH="0" baseline="0" dirty="0" smtClean="0">
                <a:ln>
                  <a:noFill/>
                </a:ln>
                <a:solidFill>
                  <a:srgbClr val="000000"/>
                </a:solidFill>
                <a:effectLst/>
                <a:latin typeface="Arial" panose="020B0604020202020204" pitchFamily="34" charset="0"/>
              </a:rPr>
              <a:t> de plomo en suelo libre de costo para así concientizar sobre el problema que es la contaminación por plomo en suelo, y como prevenir la exposición al mismo mientras cultivamos los huertos y utilizamos las áreas recreacionales. La prueba de </a:t>
            </a:r>
            <a:r>
              <a:rPr kumimoji="0" lang="es-ES" altLang="en-US" sz="500" b="0" i="0" u="none" strike="noStrike" cap="none" normalizeH="0" baseline="0" dirty="0" err="1" smtClean="0">
                <a:ln>
                  <a:noFill/>
                </a:ln>
                <a:solidFill>
                  <a:srgbClr val="000000"/>
                </a:solidFill>
                <a:effectLst/>
                <a:latin typeface="Arial" panose="020B0604020202020204" pitchFamily="34" charset="0"/>
              </a:rPr>
              <a:t>cernimiento</a:t>
            </a:r>
            <a:r>
              <a:rPr kumimoji="0" lang="es-ES" altLang="en-US" sz="500" b="0" i="0" u="none" strike="noStrike" cap="none" normalizeH="0" baseline="0" dirty="0" smtClean="0">
                <a:ln>
                  <a:noFill/>
                </a:ln>
                <a:solidFill>
                  <a:srgbClr val="000000"/>
                </a:solidFill>
                <a:effectLst/>
                <a:latin typeface="Arial" panose="020B0604020202020204" pitchFamily="34" charset="0"/>
              </a:rPr>
              <a:t> proveerá al participante con resultados el mismo día del evento, pero no puedo proveer información acerca de la procedencia u origen del plomo. Los participantes pudieran tratar de obtener pruebas de laboratorio m</a:t>
            </a:r>
            <a:r>
              <a:rPr kumimoji="0" lang="es-ES" altLang="en-US" sz="500" b="0" i="0" u="none" strike="noStrike" cap="none" normalizeH="0" baseline="0" noProof="1" smtClean="0">
                <a:ln>
                  <a:noFill/>
                </a:ln>
                <a:solidFill>
                  <a:srgbClr val="000000"/>
                </a:solidFill>
                <a:effectLst/>
                <a:latin typeface="Arial" panose="020B0604020202020204" pitchFamily="34" charset="0"/>
              </a:rPr>
              <a:t>á</a:t>
            </a:r>
            <a:r>
              <a:rPr kumimoji="0" lang="es-ES" altLang="en-US" sz="500" b="0" i="0" u="none" strike="noStrike" cap="none" normalizeH="0" baseline="0" dirty="0" smtClean="0">
                <a:ln>
                  <a:noFill/>
                </a:ln>
                <a:solidFill>
                  <a:srgbClr val="000000"/>
                </a:solidFill>
                <a:effectLst/>
                <a:latin typeface="Arial" panose="020B0604020202020204" pitchFamily="34" charset="0"/>
              </a:rPr>
              <a:t>s rigurosas para confirmar los resultados del </a:t>
            </a:r>
            <a:r>
              <a:rPr kumimoji="0" lang="es-ES" altLang="en-US" sz="500" b="0" i="0" u="none" strike="noStrike" cap="none" normalizeH="0" baseline="0" dirty="0" err="1" smtClean="0">
                <a:ln>
                  <a:noFill/>
                </a:ln>
                <a:solidFill>
                  <a:srgbClr val="000000"/>
                </a:solidFill>
                <a:effectLst/>
                <a:latin typeface="Arial" panose="020B0604020202020204" pitchFamily="34" charset="0"/>
              </a:rPr>
              <a:t>cernimiento</a:t>
            </a:r>
            <a:r>
              <a:rPr kumimoji="0" lang="es-ES" altLang="en-US" sz="500" b="0" i="0" u="none" strike="noStrike" cap="none" normalizeH="0" baseline="0" dirty="0" smtClean="0">
                <a:ln>
                  <a:noFill/>
                </a:ln>
                <a:solidFill>
                  <a:srgbClr val="000000"/>
                </a:solidFill>
                <a:effectLst/>
                <a:latin typeface="Arial" panose="020B0604020202020204" pitchFamily="34" charset="0"/>
              </a:rPr>
              <a:t>. El personal del “</a:t>
            </a:r>
            <a:r>
              <a:rPr kumimoji="0" lang="es-ES" altLang="en-US" sz="500" b="0" i="0" u="none" strike="noStrike" cap="none" normalizeH="0" baseline="0" dirty="0" err="1" smtClean="0">
                <a:ln>
                  <a:noFill/>
                </a:ln>
                <a:solidFill>
                  <a:srgbClr val="000000"/>
                </a:solidFill>
                <a:effectLst/>
                <a:latin typeface="Arial" panose="020B0604020202020204" pitchFamily="34" charset="0"/>
              </a:rPr>
              <a:t>soilSHOP</a:t>
            </a:r>
            <a:r>
              <a:rPr kumimoji="0" lang="es-ES" altLang="en-US" sz="500" b="0" i="0" u="none" strike="noStrike" cap="none" normalizeH="0" baseline="0" dirty="0" smtClean="0">
                <a:ln>
                  <a:noFill/>
                </a:ln>
                <a:solidFill>
                  <a:srgbClr val="000000"/>
                </a:solidFill>
                <a:effectLst/>
                <a:latin typeface="Arial" panose="020B0604020202020204" pitchFamily="34" charset="0"/>
              </a:rPr>
              <a:t>” ayudaran a explicar los resultados del </a:t>
            </a:r>
            <a:r>
              <a:rPr kumimoji="0" lang="es-ES" altLang="en-US" sz="500" b="0" i="0" u="none" strike="noStrike" cap="none" normalizeH="0" baseline="0" dirty="0" err="1" smtClean="0">
                <a:ln>
                  <a:noFill/>
                </a:ln>
                <a:solidFill>
                  <a:srgbClr val="000000"/>
                </a:solidFill>
                <a:effectLst/>
                <a:latin typeface="Arial" panose="020B0604020202020204" pitchFamily="34" charset="0"/>
              </a:rPr>
              <a:t>cernimiento</a:t>
            </a:r>
            <a:r>
              <a:rPr kumimoji="0" lang="es-ES" altLang="en-US" sz="500" b="0" i="0" u="none" strike="noStrike" cap="none" normalizeH="0" baseline="0" dirty="0" smtClean="0">
                <a:ln>
                  <a:noFill/>
                </a:ln>
                <a:solidFill>
                  <a:srgbClr val="000000"/>
                </a:solidFill>
                <a:effectLst/>
                <a:latin typeface="Arial" panose="020B0604020202020204" pitchFamily="34" charset="0"/>
              </a:rPr>
              <a:t> y compartirán información acerca de como reducir la exposición al plomo en suelo.</a:t>
            </a:r>
          </a:p>
          <a:p>
            <a:pPr marL="0" marR="0" lvl="0" indent="0" algn="l" defTabSz="914400" rtl="0" eaLnBrk="0" fontAlgn="base" latinLnBrk="0" hangingPunct="0">
              <a:lnSpc>
                <a:spcPct val="100000"/>
              </a:lnSpc>
              <a:spcBef>
                <a:spcPct val="0"/>
              </a:spcBef>
              <a:spcAft>
                <a:spcPts val="800"/>
              </a:spcAft>
              <a:buClrTx/>
              <a:buSzTx/>
              <a:buFontTx/>
              <a:buNone/>
              <a:tabLst/>
            </a:pPr>
            <a:r>
              <a:rPr kumimoji="0" lang="es-ES" altLang="en-US" sz="500" b="0" i="0" u="none" strike="noStrike" cap="none" normalizeH="0" baseline="0" dirty="0" smtClean="0">
                <a:ln>
                  <a:noFill/>
                </a:ln>
                <a:solidFill>
                  <a:srgbClr val="000000"/>
                </a:solidFill>
                <a:effectLst/>
                <a:latin typeface="Arial" panose="020B0604020202020204" pitchFamily="34" charset="0"/>
              </a:rPr>
              <a:t>El plomo es presente comúnmente en el suelo urbano, y la mayoría de las muestras de suelo sometidas a la taller del suelo se espera que contenga cierta cantidad de plomo. Sus resultados de la prueba del suelo probablemente no serán representativos de suelo para toda la propiedad o el barrio donde se tomó la muestra. Esta prueba de detección puede ser menos precisa que las pruebas de laboratorio. El personal de la taller del suelo ayudará a explicar el resultado y compartir recursos en formas de prevenir o reducir la exposición al plomo en los suelos.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Text Box 3"/>
          <p:cNvSpPr txBox="1">
            <a:spLocks noChangeArrowheads="1" noChangeShapeType="1"/>
          </p:cNvSpPr>
          <p:nvPr/>
        </p:nvSpPr>
        <p:spPr bwMode="auto">
          <a:xfrm>
            <a:off x="8950642" y="433070"/>
            <a:ext cx="2743200" cy="542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ts val="1063"/>
              </a:spcBef>
              <a:spcAft>
                <a:spcPct val="0"/>
              </a:spcAft>
              <a:buClrTx/>
              <a:buSzTx/>
              <a:buFontTx/>
              <a:buNone/>
              <a:tabLst/>
            </a:pPr>
            <a:r>
              <a:rPr kumimoji="0" lang="es-US" altLang="en-US" sz="2600" b="0" i="0" u="none" strike="noStrike" cap="none" normalizeH="0" baseline="0" dirty="0" smtClean="0">
                <a:ln>
                  <a:noFill/>
                </a:ln>
                <a:solidFill>
                  <a:srgbClr val="004A00"/>
                </a:solidFill>
                <a:effectLst/>
                <a:latin typeface="Franklin Gothic Demi" panose="020B0703020102020204" pitchFamily="34" charset="0"/>
              </a:rPr>
              <a:t>Entendiendo los Resultados del </a:t>
            </a:r>
            <a:r>
              <a:rPr kumimoji="0" lang="es-US" altLang="en-US" sz="2600" b="0" i="0" u="none" strike="noStrike" cap="none" normalizeH="0" baseline="0" dirty="0" err="1" smtClean="0">
                <a:ln>
                  <a:noFill/>
                </a:ln>
                <a:solidFill>
                  <a:srgbClr val="004A00"/>
                </a:solidFill>
                <a:effectLst/>
                <a:latin typeface="Franklin Gothic Demi" panose="020B0703020102020204" pitchFamily="34" charset="0"/>
              </a:rPr>
              <a:t>Cernimiento</a:t>
            </a:r>
            <a:r>
              <a:rPr kumimoji="0" lang="es-US" altLang="en-US" sz="2600" b="0" i="0" u="none" strike="noStrike" cap="none" normalizeH="0" baseline="0" dirty="0" smtClean="0">
                <a:ln>
                  <a:noFill/>
                </a:ln>
                <a:solidFill>
                  <a:srgbClr val="004A00"/>
                </a:solidFill>
                <a:effectLst/>
                <a:latin typeface="Franklin Gothic Demi" panose="020B0703020102020204" pitchFamily="34" charset="0"/>
              </a:rPr>
              <a:t> de Plomo en Suelo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cap="none" normalizeH="0" baseline="0" dirty="0" smtClean="0">
              <a:ln>
                <a:noFill/>
              </a:ln>
              <a:solidFill>
                <a:srgbClr val="50261E"/>
              </a:solidFill>
              <a:effectLst/>
              <a:latin typeface="Franklin Gothic Demi" panose="020B07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Text Box 4"/>
          <p:cNvSpPr txBox="1">
            <a:spLocks noChangeArrowheads="1" noChangeShapeType="1"/>
          </p:cNvSpPr>
          <p:nvPr/>
        </p:nvSpPr>
        <p:spPr bwMode="auto">
          <a:xfrm>
            <a:off x="643890" y="326390"/>
            <a:ext cx="2857500" cy="691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US" altLang="en-US" sz="1300" b="0" i="0" u="none" strike="noStrike" cap="none" normalizeH="0" baseline="0" dirty="0" smtClean="0">
                <a:ln>
                  <a:noFill/>
                </a:ln>
                <a:solidFill>
                  <a:srgbClr val="004A00"/>
                </a:solidFill>
                <a:effectLst/>
                <a:latin typeface="Franklin Gothic Demi" panose="020B0703020102020204" pitchFamily="34" charset="0"/>
              </a:rPr>
              <a:t>Cosas para recordar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US" altLang="en-US" sz="1300" b="0" i="0" u="none" strike="noStrike" cap="none" normalizeH="0" baseline="0" dirty="0" smtClean="0">
                <a:ln>
                  <a:noFill/>
                </a:ln>
                <a:solidFill>
                  <a:srgbClr val="004A00"/>
                </a:solidFill>
                <a:effectLst/>
                <a:latin typeface="Franklin Gothic Demi" panose="020B0703020102020204" pitchFamily="34" charset="0"/>
              </a:rPr>
              <a:t>acerca del plomo en suelo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1200" b="0" i="0" u="none" strike="noStrike" cap="none" normalizeH="0" baseline="0" dirty="0" smtClean="0">
              <a:ln>
                <a:noFill/>
              </a:ln>
              <a:solidFill>
                <a:srgbClr val="004A00"/>
              </a:solidFill>
              <a:effectLst/>
              <a:latin typeface="Franklin Gothic Demi" panose="020B07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1200" b="0" i="0" u="none" strike="noStrike" cap="none" normalizeH="0" baseline="0" dirty="0" smtClean="0">
                <a:ln>
                  <a:noFill/>
                </a:ln>
                <a:solidFill>
                  <a:srgbClr val="004A00"/>
                </a:solidFill>
                <a:effectLst/>
                <a:latin typeface="Franklin Gothic Demi" panose="020B0703020102020204" pitchFamily="34" charset="0"/>
              </a:rPr>
              <a:t>No existe ningún nivel seguro de plomo en sangre.</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El plomo es preocupante para la salud de los niños pequeños y las mujeres embarazadas.</a:t>
            </a:r>
          </a:p>
          <a:p>
            <a:pPr marL="0" marR="0" lvl="0" indent="0" algn="l" defTabSz="914400" rtl="0" eaLnBrk="0" fontAlgn="base" latinLnBrk="0" hangingPunct="0">
              <a:lnSpc>
                <a:spcPct val="100000"/>
              </a:lnSpc>
              <a:spcBef>
                <a:spcPts val="300"/>
              </a:spcBef>
              <a:spcAft>
                <a:spcPts val="300"/>
              </a:spcAft>
              <a:buClrTx/>
              <a:buSzTx/>
              <a:buFontTx/>
              <a:buNone/>
              <a:tabLst/>
            </a:pPr>
            <a:r>
              <a:rPr kumimoji="0" lang="es-US" altLang="en-US" sz="1200" b="1" i="0" u="none" strike="noStrike" cap="none" normalizeH="0" baseline="0" dirty="0" smtClean="0">
                <a:ln>
                  <a:noFill/>
                </a:ln>
                <a:solidFill>
                  <a:srgbClr val="004A00"/>
                </a:solidFill>
                <a:effectLst/>
                <a:latin typeface="Franklin Gothic Book" panose="020B0503020102020204" pitchFamily="34" charset="0"/>
              </a:rPr>
              <a:t>El envenenamiento por plomo es una enfermedad prevenible</a:t>
            </a:r>
            <a:r>
              <a:rPr kumimoji="0" lang="es-US" altLang="en-US" sz="1200" b="0" i="0" u="none" strike="noStrike" cap="none" normalizeH="0" baseline="0" dirty="0" smtClean="0">
                <a:ln>
                  <a:noFill/>
                </a:ln>
                <a:solidFill>
                  <a:srgbClr val="004A00"/>
                </a:solidFill>
                <a:effectLst/>
                <a:latin typeface="Franklin Gothic Demi" panose="020B0703020102020204" pitchFamily="34" charset="0"/>
              </a:rPr>
              <a:t>.</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Realice una prueba de plomo en sangre en sus niños. Niños menores de 6 anos de edad están en mayor riesgo. Si esta embarazada, la exposición al plomo puede perjudicar al bebe.</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Identifique, controle, o remueva las fuentes de exposición a plomo en su medio ambiente.</a:t>
            </a:r>
          </a:p>
          <a:p>
            <a:pPr marL="0" marR="0" lvl="0" indent="0" algn="l" defTabSz="914400" rtl="0" eaLnBrk="0" fontAlgn="base" latinLnBrk="0" hangingPunct="0">
              <a:lnSpc>
                <a:spcPct val="100000"/>
              </a:lnSpc>
              <a:spcBef>
                <a:spcPts val="300"/>
              </a:spcBef>
              <a:spcAft>
                <a:spcPts val="300"/>
              </a:spcAft>
              <a:buClrTx/>
              <a:buSzTx/>
              <a:buFontTx/>
              <a:buNone/>
              <a:tabLst/>
            </a:pPr>
            <a:r>
              <a:rPr kumimoji="0" lang="es-US" altLang="en-US" sz="1200" b="0" i="0" u="none" strike="noStrike" cap="none" normalizeH="0" baseline="0" dirty="0" smtClean="0">
                <a:ln>
                  <a:noFill/>
                </a:ln>
                <a:solidFill>
                  <a:srgbClr val="004A00"/>
                </a:solidFill>
                <a:effectLst/>
                <a:latin typeface="Franklin Gothic Demi" panose="020B0703020102020204" pitchFamily="34" charset="0"/>
              </a:rPr>
              <a:t>El plomo comúnmente se encuentra en áreas urbanas</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Los resultados de las muestra de </a:t>
            </a:r>
            <a:r>
              <a:rPr kumimoji="0" lang="es-US" altLang="en-US" sz="1000" b="0" i="0" u="none" strike="noStrike" cap="none" normalizeH="0" baseline="0" dirty="0" err="1" smtClean="0">
                <a:ln>
                  <a:noFill/>
                </a:ln>
                <a:solidFill>
                  <a:srgbClr val="50261E"/>
                </a:solidFill>
                <a:effectLst/>
                <a:latin typeface="Franklin Gothic Book" panose="020B0503020102020204" pitchFamily="34" charset="0"/>
              </a:rPr>
              <a:t>cernimiento</a:t>
            </a: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 no pueden determinar el  alcance de contaminación por plomo en su patio o huerto. </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Si usted está preocupado por el resultado de su evaluación, podría considerar obtener una consultoría independiente de su suelo.</a:t>
            </a:r>
          </a:p>
          <a:p>
            <a:pPr marL="0" marR="0" lvl="0" indent="0" algn="l" defTabSz="914400" rtl="0" eaLnBrk="0" fontAlgn="base" latinLnBrk="0" hangingPunct="0">
              <a:lnSpc>
                <a:spcPct val="100000"/>
              </a:lnSpc>
              <a:spcBef>
                <a:spcPts val="300"/>
              </a:spcBef>
              <a:spcAft>
                <a:spcPts val="300"/>
              </a:spcAft>
              <a:buClrTx/>
              <a:buSzTx/>
              <a:buFontTx/>
              <a:buNone/>
              <a:tabLst/>
            </a:pPr>
            <a:r>
              <a:rPr kumimoji="0" lang="es-US" altLang="en-US" sz="1200" b="0" i="0" u="none" strike="noStrike" cap="none" normalizeH="0" baseline="0" dirty="0" smtClean="0">
                <a:ln>
                  <a:noFill/>
                </a:ln>
                <a:solidFill>
                  <a:srgbClr val="004A00"/>
                </a:solidFill>
                <a:effectLst/>
                <a:latin typeface="Franklin Gothic Demi" panose="020B0703020102020204" pitchFamily="34" charset="0"/>
              </a:rPr>
              <a:t>Evite la exposición a todas las fuentes de plomo.</a:t>
            </a: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Reduzca la exposición al plomo de la tierra del huerto lavándose las manos, quitándose los zapatos antes de entrar en la casa, y lavando todas las frutas y verduras antes de comerlas.</a:t>
            </a:r>
            <a:endParaRPr kumimoji="0" lang="es-US" altLang="en-US" sz="1000" b="0" i="0" u="none" strike="noStrike" cap="none" normalizeH="0" baseline="0" dirty="0" smtClean="0">
              <a:ln>
                <a:noFill/>
              </a:ln>
              <a:solidFill>
                <a:srgbClr val="000000"/>
              </a:solidFill>
              <a:effectLst/>
              <a:latin typeface="Times New Roman" panose="02020603050405020304" pitchFamily="18" charset="0"/>
            </a:endParaRPr>
          </a:p>
          <a:p>
            <a:pPr marL="0" marR="0" lvl="0" indent="0" algn="l" defTabSz="914400" rtl="0" eaLnBrk="0" fontAlgn="base" latinLnBrk="0" hangingPunct="0">
              <a:lnSpc>
                <a:spcPct val="100000"/>
              </a:lnSpc>
              <a:spcBef>
                <a:spcPts val="300"/>
              </a:spcBef>
              <a:spcAft>
                <a:spcPts val="30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50261E"/>
                </a:solidFill>
                <a:effectLst/>
                <a:latin typeface="Franklin Gothic Book" panose="020B0503020102020204" pitchFamily="34" charset="0"/>
              </a:rPr>
              <a:t>Siempre use prácticas seguras con el plomo, tanto en el exterior y en el interior de su hogar, para reducir la exposición al plomo en su familia,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9" name="Picture 3" descr="soilKitchen_2014Sept-03"/>
          <p:cNvPicPr>
            <a:picLocks noChangeAspect="1" noChangeArrowheads="1"/>
          </p:cNvPicPr>
          <p:nvPr/>
        </p:nvPicPr>
        <p:blipFill>
          <a:blip r:embed="rId2" cstate="print">
            <a:extLst>
              <a:ext uri="{28A0092B-C50C-407E-A947-70E740481C1C}">
                <a14:useLocalDpi xmlns:a14="http://schemas.microsoft.com/office/drawing/2010/main" val="0"/>
              </a:ext>
            </a:extLst>
          </a:blip>
          <a:srcRect t="694" b="694"/>
          <a:stretch>
            <a:fillRect/>
          </a:stretch>
        </p:blipFill>
        <p:spPr bwMode="auto">
          <a:xfrm>
            <a:off x="8950642" y="2399348"/>
            <a:ext cx="2743200" cy="1925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6"/>
          <p:cNvSpPr txBox="1">
            <a:spLocks noChangeArrowheads="1" noChangeShapeType="1"/>
          </p:cNvSpPr>
          <p:nvPr/>
        </p:nvSpPr>
        <p:spPr bwMode="auto">
          <a:xfrm>
            <a:off x="4869498" y="291465"/>
            <a:ext cx="2743200" cy="6383655"/>
          </a:xfrm>
          <a:prstGeom prst="rect">
            <a:avLst/>
          </a:prstGeom>
          <a:solidFill>
            <a:srgbClr val="92D050">
              <a:alpha val="35001"/>
            </a:srgbClr>
          </a:solidFill>
          <a:ln>
            <a:noFill/>
          </a:ln>
          <a:effectLst/>
          <a:extLst>
            <a:ext uri="{91240B29-F687-4F45-9708-019B960494DF}">
              <a14:hiddenLine xmlns:a14="http://schemas.microsoft.com/office/drawing/2010/main" w="127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Franklin Gothic Demi" panose="020B0703020102020204" pitchFamily="34" charset="0"/>
              </a:rPr>
              <a:t>Comentarios: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0379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noChangeShapeType="1"/>
          </p:cNvSpPr>
          <p:nvPr/>
        </p:nvSpPr>
        <p:spPr bwMode="auto">
          <a:xfrm>
            <a:off x="381000" y="396875"/>
            <a:ext cx="2857500" cy="6156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1000" b="0" i="0" u="none" strike="noStrike" cap="none" normalizeH="0" baseline="0" dirty="0" smtClean="0">
                <a:ln>
                  <a:noFill/>
                </a:ln>
                <a:solidFill>
                  <a:srgbClr val="004A00"/>
                </a:solidFill>
                <a:effectLst/>
                <a:latin typeface="Franklin Gothic Demi" panose="020B0703020102020204" pitchFamily="34" charset="0"/>
              </a:rPr>
              <a:t>¿Qué es el taller “</a:t>
            </a:r>
            <a:r>
              <a:rPr kumimoji="0" lang="es-US" altLang="en-US" sz="1000" b="0" i="0" u="none" strike="noStrike" cap="none" normalizeH="0" baseline="0" dirty="0" err="1" smtClean="0">
                <a:ln>
                  <a:noFill/>
                </a:ln>
                <a:solidFill>
                  <a:srgbClr val="004A00"/>
                </a:solidFill>
                <a:effectLst/>
                <a:latin typeface="Franklin Gothic Demi" panose="020B0703020102020204" pitchFamily="34" charset="0"/>
              </a:rPr>
              <a:t>soilSHOP</a:t>
            </a:r>
            <a:r>
              <a:rPr kumimoji="0" lang="es-US" altLang="en-US" sz="1000" b="0" i="0" u="none" strike="noStrike" cap="none" normalizeH="0" baseline="0" dirty="0" smtClean="0">
                <a:ln>
                  <a:noFill/>
                </a:ln>
                <a:solidFill>
                  <a:srgbClr val="004A00"/>
                </a:solidFill>
                <a:effectLst/>
                <a:latin typeface="Franklin Gothic Demi" panose="020B0703020102020204" pitchFamily="34" charset="0"/>
              </a:rPr>
              <a:t>”?</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El “</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soil</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1000" b="1" i="0" u="none" strike="noStrike" cap="none" normalizeH="0" baseline="0" dirty="0" err="1" smtClean="0">
                <a:ln>
                  <a:noFill/>
                </a:ln>
                <a:solidFill>
                  <a:srgbClr val="000000"/>
                </a:solidFill>
                <a:effectLst/>
                <a:latin typeface="Franklin Gothic Book" panose="020B0503020102020204" pitchFamily="34" charset="0"/>
              </a:rPr>
              <a:t>S</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creening</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1000" b="1" i="0" u="none" strike="noStrike" cap="none" normalizeH="0" baseline="0" dirty="0" err="1" smtClean="0">
                <a:ln>
                  <a:noFill/>
                </a:ln>
                <a:solidFill>
                  <a:srgbClr val="000000"/>
                </a:solidFill>
                <a:effectLst/>
                <a:latin typeface="Franklin Gothic Book" panose="020B0503020102020204" pitchFamily="34" charset="0"/>
              </a:rPr>
              <a:t>H</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ealth</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1000" b="1" i="0" u="none" strike="noStrike" cap="none" normalizeH="0" baseline="0" dirty="0" err="1" smtClean="0">
                <a:ln>
                  <a:noFill/>
                </a:ln>
                <a:solidFill>
                  <a:srgbClr val="000000"/>
                </a:solidFill>
                <a:effectLst/>
                <a:latin typeface="Franklin Gothic Book" panose="020B0503020102020204" pitchFamily="34" charset="0"/>
              </a:rPr>
              <a:t>O</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utreach</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and </a:t>
            </a:r>
            <a:r>
              <a:rPr kumimoji="0" lang="es-US" altLang="en-US" sz="1000" b="1" i="0" u="none" strike="noStrike" cap="none" normalizeH="0" baseline="0" dirty="0" err="1" smtClean="0">
                <a:ln>
                  <a:noFill/>
                </a:ln>
                <a:solidFill>
                  <a:srgbClr val="000000"/>
                </a:solidFill>
                <a:effectLst/>
                <a:latin typeface="Franklin Gothic Book" panose="020B0503020102020204" pitchFamily="34" charset="0"/>
              </a:rPr>
              <a:t>P</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artnership</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es un evento comunitario educativo de salud para que las personas puedan aprender más acerca de la posible contaminación con plomo en sus suelos y cómo prevenir o reducir la exposición al mismo. El plomo se encuentra a menudo en los suelos urbanos debido al pasado uso en la gasolina, pintura, y procesos industriales. El objetivo de este evento es incrementar su conocimiento sobre los peligros del plomo en suelo y proporcionar información sobre la manera de prevenir la exposición al plomo, mientras usted esta activo en su huerto o mientras juega en su patio.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10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1000" b="0" i="0" u="none" strike="noStrike" cap="none" normalizeH="0" baseline="0" dirty="0" smtClean="0">
                <a:ln>
                  <a:noFill/>
                </a:ln>
                <a:solidFill>
                  <a:srgbClr val="004A00"/>
                </a:solidFill>
                <a:effectLst/>
                <a:latin typeface="Franklin Gothic Heavy" panose="020B0903020102020204" pitchFamily="34" charset="0"/>
              </a:rPr>
              <a:t>¿Cómo funciona el “</a:t>
            </a:r>
            <a:r>
              <a:rPr kumimoji="0" lang="es-US" altLang="en-US" sz="1000" b="0" i="0" u="none" strike="noStrike" cap="none" normalizeH="0" baseline="0" dirty="0" err="1" smtClean="0">
                <a:ln>
                  <a:noFill/>
                </a:ln>
                <a:solidFill>
                  <a:srgbClr val="004A00"/>
                </a:solidFill>
                <a:effectLst/>
                <a:latin typeface="Franklin Gothic Heavy" panose="020B0903020102020204" pitchFamily="34" charset="0"/>
              </a:rPr>
              <a:t>soilSHOP</a:t>
            </a:r>
            <a:r>
              <a:rPr kumimoji="0" lang="es-US" altLang="en-US" sz="1000" b="0" i="0" u="none" strike="noStrike" cap="none" normalizeH="0" baseline="0" dirty="0" smtClean="0">
                <a:ln>
                  <a:noFill/>
                </a:ln>
                <a:solidFill>
                  <a:srgbClr val="004A00"/>
                </a:solidFill>
                <a:effectLst/>
                <a:latin typeface="Franklin Gothic Heavy" panose="020B0903020102020204" pitchFamily="34" charset="0"/>
              </a:rPr>
              <a:t>”?</a:t>
            </a:r>
            <a:endParaRPr kumimoji="0" lang="es-US" altLang="en-US" sz="1000" b="0" i="0" u="none" strike="noStrike" cap="none" normalizeH="0" baseline="0" dirty="0" smtClean="0">
              <a:ln>
                <a:noFill/>
              </a:ln>
              <a:solidFill>
                <a:srgbClr val="004A00"/>
              </a:solidFill>
              <a:effectLst/>
              <a:latin typeface="Franklin Gothic Book" panose="020B0503020102020204" pitchFamily="34" charset="0"/>
            </a:endParaRP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Los miembros de la comunidad son estimulados a colectar una muestra pequeña de suelo de su casa y llevarla al “</a:t>
            </a:r>
            <a:r>
              <a:rPr kumimoji="0" lang="es-US" altLang="en-US" sz="10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para ser evaluadas por plomo usando un aparato portátil que estima la cantidad en suelo. Los participantes recibirán de 1 a 3 resultados de detección de plomo, tendrán la oportunidad de hablar con expertos en salud y del medio ambiente, y se ofrecerá información adicional sobre:</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Cómo reducir la exposición al plomo mientras trabaja en su huerto o jardín. </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Cómo prevenir el envenenamiento por plomo en el hogar y en sus alrededores.</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Como obtener pruebas de suelo adicionales </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Dónde se puede ir a hacerse la prueba si usted está preocupado acerca de la exposición al plomo</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1000" b="0" i="0" u="none" strike="noStrike" cap="none" normalizeH="0" baseline="0" dirty="0" smtClean="0">
                <a:ln>
                  <a:noFill/>
                </a:ln>
                <a:solidFill>
                  <a:srgbClr val="000000"/>
                </a:solidFill>
                <a:effectLst/>
                <a:latin typeface="Franklin Gothic Book" panose="020B05030201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Text Box 3"/>
          <p:cNvSpPr txBox="1">
            <a:spLocks noChangeArrowheads="1" noChangeShapeType="1"/>
          </p:cNvSpPr>
          <p:nvPr/>
        </p:nvSpPr>
        <p:spPr bwMode="auto">
          <a:xfrm>
            <a:off x="4572000" y="331469"/>
            <a:ext cx="2857500" cy="7086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900" b="0" i="0" u="none" strike="noStrike" cap="none" normalizeH="0" baseline="0" dirty="0" smtClean="0">
                <a:ln>
                  <a:noFill/>
                </a:ln>
                <a:solidFill>
                  <a:srgbClr val="004A00"/>
                </a:solidFill>
                <a:effectLst/>
                <a:latin typeface="Franklin Gothic Demi" panose="020B0703020102020204" pitchFamily="34" charset="0"/>
              </a:rPr>
              <a:t>¿Cuáles son las limitaciones de los resultados de las pruebas del “</a:t>
            </a:r>
            <a:r>
              <a:rPr kumimoji="0" lang="es-US" altLang="en-US" sz="900" b="0" i="0" u="none" strike="noStrike" cap="none" normalizeH="0" baseline="0" dirty="0" err="1" smtClean="0">
                <a:ln>
                  <a:noFill/>
                </a:ln>
                <a:solidFill>
                  <a:srgbClr val="004A00"/>
                </a:solidFill>
                <a:effectLst/>
                <a:latin typeface="Franklin Gothic Demi" panose="020B0703020102020204" pitchFamily="34" charset="0"/>
              </a:rPr>
              <a:t>soilSHOP</a:t>
            </a:r>
            <a:r>
              <a:rPr kumimoji="0" lang="es-US" altLang="en-US" sz="900" b="0" i="0" u="none" strike="noStrike" cap="none" normalizeH="0" baseline="0" dirty="0" smtClean="0">
                <a:ln>
                  <a:noFill/>
                </a:ln>
                <a:solidFill>
                  <a:srgbClr val="004A00"/>
                </a:solidFill>
                <a:effectLst/>
                <a:latin typeface="Franklin Gothic Demi" panose="020B0703020102020204" pitchFamily="34" charset="0"/>
              </a:rPr>
              <a:t>”?</a:t>
            </a:r>
            <a:r>
              <a:rPr kumimoji="0" lang="es-US" altLang="en-US" sz="900" b="0" i="0" u="none" strike="noStrike" cap="none" normalizeH="0" baseline="0" dirty="0" smtClean="0">
                <a:ln>
                  <a:noFill/>
                </a:ln>
                <a:solidFill>
                  <a:srgbClr val="004A00"/>
                </a:solidFill>
                <a:effectLst/>
                <a:latin typeface="Times New Roman" panose="02020603050405020304" pitchFamily="18" charset="0"/>
              </a:rPr>
              <a:t> </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Debido a limitaciones de tiempo y recursos, los participantes, por lo general, serán provistos con los resultados de detección de plomo en las muestras entregadas (hasta 3 muestras). Los resultados de las muestras probablemente no serán representativo de los niveles encontrados en toda su propiedad. El método de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cernimiento</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utilizado durante el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puede ser menos preciso que métodos mas rigurosos realizados en un laboratorio. El método proveerá a los participantes una medida del la cantidad de plomo en su muestra de suelo expresado en partes por millón por peso de suelo (miligramos de plomo por kilogramo de suelo). </a:t>
            </a:r>
            <a:r>
              <a:rPr kumimoji="0" lang="es-US" altLang="en-US" sz="900" b="0" i="0" u="sng" strike="noStrike" cap="none" normalizeH="0" baseline="0" dirty="0" smtClean="0">
                <a:ln>
                  <a:noFill/>
                </a:ln>
                <a:solidFill>
                  <a:srgbClr val="000000"/>
                </a:solidFill>
                <a:effectLst/>
                <a:latin typeface="Franklin Gothic Book" panose="020B0503020102020204" pitchFamily="34" charset="0"/>
              </a:rPr>
              <a:t>Solo plomo</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será medido en las muestras traídas al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Existe la posibilidad de que otros contaminantes estén presentes en su suelo. El personal del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le proporcionara información acerca de donde  podrán solicitar pruebas adicionales de laboratorio para confirmar sus resultados de evaluación y como obtener parámetros adicionales de su suelo.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900" b="0" i="0" u="none" strike="noStrike" cap="none" normalizeH="0" baseline="0" dirty="0" smtClean="0">
              <a:ln>
                <a:noFill/>
              </a:ln>
              <a:solidFill>
                <a:srgbClr val="000000"/>
              </a:solidFill>
              <a:effectLst/>
              <a:latin typeface="Franklin Gothic Medium" panose="020B06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900" b="0" i="0" u="none" strike="noStrike" cap="none" normalizeH="0" baseline="0" dirty="0" smtClean="0">
                <a:ln>
                  <a:noFill/>
                </a:ln>
                <a:solidFill>
                  <a:srgbClr val="004A00"/>
                </a:solidFill>
                <a:effectLst/>
                <a:latin typeface="Franklin Gothic Demi" panose="020B0703020102020204" pitchFamily="34" charset="0"/>
              </a:rPr>
              <a:t>¿Por qué es tan importante la detección de plomo y la interpretación de los resultados de la prueba del suelo? </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Dada la larga historia de su uso industrial, los niveles históricamente altos en pintura con base de plomo en los edificios antiguos, y el uso de gasolina con plomo en los vehículos hasta finales de 1980, el plomo se encuentra a menudo en suelos urbanos. Por lo tanto, se espera que la mayoría de las muestras de suelo entregadas al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tengan una cierta cantidad de plomo. El personal del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les ayudará a explicar el significado del resultado de la muestra y cómo la misma se compara con otros suelos evaluados en la misma zona y en todos los Estados. También explicaran las maneras de prevenir o reducir la exposición al plomo en suelos.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9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900" b="0" i="0" u="none" strike="noStrike" cap="none" normalizeH="0" baseline="0" dirty="0" smtClean="0">
                <a:ln>
                  <a:noFill/>
                </a:ln>
                <a:solidFill>
                  <a:srgbClr val="004A00"/>
                </a:solidFill>
                <a:effectLst/>
                <a:latin typeface="Franklin Gothic Demi" panose="020B0703020102020204" pitchFamily="34" charset="0"/>
              </a:rPr>
              <a:t>¿Quiénes están en mayor riesgo y porque?  </a:t>
            </a: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Los niños menores de 6 años de edad están en mayor riesgo. Los niños pequeños pasan mucho tiempo en el suelo y tienden a llevarse las manos u otros objetos (los cuales pueden estar contaminados) a la boca. También corren mayor riesgo ya que sus cerebros crecen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Text Box 4"/>
          <p:cNvSpPr txBox="1">
            <a:spLocks noChangeArrowheads="1" noChangeShapeType="1"/>
          </p:cNvSpPr>
          <p:nvPr/>
        </p:nvSpPr>
        <p:spPr bwMode="auto">
          <a:xfrm>
            <a:off x="8282940" y="300355"/>
            <a:ext cx="3431540" cy="750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rápidamente durante la niñez y el plomo puede afectar dicho crecimiento, el desarrollo auditivo y del habla, y el crecimiento y desarrollo general, lo cual dificulta el prestar atención y el aprendizaje. Incluso una cantidad pequeña de plomo puede perjudicar a un niño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joevn</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 y en pleno desarrollo. Las mujeres embarazadas están en riesgo ya que el plomo pude causar alzas en la presión sanguínea, al igual que puede cruzar de la madre al feto. Muchos hogares construidos antes del 1978 todavía contienen plomo en la pintura y el polvo de plomo de la pintura descascarada puede depositarse en el suelo alrededor de la casa, o dentro de las casas, en los marcos de las ventanas, los pisos, y los juguetes. Todos estos factores aumentan el riesgo de envenenamiento por plomo en los niños.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9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900" b="0" i="0" u="none" strike="noStrike" cap="none" normalizeH="0" baseline="0" dirty="0" smtClean="0">
                <a:ln>
                  <a:noFill/>
                </a:ln>
                <a:solidFill>
                  <a:srgbClr val="004A00"/>
                </a:solidFill>
                <a:effectLst/>
                <a:latin typeface="Franklin Gothic Demi" panose="020B0703020102020204" pitchFamily="34" charset="0"/>
              </a:rPr>
              <a:t>¿Cuáles son los próximos pasos para los jardineros y/o los propietarios de viviendas que están preocupados sobre sus resultados? </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Si usted está preocupado acerca de los resultados obtenidos en su muestra de suelo o sobre otras posibles fuentes de plomo en su patio o huerto/jardín, usted debe tomar medidas para reducir potencialmente la exposición al plomo, especialmente si usted tiene niños pequeños. Estas medidas simples incluyen:</a:t>
            </a:r>
          </a:p>
          <a:p>
            <a:pPr marL="0" marR="0" lvl="0" indent="0" algn="l" defTabSz="914400" rtl="0" eaLnBrk="0" fontAlgn="base" latinLnBrk="0" hangingPunct="0">
              <a:lnSpc>
                <a:spcPct val="100000"/>
              </a:lnSpc>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Minimizar el contacto directo de los mismos con el suelo expuesto al cubrirlo con grama o añadiendo suelo limpio o composta. </a:t>
            </a:r>
          </a:p>
          <a:p>
            <a:pPr marL="0" marR="0" lvl="0" indent="0" algn="l" defTabSz="914400" rtl="0" eaLnBrk="0" fontAlgn="base" latinLnBrk="0" hangingPunct="0">
              <a:lnSpc>
                <a:spcPct val="100000"/>
              </a:lnSpc>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Practicar buena higiene, como lavarse las manos después de tocar el suelo y evitar traer dentro de la casa suelo en sus zapatos. </a:t>
            </a:r>
          </a:p>
          <a:p>
            <a:pPr marL="0" marR="0" lvl="0" indent="0" algn="l" defTabSz="914400" rtl="0" eaLnBrk="0" fontAlgn="base" latinLnBrk="0" hangingPunct="0">
              <a:lnSpc>
                <a:spcPct val="100000"/>
              </a:lnSpc>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Asegurándose que su niño/a haya obtenido una prueba de plomo en sangre.</a:t>
            </a:r>
          </a:p>
          <a:p>
            <a:pPr marL="0" marR="0" lvl="0" indent="0" algn="l" defTabSz="914400" rtl="0" eaLnBrk="0" fontAlgn="base" latinLnBrk="0" hangingPunct="0">
              <a:lnSpc>
                <a:spcPct val="100000"/>
              </a:lnSpc>
              <a:spcBef>
                <a:spcPts val="450"/>
              </a:spcBef>
              <a:spcAft>
                <a:spcPct val="0"/>
              </a:spcAft>
              <a:buClrTx/>
              <a:buSzTx/>
              <a:buFontTx/>
              <a:buNone/>
              <a:tabLst/>
            </a:pP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Si no tiene un medico o seguro medico, habrá información disponible en el evento acerca de donde puede ir en su localidad a realizarse o a su niño/a una prueba de plomo en sangre, así como poder subscribirse a un plan de seguro medico, y como encontrar un medico cualificado. Información adicional sobre otras maneras de reducir el potencial de exposición al plomo en los suelos estará disponible con el personal del “</a:t>
            </a:r>
            <a:r>
              <a:rPr kumimoji="0" lang="es-US" altLang="en-US" sz="900" b="0" i="0" u="none" strike="noStrike" cap="none" normalizeH="0" baseline="0" dirty="0" err="1" smtClean="0">
                <a:ln>
                  <a:noFill/>
                </a:ln>
                <a:solidFill>
                  <a:srgbClr val="000000"/>
                </a:solidFill>
                <a:effectLst/>
                <a:latin typeface="Franklin Gothic Book" panose="020B0503020102020204" pitchFamily="34" charset="0"/>
              </a:rPr>
              <a:t>soilSHOP</a:t>
            </a:r>
            <a:r>
              <a:rPr kumimoji="0" lang="es-US" altLang="en-US" sz="900" b="0" i="0" u="none" strike="noStrike" cap="none" normalizeH="0" baseline="0" dirty="0" smtClean="0">
                <a:ln>
                  <a:noFill/>
                </a:ln>
                <a:solidFill>
                  <a:srgbClr val="000000"/>
                </a:solidFill>
                <a:effectLst/>
                <a:latin typeface="Franklin Gothic Book" panose="020B0503020102020204" pitchFamily="34" charset="0"/>
              </a:rPr>
              <a:t>”.</a:t>
            </a:r>
            <a:endParaRPr kumimoji="0" lang="es-US" altLang="en-US" sz="900" b="0" i="1"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ts val="900"/>
              </a:spcBef>
              <a:spcAft>
                <a:spcPct val="0"/>
              </a:spcAft>
              <a:buClrTx/>
              <a:buSzTx/>
              <a:buFontTx/>
              <a:buNone/>
              <a:tabLst/>
            </a:pPr>
            <a:r>
              <a:rPr kumimoji="0" lang="es-US" altLang="en-US" sz="900" b="0" i="1" u="none" strike="noStrike" cap="none" normalizeH="0" baseline="0" dirty="0" smtClean="0">
                <a:ln>
                  <a:noFill/>
                </a:ln>
                <a:solidFill>
                  <a:srgbClr val="000000"/>
                </a:solidFill>
                <a:effectLst/>
                <a:latin typeface="Franklin Gothic Book" panose="020B0503020102020204" pitchFamily="34" charset="0"/>
              </a:rPr>
              <a:t>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El documento anterior es una modificación y actualización de la información desarrollada por la ATSDR y por la EPA para apoyar el programa del 2011 “EPA </a:t>
            </a:r>
            <a:r>
              <a:rPr kumimoji="0" lang="es-US" altLang="en-US" sz="800" b="0" i="0" u="none" strike="noStrike" cap="none" normalizeH="0" baseline="0" dirty="0" err="1" smtClean="0">
                <a:ln>
                  <a:noFill/>
                </a:ln>
                <a:solidFill>
                  <a:srgbClr val="000000"/>
                </a:solidFill>
                <a:effectLst/>
                <a:latin typeface="Franklin Gothic Book" panose="020B0503020102020204" pitchFamily="34" charset="0"/>
              </a:rPr>
              <a:t>Brownfields</a:t>
            </a: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800" b="0" i="0" u="none" strike="noStrike" cap="none" normalizeH="0" baseline="0" dirty="0" err="1" smtClean="0">
                <a:ln>
                  <a:noFill/>
                </a:ln>
                <a:solidFill>
                  <a:srgbClr val="000000"/>
                </a:solidFill>
                <a:effectLst/>
                <a:latin typeface="Franklin Gothic Book" panose="020B0503020102020204" pitchFamily="34" charset="0"/>
              </a:rPr>
              <a:t>Soil</a:t>
            </a: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 </a:t>
            </a:r>
            <a:r>
              <a:rPr kumimoji="0" lang="es-US" altLang="en-US" sz="800" b="0" i="0" u="none" strike="noStrike" cap="none" normalizeH="0" baseline="0" dirty="0" err="1" smtClean="0">
                <a:ln>
                  <a:noFill/>
                </a:ln>
                <a:solidFill>
                  <a:srgbClr val="000000"/>
                </a:solidFill>
                <a:effectLst/>
                <a:latin typeface="Franklin Gothic Book" panose="020B0503020102020204" pitchFamily="34" charset="0"/>
              </a:rPr>
              <a:t>Kitchen</a:t>
            </a: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  Revisado </a:t>
            </a:r>
            <a:r>
              <a:rPr kumimoji="0" lang="es-US" altLang="en-US" sz="800" b="0" i="0" u="none" strike="noStrike" cap="none" normalizeH="0" baseline="0" dirty="0" err="1" smtClean="0">
                <a:ln>
                  <a:noFill/>
                </a:ln>
                <a:solidFill>
                  <a:srgbClr val="000000"/>
                </a:solidFill>
                <a:effectLst/>
                <a:latin typeface="Franklin Gothic Book" panose="020B0503020102020204" pitchFamily="34" charset="0"/>
              </a:rPr>
              <a:t>March</a:t>
            </a: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 2016</a:t>
            </a: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800" b="0" i="0" u="none" strike="noStrike" cap="none" normalizeH="0" baseline="0" dirty="0" smtClean="0">
                <a:ln>
                  <a:noFill/>
                </a:ln>
                <a:solidFill>
                  <a:srgbClr val="000000"/>
                </a:solidFill>
                <a:effectLst/>
                <a:latin typeface="Franklin Gothic Book" panose="020B0503020102020204" pitchFamily="34" charset="0"/>
              </a:rPr>
              <a:t>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US" altLang="en-US" sz="8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S" altLang="en-US" sz="700" b="0" i="0" u="none" strike="noStrike" cap="none" normalizeH="0" baseline="0" dirty="0" smtClean="0">
                <a:ln>
                  <a:noFill/>
                </a:ln>
                <a:solidFill>
                  <a:srgbClr val="000000"/>
                </a:solidFill>
                <a:effectLst/>
                <a:latin typeface="Franklin Gothic Book" panose="020B0503020102020204" pitchFamily="34" charset="0"/>
              </a:rPr>
              <a:t>Revisado Marzo 2016.</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599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ct:contentTypeSchema xmlns:ct="http://schemas.microsoft.com/office/2006/metadata/contentType" xmlns:ma="http://schemas.microsoft.com/office/2006/metadata/properties/metaAttributes" ct:_="" ma:_="" ma:contentTypeName="Document" ma:contentTypeID="0x0101002EE837EFF39A13489B6D7376E2B684C6" ma:contentTypeVersion="8" ma:contentTypeDescription="Create a new document." ma:contentTypeScope="" ma:versionID="ac3b775062849657fb7cc67ec551200f">
  <xsd:schema xmlns:xsd="http://www.w3.org/2001/XMLSchema" xmlns:xs="http://www.w3.org/2001/XMLSchema" xmlns:p="http://schemas.microsoft.com/office/2006/metadata/properties" xmlns:ns2="5eb76e04-ab9b-44b4-8cc2-bdb9003fe3fb" xmlns:ns3="c566d9f5-f25d-4a6c-aa74-8ca41d351b42" targetNamespace="http://schemas.microsoft.com/office/2006/metadata/properties" ma:root="true" ma:fieldsID="c53b77c78b2d9432cfb4738a63dee3bc" ns2:_="" ns3:_="">
    <xsd:import namespace="5eb76e04-ab9b-44b4-8cc2-bdb9003fe3fb"/>
    <xsd:import namespace="c566d9f5-f25d-4a6c-aa74-8ca41d351b42"/>
    <xsd:element name="properties">
      <xsd:complexType>
        <xsd:sequence>
          <xsd:element name="documentManagement">
            <xsd:complexType>
              <xsd:all>
                <xsd:element ref="ns2:_dlc_DocId" minOccurs="0"/>
                <xsd:element ref="ns2:_dlc_DocIdUrl" minOccurs="0"/>
                <xsd:element ref="ns2:_dlc_DocIdPersistId" minOccurs="0"/>
                <xsd:element ref="ns2:Link" minOccurs="0"/>
                <xsd:element ref="ns3:Description0" minOccurs="0"/>
                <xsd:element ref="ns3:Priority_x0020_for_x0020_Review" minOccurs="0"/>
                <xsd:element ref="ns3:Fast_x0020_Track_x0020_to_x0020_Clearance" minOccurs="0"/>
                <xsd:element ref="ns3:Approved" minOccurs="0"/>
                <xsd:element ref="ns3:Assignments" minOccurs="0"/>
                <xsd:element ref="ns3:Example_x0020_or_x0020_Tool_x003f_" minOccurs="0"/>
                <xsd:element ref="ns3:Project_x0020_Ph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b76e04-ab9b-44b4-8cc2-bdb9003fe3f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ink" ma:index="11"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566d9f5-f25d-4a6c-aa74-8ca41d351b42" elementFormDefault="qualified">
    <xsd:import namespace="http://schemas.microsoft.com/office/2006/documentManagement/types"/>
    <xsd:import namespace="http://schemas.microsoft.com/office/infopath/2007/PartnerControls"/>
    <xsd:element name="Description0" ma:index="12" nillable="true" ma:displayName="Category" ma:default="Outreach and Partnership" ma:description="Describe the document you are uploading." ma:format="Dropdown" ma:internalName="Description0">
      <xsd:simpleType>
        <xsd:restriction base="dms:Choice">
          <xsd:enumeration value="Outreach and Partnership"/>
          <xsd:enumeration value="Screening"/>
          <xsd:enumeration value="Health Education"/>
          <xsd:enumeration value="Other Tools"/>
          <xsd:enumeration value="Web Content"/>
        </xsd:restriction>
      </xsd:simpleType>
    </xsd:element>
    <xsd:element name="Priority_x0020_for_x0020_Review" ma:index="13" nillable="true" ma:displayName="Priority for Review" ma:default="Yes" ma:format="Dropdown" ma:internalName="Priority_x0020_for_x0020_Review">
      <xsd:simpleType>
        <xsd:restriction base="dms:Choice">
          <xsd:enumeration value="Yes"/>
          <xsd:enumeration value="No"/>
          <xsd:enumeration value="N/A"/>
        </xsd:restriction>
      </xsd:simpleType>
    </xsd:element>
    <xsd:element name="Fast_x0020_Track_x0020_to_x0020_Clearance" ma:index="14" nillable="true" ma:displayName="Fast Track to Clearance" ma:default="Yes" ma:format="Dropdown" ma:internalName="Fast_x0020_Track_x0020_to_x0020_Clearance">
      <xsd:simpleType>
        <xsd:restriction base="dms:Choice">
          <xsd:enumeration value="Yes"/>
          <xsd:enumeration value="No"/>
          <xsd:enumeration value="N/A"/>
        </xsd:restriction>
      </xsd:simpleType>
    </xsd:element>
    <xsd:element name="Approved" ma:index="15" nillable="true" ma:displayName="Status" ma:default="Pending Internal Review" ma:description="Status of resource in review process." ma:format="Dropdown" ma:internalName="Approved">
      <xsd:simpleType>
        <xsd:restriction base="dms:Choice">
          <xsd:enumeration value="Pending Internal Review"/>
          <xsd:enumeration value="Pending Work Group Review"/>
          <xsd:enumeration value="Pending Internal Approval"/>
          <xsd:enumeration value="Pending Clearance Review"/>
          <xsd:enumeration value="Cleared"/>
        </xsd:restriction>
      </xsd:simpleType>
    </xsd:element>
    <xsd:element name="Assignments" ma:index="16" nillable="true" ma:displayName="Assignments" ma:list="UserInfo" ma:SharePointGroup="0" ma:internalName="Assignments"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ample_x0020_or_x0020_Tool_x003f_" ma:index="17" nillable="true" ma:displayName="Description" ma:default="N/A" ma:format="Dropdown" ma:internalName="Example_x0020_or_x0020_Tool_x003f_">
      <xsd:simpleType>
        <xsd:restriction base="dms:Choice">
          <xsd:enumeration value="Example"/>
          <xsd:enumeration value="Tool"/>
          <xsd:enumeration value="Web Content"/>
          <xsd:enumeration value="N/A"/>
        </xsd:restriction>
      </xsd:simpleType>
    </xsd:element>
    <xsd:element name="Project_x0020_Phase" ma:index="18" nillable="true" ma:displayName="Project Phase" ma:internalName="Project_x0020_Pha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EsriMapsInfo xmlns="ESRI.ArcGIS.Mapping.OfficeIntegration.PowerPointInfo">
  <Version>Version1</Version>
  <RequiresSignIn>False</RequiresSignIn>
</EsriMapsInfo>
</file>

<file path=customXml/item6.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7.xml><?xml version="1.0" encoding="utf-8"?>
<p:properties xmlns:p="http://schemas.microsoft.com/office/2006/metadata/properties" xmlns:xsi="http://www.w3.org/2001/XMLSchema-instance" xmlns:pc="http://schemas.microsoft.com/office/infopath/2007/PartnerControls">
  <documentManagement>
    <Link xmlns="5eb76e04-ab9b-44b4-8cc2-bdb9003fe3fb">
      <Url xsi:nil="true"/>
      <Description xsi:nil="true"/>
    </Link>
    <Approved xmlns="c566d9f5-f25d-4a6c-aa74-8ca41d351b42">Pending Clearance Review</Approved>
    <Fast_x0020_Track_x0020_to_x0020_Clearance xmlns="c566d9f5-f25d-4a6c-aa74-8ca41d351b42">Yes</Fast_x0020_Track_x0020_to_x0020_Clearance>
    <Project_x0020_Phase xmlns="c566d9f5-f25d-4a6c-aa74-8ca41d351b42">Phase 1</Project_x0020_Phase>
    <Priority_x0020_for_x0020_Review xmlns="c566d9f5-f25d-4a6c-aa74-8ca41d351b42">Yes</Priority_x0020_for_x0020_Review>
    <Assignments xmlns="c566d9f5-f25d-4a6c-aa74-8ca41d351b42">
      <UserInfo>
        <DisplayName/>
        <AccountId xsi:nil="true"/>
        <AccountType/>
      </UserInfo>
    </Assignments>
    <Example_x0020_or_x0020_Tool_x003f_ xmlns="c566d9f5-f25d-4a6c-aa74-8ca41d351b42">Tool</Example_x0020_or_x0020_Tool_x003f_>
    <Description0 xmlns="c566d9f5-f25d-4a6c-aa74-8ca41d351b42">Outreach and Partnership</Description0>
    <_dlc_DocId xmlns="5eb76e04-ab9b-44b4-8cc2-bdb9003fe3fb">SE6K34EJ4F4K-332-107</_dlc_DocId>
    <_dlc_DocIdUrl xmlns="5eb76e04-ab9b-44b4-8cc2-bdb9003fe3fb">
      <Url>https://partner.cdc.gov/Sites/NCEH/ATSDR/DCHI/soil kitchen/_layouts/DocIdRedir.aspx?ID=SE6K34EJ4F4K-332-107</Url>
      <Description>SE6K34EJ4F4K-332-107</Description>
    </_dlc_DocIdUrl>
  </documentManagement>
</p:properties>
</file>

<file path=customXml/item8.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F9400E-69F1-44AC-ABF1-7451DEF790F8}">
  <ds:schemaRefs>
    <ds:schemaRef ds:uri="ESRI.ArcGIS.Mapping.OfficeIntegration.PowerPointInfo"/>
  </ds:schemaRefs>
</ds:datastoreItem>
</file>

<file path=customXml/itemProps2.xml><?xml version="1.0" encoding="utf-8"?>
<ds:datastoreItem xmlns:ds="http://schemas.openxmlformats.org/officeDocument/2006/customXml" ds:itemID="{5F2766E3-8DE1-47E2-9F61-8247F01D5C6D}">
  <ds:schemaRefs>
    <ds:schemaRef ds:uri="ESRI.ArcGIS.Mapping.OfficeIntegration.PowerPointInfo"/>
  </ds:schemaRefs>
</ds:datastoreItem>
</file>

<file path=customXml/itemProps3.xml><?xml version="1.0" encoding="utf-8"?>
<ds:datastoreItem xmlns:ds="http://schemas.openxmlformats.org/officeDocument/2006/customXml" ds:itemID="{29250123-08BE-4366-9A9C-58F9CF26C8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b76e04-ab9b-44b4-8cc2-bdb9003fe3fb"/>
    <ds:schemaRef ds:uri="c566d9f5-f25d-4a6c-aa74-8ca41d351b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BDC2A09-5066-4981-A5BF-563F62ED2E7E}">
  <ds:schemaRefs>
    <ds:schemaRef ds:uri="http://schemas.microsoft.com/sharepoint/v3/contenttype/forms"/>
  </ds:schemaRefs>
</ds:datastoreItem>
</file>

<file path=customXml/itemProps5.xml><?xml version="1.0" encoding="utf-8"?>
<ds:datastoreItem xmlns:ds="http://schemas.openxmlformats.org/officeDocument/2006/customXml" ds:itemID="{C88444E8-E570-46B9-8B4F-0FFC2C7563BB}">
  <ds:schemaRefs>
    <ds:schemaRef ds:uri="ESRI.ArcGIS.Mapping.OfficeIntegration.PowerPointInfo"/>
  </ds:schemaRefs>
</ds:datastoreItem>
</file>

<file path=customXml/itemProps6.xml><?xml version="1.0" encoding="utf-8"?>
<ds:datastoreItem xmlns:ds="http://schemas.openxmlformats.org/officeDocument/2006/customXml" ds:itemID="{08B19061-0B60-49CC-9E25-D44C80D40F1E}">
  <ds:schemaRefs>
    <ds:schemaRef ds:uri="http://schemas.microsoft.com/sharepoint/events"/>
  </ds:schemaRefs>
</ds:datastoreItem>
</file>

<file path=customXml/itemProps7.xml><?xml version="1.0" encoding="utf-8"?>
<ds:datastoreItem xmlns:ds="http://schemas.openxmlformats.org/officeDocument/2006/customXml" ds:itemID="{A6949DCC-FEE2-45B0-8994-444C00D29894}">
  <ds:schemaRefs>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purl.org/dc/elements/1.1/"/>
    <ds:schemaRef ds:uri="http://purl.org/dc/dcmitype/"/>
    <ds:schemaRef ds:uri="c566d9f5-f25d-4a6c-aa74-8ca41d351b42"/>
    <ds:schemaRef ds:uri="http://schemas.microsoft.com/office/infopath/2007/PartnerControls"/>
    <ds:schemaRef ds:uri="5eb76e04-ab9b-44b4-8cc2-bdb9003fe3fb"/>
    <ds:schemaRef ds:uri="http://www.w3.org/XML/1998/namespace"/>
  </ds:schemaRefs>
</ds:datastoreItem>
</file>

<file path=customXml/itemProps8.xml><?xml version="1.0" encoding="utf-8"?>
<ds:datastoreItem xmlns:ds="http://schemas.openxmlformats.org/officeDocument/2006/customXml" ds:itemID="{82EADACC-32FF-4961-BAA7-783F4BB052A9}">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37</TotalTime>
  <Words>1515</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Calibri Light</vt:lpstr>
      <vt:lpstr>Franklin Gothic Book</vt:lpstr>
      <vt:lpstr>Franklin Gothic Demi</vt:lpstr>
      <vt:lpstr>Franklin Gothic Heavy</vt:lpstr>
      <vt:lpstr>Franklin Gothic Medium</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soilSHOP_Trifold_Spanish</dc:title>
  <dc:creator>Vaouli, Elena</dc:creator>
  <cp:lastModifiedBy>Vaouli, Elena (ATSDR/DCHI/EB)</cp:lastModifiedBy>
  <cp:revision>7</cp:revision>
  <cp:lastPrinted>2016-03-24T15:09:17Z</cp:lastPrinted>
  <dcterms:created xsi:type="dcterms:W3CDTF">2016-03-24T15:04:44Z</dcterms:created>
  <dcterms:modified xsi:type="dcterms:W3CDTF">2016-05-26T15:25:29Z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0x0101002EE837EFF39A13489B6D7376E2B684C6</vt:lpwstr>
  </property>
  <property fmtid="{D5CDD505-2E9C-101B-9397-08002B2CF9AE}" pid="3" name="_dlc_DocIdItemGuid">
    <vt:lpwstr>a135fa46-1343-4fed-822d-bcf78ea7a13c</vt:lpwstr>
  </property>
</Properties>
</file>